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Barlow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Barlow-bold.fntdata"/><Relationship Id="rId14" Type="http://schemas.openxmlformats.org/officeDocument/2006/relationships/font" Target="fonts/Barlow-regular.fntdata"/><Relationship Id="rId17" Type="http://schemas.openxmlformats.org/officeDocument/2006/relationships/font" Target="fonts/Barlow-boldItalic.fntdata"/><Relationship Id="rId16" Type="http://schemas.openxmlformats.org/officeDocument/2006/relationships/font" Target="fonts/Barlow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44777f378_0_5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44777f378_0_5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44777f378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44777f378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75f1c42d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75f1c42d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75f33cd2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d75f33cd2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d44777f378_0_7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d44777f378_0_7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8213303f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d8213303f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75f1c42d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d75f1c42d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d75f33cd2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d75f33cd2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55" name="Google Shape;55;p13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CEOS-ARD Strategy Pillars</a:t>
            </a:r>
            <a:endParaRPr sz="30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8" name="Google Shape;58;p13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4066" y="882594"/>
            <a:ext cx="7452723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7764775" y="3543300"/>
            <a:ext cx="1270500" cy="8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1455B"/>
                </a:solidFill>
              </a:rPr>
              <a:t>Underpinned by CEOS Interoperability Handbook  conventions</a:t>
            </a:r>
            <a:endParaRPr sz="1200">
              <a:solidFill>
                <a:srgbClr val="21455B"/>
              </a:solidFill>
            </a:endParaRPr>
          </a:p>
        </p:txBody>
      </p:sp>
      <p:cxnSp>
        <p:nvCxnSpPr>
          <p:cNvPr id="63" name="Google Shape;63;p13"/>
          <p:cNvCxnSpPr>
            <a:stCxn id="62" idx="1"/>
          </p:cNvCxnSpPr>
          <p:nvPr/>
        </p:nvCxnSpPr>
        <p:spPr>
          <a:xfrm flipH="1">
            <a:off x="7604875" y="3973800"/>
            <a:ext cx="159900" cy="14850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4" name="Google Shape;64;p13"/>
          <p:cNvSpPr/>
          <p:nvPr/>
        </p:nvSpPr>
        <p:spPr>
          <a:xfrm>
            <a:off x="3629994" y="1297900"/>
            <a:ext cx="1057500" cy="3156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Fitness for Purpose</a:t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9AF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593350" y="801397"/>
            <a:ext cx="766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b="1" lang="en" sz="136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CEOS-ARD products are clearly classified for their suitability across different applications, supporting both non-expert users and scientific communities.</a:t>
            </a:r>
            <a:endParaRPr b="1" sz="136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401900" y="847939"/>
            <a:ext cx="141300" cy="499500"/>
          </a:xfrm>
          <a:prstGeom prst="rect">
            <a:avLst/>
          </a:prstGeom>
          <a:solidFill>
            <a:srgbClr val="09AF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463925" y="1411543"/>
            <a:ext cx="8520600" cy="3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595959"/>
                </a:solidFill>
              </a:rPr>
              <a:t>Success Criteria:</a:t>
            </a:r>
            <a:endParaRPr b="1" sz="1800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Users can clearly identify what each CEOS-ARD product is fit for, including limitations, uncertainty bounds, and appropriate application types.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CEOS-ARD supports long-term, stable, bias-aware data records suitable for long-term scientific applications.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Fitness-for-purpose distinctions help non-expert users avoid misuse, while giving providers clear pathways to improve product maturity.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CEOS-ARD products are increasingly cited as authoritative inputs to global frameworks, indicators, and assessments.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800">
                <a:solidFill>
                  <a:srgbClr val="595959"/>
                </a:solidFill>
              </a:rPr>
              <a:t>Outcome Signal: Users can select CEOS-ARD products with confidence.</a:t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Fitness for Purpose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2600"/>
              <a:t>“Provide a means to distinguish high-stability, science-grade observations from observations that are, e.g., only suitable for visual analysis, while still encouraging data providers to uphold the other principles of CEOS-ARD around metadata completeness, pre-processing, and documentation” . This group is the one that is best placed to “provide the means to distinguish”.</a:t>
            </a:r>
            <a:endParaRPr i="1" sz="2600"/>
          </a:p>
        </p:txBody>
      </p:sp>
      <p:sp>
        <p:nvSpPr>
          <p:cNvPr id="80" name="Google Shape;80;p15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9AF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Initiatives under this pillar could include</a:t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“quality”/”fitness” classification to categorize products based on use cases, uncertainty ranges, and performance metrics derived from the EDAP and JACIE system characterization frameworks/systems (eg. Exploratory, Research, Operational, Science).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Application-specific guidance to help users select appropriate datasets for tasks such as agriculture monitoring or disaster response.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Introduction of Long-term sensor stability measurement and accuracy as metrics to support environment-quality records and adaptation strategies.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en"/>
              <a:t>WGCV LPV protocols</a:t>
            </a:r>
            <a:endParaRPr/>
          </a:p>
        </p:txBody>
      </p:sp>
      <p:sp>
        <p:nvSpPr>
          <p:cNvPr id="87" name="Google Shape;87;p16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9AF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Google Shape;92;p17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93" name="Google Shape;93;p17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95" name="Google Shape;95;p17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What do we need from Agencies and CEOS to help develop these areas?</a:t>
            </a:r>
            <a:endParaRPr sz="25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96" name="Google Shape;96;p17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7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 txBox="1"/>
          <p:nvPr/>
        </p:nvSpPr>
        <p:spPr>
          <a:xfrm>
            <a:off x="1379200" y="2074090"/>
            <a:ext cx="7246500" cy="3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21455B"/>
                </a:solidFill>
              </a:rPr>
              <a:t>Fitness for Purpose</a:t>
            </a:r>
            <a:endParaRPr b="1" sz="1700">
              <a:solidFill>
                <a:srgbClr val="21455B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700"/>
              <a:buChar char="●"/>
            </a:pPr>
            <a:r>
              <a:rPr lang="en" sz="1700">
                <a:solidFill>
                  <a:srgbClr val="21455B"/>
                </a:solidFill>
              </a:rPr>
              <a:t>Application area experts to assess suitability of CEOS-ARD specifications and products</a:t>
            </a:r>
            <a:endParaRPr sz="1700">
              <a:solidFill>
                <a:srgbClr val="21455B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700"/>
              <a:buChar char="●"/>
            </a:pPr>
            <a:r>
              <a:rPr lang="en" sz="1700">
                <a:solidFill>
                  <a:srgbClr val="21455B"/>
                </a:solidFill>
              </a:rPr>
              <a:t>Engagement of thematic CEOS groups in areas such as biodiversity, forests and biomass, agriculture, disasters, etc.</a:t>
            </a:r>
            <a:endParaRPr sz="1700">
              <a:solidFill>
                <a:srgbClr val="21455B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700"/>
              <a:buChar char="●"/>
            </a:pPr>
            <a:r>
              <a:rPr lang="en" sz="1700">
                <a:solidFill>
                  <a:srgbClr val="21455B"/>
                </a:solidFill>
              </a:rPr>
              <a:t>Alignment with WGCV LPV protocols</a:t>
            </a:r>
            <a:endParaRPr sz="1700">
              <a:solidFill>
                <a:srgbClr val="21455B"/>
              </a:solidFill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1013150" y="1502677"/>
            <a:ext cx="7483200" cy="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21455B"/>
                </a:solidFill>
              </a:rPr>
              <a:t>Headline:</a:t>
            </a:r>
            <a:r>
              <a:rPr lang="en" sz="1200">
                <a:solidFill>
                  <a:srgbClr val="21455B"/>
                </a:solidFill>
              </a:rPr>
              <a:t> </a:t>
            </a:r>
            <a:r>
              <a:rPr lang="en" sz="1200">
                <a:solidFill>
                  <a:srgbClr val="21455B"/>
                </a:solidFill>
              </a:rPr>
              <a:t>Engagement of agency and CEOS experts</a:t>
            </a:r>
            <a:endParaRPr sz="1200">
              <a:solidFill>
                <a:srgbClr val="21455B"/>
              </a:solidFill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1079875" y="2051977"/>
            <a:ext cx="153900" cy="2540400"/>
          </a:xfrm>
          <a:prstGeom prst="rect">
            <a:avLst/>
          </a:prstGeom>
          <a:solidFill>
            <a:srgbClr val="09AF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Matt’s Strawman</a:t>
            </a:r>
            <a:endParaRPr/>
          </a:p>
        </p:txBody>
      </p:sp>
      <p:sp>
        <p:nvSpPr>
          <p:cNvPr id="107" name="Google Shape;107;p18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800"/>
              <a:buChar char="●"/>
            </a:pPr>
            <a:r>
              <a:rPr lang="en"/>
              <a:t>Switch to the other laptop</a:t>
            </a:r>
            <a:endParaRPr/>
          </a:p>
        </p:txBody>
      </p:sp>
      <p:sp>
        <p:nvSpPr>
          <p:cNvPr id="108" name="Google Shape;108;p18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9AF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114" name="Google Shape;114;p19"/>
          <p:cNvSpPr txBox="1"/>
          <p:nvPr>
            <p:ph idx="1" type="body"/>
          </p:nvPr>
        </p:nvSpPr>
        <p:spPr>
          <a:xfrm>
            <a:off x="468250" y="89450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1630"/>
              <a:t>Discussion objective: Fitness for Purpose initiatives and activities we can add to CEOS-ARD Strategy work plan for 2027-2031</a:t>
            </a:r>
            <a:endParaRPr b="1" sz="16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 sz="1630"/>
              <a:t>GA strawman visual representation of “means to distinguish” utilising the existing PFS (Matt Adams, GA)</a:t>
            </a:r>
            <a:endParaRPr sz="16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i="1" lang="en" sz="1630"/>
              <a:t>“Provide a means to distinguish high-stability, science-grade observations from observations that are, e.g., only suitable for visual analysis, while still encouraging data providers to uphold the other principles of CEOS-ARD around metadata completeness, pre-processing, and documentation” . This group is the one that is best placed to “provide the means to distinguish”.</a:t>
            </a:r>
            <a:endParaRPr i="1" sz="16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 sz="1630"/>
              <a:t>Perspectives from WGCV:</a:t>
            </a:r>
            <a:endParaRPr sz="1630"/>
          </a:p>
          <a:p>
            <a:pPr indent="-332105" lvl="0" marL="457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30"/>
              <a:buChar char="●"/>
            </a:pPr>
            <a:r>
              <a:rPr lang="en" sz="1630"/>
              <a:t>Maturity Matrix</a:t>
            </a:r>
            <a:endParaRPr sz="1630"/>
          </a:p>
          <a:p>
            <a:pPr indent="-332105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30"/>
              <a:buChar char="●"/>
            </a:pPr>
            <a:r>
              <a:rPr lang="en" sz="1630"/>
              <a:t>CEOS-FRM Assessment Framework</a:t>
            </a:r>
            <a:endParaRPr sz="1630"/>
          </a:p>
          <a:p>
            <a:pPr indent="-332105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30"/>
              <a:buChar char="●"/>
            </a:pPr>
            <a:r>
              <a:rPr lang="en" sz="1630"/>
              <a:t>2026-2029 LPV Work Plan (Definition of higher level land products specification, and the associated data and metadata quality)</a:t>
            </a:r>
            <a:endParaRPr sz="1630"/>
          </a:p>
        </p:txBody>
      </p:sp>
      <p:sp>
        <p:nvSpPr>
          <p:cNvPr id="115" name="Google Shape;115;p19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9AF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121" name="Google Shape;121;p20"/>
          <p:cNvSpPr txBox="1"/>
          <p:nvPr>
            <p:ph idx="1" type="body"/>
          </p:nvPr>
        </p:nvSpPr>
        <p:spPr>
          <a:xfrm>
            <a:off x="468250" y="89450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930"/>
              <a:t>What are the important fundamental metrics for assigning fitness for purpose?</a:t>
            </a:r>
            <a:endParaRPr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 sz="1930"/>
              <a:t>Correct level of granularity? E.g. Exploratory, Research, Operational, Science</a:t>
            </a:r>
            <a:endParaRPr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 sz="1930"/>
              <a:t>What is an initial set of applications we are going to focus on and who in CEOS or otherwise helps define the levels and assess applicability?</a:t>
            </a:r>
            <a:endParaRPr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 sz="1930"/>
              <a:t>Consider application-specific guidance to help users select appropriate datasets?</a:t>
            </a:r>
            <a:endParaRPr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 sz="1930"/>
              <a:t>How does it look in practice? How is fitness for purpose communicated to users?</a:t>
            </a:r>
            <a:endParaRPr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rPr b="1" lang="en" sz="1930"/>
              <a:t>Confirm: Fitness for Purpose initiatives and activities we can add to CEOS-ARD Strategy work plan for 2027-2031</a:t>
            </a:r>
            <a:endParaRPr b="1" sz="1930"/>
          </a:p>
        </p:txBody>
      </p:sp>
      <p:sp>
        <p:nvSpPr>
          <p:cNvPr id="122" name="Google Shape;122;p20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9AF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