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Lobster"/>
      <p:regular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Average"/>
      <p:regular r:id="rId28"/>
    </p:embeddedFont>
    <p:embeddedFont>
      <p:font typeface="Barlow SemiBold"/>
      <p:regular r:id="rId29"/>
      <p:bold r:id="rId30"/>
      <p:italic r:id="rId31"/>
      <p:boldItalic r:id="rId32"/>
    </p:embeddedFont>
    <p:embeddedFont>
      <p:font typeface="Barlow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56CDA8-B790-453C-A1D6-2B8779DB1CD9}">
  <a:tblStyle styleId="{0056CDA8-B790-453C-A1D6-2B8779DB1C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Average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SemiBold-italic.fntdata"/><Relationship Id="rId30" Type="http://schemas.openxmlformats.org/officeDocument/2006/relationships/font" Target="fonts/BarlowSemiBold-bold.fntdata"/><Relationship Id="rId11" Type="http://schemas.openxmlformats.org/officeDocument/2006/relationships/slide" Target="slides/slide5.xml"/><Relationship Id="rId33" Type="http://schemas.openxmlformats.org/officeDocument/2006/relationships/font" Target="fonts/Barlow-regular.fntdata"/><Relationship Id="rId10" Type="http://schemas.openxmlformats.org/officeDocument/2006/relationships/slide" Target="slides/slide4.xml"/><Relationship Id="rId32" Type="http://schemas.openxmlformats.org/officeDocument/2006/relationships/font" Target="fonts/BarlowSemiBold-boldItalic.fntdata"/><Relationship Id="rId13" Type="http://schemas.openxmlformats.org/officeDocument/2006/relationships/slide" Target="slides/slide7.xml"/><Relationship Id="rId35" Type="http://schemas.openxmlformats.org/officeDocument/2006/relationships/font" Target="fonts/Barlow-italic.fntdata"/><Relationship Id="rId12" Type="http://schemas.openxmlformats.org/officeDocument/2006/relationships/slide" Target="slides/slide6.xml"/><Relationship Id="rId34" Type="http://schemas.openxmlformats.org/officeDocument/2006/relationships/font" Target="fonts/Barlow-bold.fntdata"/><Relationship Id="rId15" Type="http://schemas.openxmlformats.org/officeDocument/2006/relationships/font" Target="fonts/MontserratSemiBold-regular.fntdata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font" Target="fonts/Barlow-boldItalic.fntdata"/><Relationship Id="rId17" Type="http://schemas.openxmlformats.org/officeDocument/2006/relationships/font" Target="fonts/MontserratSemiBold-italic.fntdata"/><Relationship Id="rId39" Type="http://schemas.openxmlformats.org/officeDocument/2006/relationships/font" Target="fonts/OpenSans-italic.fntdata"/><Relationship Id="rId16" Type="http://schemas.openxmlformats.org/officeDocument/2006/relationships/font" Target="fonts/MontserratSemiBold-bold.fntdata"/><Relationship Id="rId38" Type="http://schemas.openxmlformats.org/officeDocument/2006/relationships/font" Target="fonts/OpenSans-bold.fntdata"/><Relationship Id="rId19" Type="http://schemas.openxmlformats.org/officeDocument/2006/relationships/font" Target="fonts/Lobster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cfc3df1c4_2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cfc3df1c4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cfc3df1c4_2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cfc3df1c4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cfc3df1c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cfc3df1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cfc3df1c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dcfc3df1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cfc3df1c4_2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cfc3df1c4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cfc3df1c4_2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cfc3df1c4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d103a4ca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d103a4c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66" name="Google Shape;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7">
            <a:alphaModFix/>
          </a:blip>
          <a:srcRect b="0" l="0" r="65874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3">
            <a:alphaModFix amt="58999"/>
          </a:blip>
          <a:srcRect b="-20377" l="11054" r="40716" t="37273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81" name="Google Shape;81;p9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82" name="Google Shape;82;p9"/>
            <p:cNvPicPr preferRelativeResize="0"/>
            <p:nvPr/>
          </p:nvPicPr>
          <p:blipFill rotWithShape="1">
            <a:blip r:embed="rId4">
              <a:alphaModFix/>
            </a:blip>
            <a:srcRect b="23006" l="10790" r="65875" t="22773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83" name="Google Shape;83;p9"/>
            <p:cNvPicPr preferRelativeResize="0"/>
            <p:nvPr/>
          </p:nvPicPr>
          <p:blipFill rotWithShape="1">
            <a:blip r:embed="rId5">
              <a:alphaModFix/>
            </a:blip>
            <a:srcRect b="28524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84" name="Google Shape;84;p9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21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WGClimate-24 &amp; GHG-TT-6</a:t>
            </a:r>
            <a:endParaRPr b="1" sz="2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- 12 February, 2026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0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90" name="Google Shape;90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0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3" name="Google Shape;93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LSI-VC-19 / WGCV-56 | 20 - 24 April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0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0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2">
            <a:alphaModFix amt="34000"/>
          </a:blip>
          <a:srcRect b="35419" l="51342" r="-2843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1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104" name="Google Shape;104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1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7" name="Google Shape;107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11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6755650" y="4590550"/>
            <a:ext cx="53502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Mark Dowell, EC-JRC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Rose, WGClimate Sec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J4.2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WGCV-56 / LSI-VC-19 Joint Meeting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SD, USA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20-24 April, 2026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2"/>
          <p:cNvSpPr txBox="1"/>
          <p:nvPr>
            <p:ph type="title"/>
          </p:nvPr>
        </p:nvSpPr>
        <p:spPr>
          <a:xfrm>
            <a:off x="176050" y="175950"/>
            <a:ext cx="94764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800"/>
              <a:t>CEOS-ARD Stability Parameter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76000" y="1220850"/>
            <a:ext cx="8745600" cy="52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Item 4.5 from the 2025 Concept Note:</a:t>
            </a:r>
            <a:endParaRPr sz="2400"/>
          </a:p>
          <a:p>
            <a:pPr indent="0" lvl="0" marL="720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/>
              <a:t>Increased Support to Scientific Applications and Environmental Adaptation and Resilience Issues</a:t>
            </a:r>
            <a:endParaRPr b="1" sz="2400"/>
          </a:p>
          <a:p>
            <a:pPr indent="-381000" lvl="0" marL="13500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en-GB" sz="2400"/>
              <a:t>Include requirements for dataset stability</a:t>
            </a:r>
            <a:endParaRPr sz="2400"/>
          </a:p>
          <a:p>
            <a:pPr indent="-381000" lvl="0" marL="13500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-GB" sz="2400"/>
              <a:t>Something to help users evaluate ‘fitness for purpose’</a:t>
            </a:r>
            <a:endParaRPr sz="2400"/>
          </a:p>
        </p:txBody>
      </p:sp>
      <p:sp>
        <p:nvSpPr>
          <p:cNvPr id="124" name="Google Shape;124;p13"/>
          <p:cNvSpPr txBox="1"/>
          <p:nvPr>
            <p:ph type="title"/>
          </p:nvPr>
        </p:nvSpPr>
        <p:spPr>
          <a:xfrm>
            <a:off x="165548" y="6041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CEOS-ARD 2025 Consultation Paper &amp; </a:t>
            </a:r>
            <a:r>
              <a:rPr lang="en-GB" sz="3200"/>
              <a:t>Concept</a:t>
            </a:r>
            <a:r>
              <a:rPr lang="en-GB" sz="3200"/>
              <a:t> Note</a:t>
            </a:r>
            <a:endParaRPr sz="3200"/>
          </a:p>
        </p:txBody>
      </p:sp>
      <p:pic>
        <p:nvPicPr>
          <p:cNvPr id="125" name="Google Shape;12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187" y="1998025"/>
            <a:ext cx="2291238" cy="3235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76003" y="1220850"/>
            <a:ext cx="6739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Chris Merchant &amp; Emma Woolliams draft paper:</a:t>
            </a:r>
            <a:endParaRPr sz="2000"/>
          </a:p>
        </p:txBody>
      </p:sp>
      <p:sp>
        <p:nvSpPr>
          <p:cNvPr id="131" name="Google Shape;13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Stability: What does it mean?</a:t>
            </a:r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138" y="1643525"/>
            <a:ext cx="5336124" cy="47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6921025" y="4090575"/>
            <a:ext cx="4605000" cy="8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n-GB" sz="2000"/>
              <a:t>We want providers to provide the ‘stability uncertainty’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>
            <p:ph idx="1" type="body"/>
          </p:nvPr>
        </p:nvSpPr>
        <p:spPr>
          <a:xfrm>
            <a:off x="276000" y="1220847"/>
            <a:ext cx="11495400" cy="612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600"/>
              <a:t>CEOS EO Glossary:</a:t>
            </a:r>
            <a:endParaRPr b="1" sz="2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2600"/>
              <a:t>The maximum acceptable change in Uncertainty per decade</a:t>
            </a:r>
            <a:endParaRPr i="1" sz="26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GB" sz="1800"/>
              <a:t>Not a great definition (would be an instability)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600"/>
              <a:t>Proposal &amp; comments:</a:t>
            </a:r>
            <a:endParaRPr b="1" sz="2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2600"/>
              <a:t>closeness of agreement between an observed value of change with time and a true value of change with time.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GB" sz="1800"/>
              <a:t>Observed vs Measured?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 sz="1800"/>
              <a:t>the 'value of change' is not observed, it must read 'between the change in the observed values and the change in the true values' -&gt; but 'true' values by definition are unknown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n-GB" sz="1800"/>
              <a:t>Should we be even trying to define stability?</a:t>
            </a:r>
            <a:r>
              <a:rPr lang="en-GB" sz="1800"/>
              <a:t> The applicable concept to define the fidelity of measurements is </a:t>
            </a:r>
            <a:r>
              <a:rPr lang="en-GB" sz="1800" u="sng"/>
              <a:t>uncertainty</a:t>
            </a:r>
            <a:r>
              <a:rPr lang="en-GB" sz="1800"/>
              <a:t> - which can be provided by the producers and should be used for specifications like ARD.</a:t>
            </a:r>
            <a:endParaRPr sz="1800"/>
          </a:p>
        </p:txBody>
      </p:sp>
      <p:sp>
        <p:nvSpPr>
          <p:cNvPr id="139" name="Google Shape;139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‘stability’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Stability Uncertainty:</a:t>
            </a:r>
            <a:r>
              <a:rPr lang="en-GB"/>
              <a:t> parameter characterizing the dispersion of change (or trend) values arising from observation uncertainties (over a defined period)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Stability Standard Uncertainty: </a:t>
            </a:r>
            <a:r>
              <a:rPr lang="en-GB"/>
              <a:t>Stability Uncertainty expressed as a standard deviation</a:t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Stability Uncertainty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Draft Requirement</a:t>
            </a:r>
            <a:endParaRPr/>
          </a:p>
        </p:txBody>
      </p:sp>
      <p:graphicFrame>
        <p:nvGraphicFramePr>
          <p:cNvPr id="151" name="Google Shape;151;p17"/>
          <p:cNvGraphicFramePr/>
          <p:nvPr/>
        </p:nvGraphicFramePr>
        <p:xfrm>
          <a:off x="618225" y="122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{0056CDA8-B790-453C-A1D6-2B8779DB1CD9}</a:tableStyleId>
              </a:tblPr>
              <a:tblGrid>
                <a:gridCol w="1282600"/>
                <a:gridCol w="1630725"/>
                <a:gridCol w="1722000"/>
                <a:gridCol w="64500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Threshold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1.17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Stability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required. 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 indicative metrics on stability, via stability uncertainty expressed as a stability standard uncertainty (with a 66% confidence level) or stability expanded uncertainty (with a 95% confidence level), alongside the time scale and space scale the stability uncertainty is evaluated against. Include considerations of: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(a) temporal drift of individual sensors,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(b) inter-sensor biases as instruments are replaced, and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(c) changes in the spatial and/or temporal sampling regime,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the impacts on aliasing with, e.g., diurnal and seasonal cycles and spatial patterns.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328750" y="5202625"/>
            <a:ext cx="9081600" cy="87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Goal level requirement only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Provided for the dataset as whole (general metadata)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Refine and finalise the definitions.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Develop 2-3 test Climate Data Records which meet the proposed requirement.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Refine the requirement as needed.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Include requirement in all PFS.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Encourage CDR providers to include this metric via the CDR </a:t>
            </a:r>
            <a:r>
              <a:rPr lang="en-GB"/>
              <a:t>Inventory.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How does the draft requirement look?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What </a:t>
            </a:r>
            <a:r>
              <a:rPr lang="en-GB" sz="2400"/>
              <a:t>would</a:t>
            </a:r>
            <a:r>
              <a:rPr lang="en-GB" sz="2400"/>
              <a:t> be the process to incorporate into all PFS?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How can we encourage data providers to meet the requirement - noting it is proposed to be goal level only?</a:t>
            </a:r>
            <a:endParaRPr sz="2400"/>
          </a:p>
        </p:txBody>
      </p:sp>
      <p:sp>
        <p:nvSpPr>
          <p:cNvPr id="164" name="Google Shape;164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for discussion</a:t>
            </a:r>
            <a:endParaRPr/>
          </a:p>
        </p:txBody>
      </p:sp>
      <p:graphicFrame>
        <p:nvGraphicFramePr>
          <p:cNvPr id="165" name="Google Shape;165;p19"/>
          <p:cNvGraphicFramePr/>
          <p:nvPr/>
        </p:nvGraphicFramePr>
        <p:xfrm>
          <a:off x="508150" y="360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{0056CDA8-B790-453C-A1D6-2B8779DB1CD9}</a:tableStyleId>
              </a:tblPr>
              <a:tblGrid>
                <a:gridCol w="782900"/>
                <a:gridCol w="1069275"/>
                <a:gridCol w="1284000"/>
                <a:gridCol w="80395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Threshold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</a:t>
                      </a:r>
                      <a:endParaRPr b="1"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1.17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Stability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required. 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 indicative metrics on stability, via stability uncertainty expressed as a stability standard uncertainty (with a 66% confidence level) or stability expanded uncertainty (with a 95% confidence level), alongside the time scale and space scale the stability uncertainty is evaluated against. Include considerations of: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(a) temporal drift of individual sensors,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(b) inter-sensor biases as instruments are replaced, and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(c) changes in the spatial and/or temporal sampling regime,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the impacts on aliasing with, e.g., diurnal and seasonal cycles and spatial patterns.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