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CDA_F6B0E298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5"/>
  </p:notesMasterIdLst>
  <p:sldIdLst>
    <p:sldId id="256" r:id="rId6"/>
    <p:sldId id="2147474646" r:id="rId7"/>
    <p:sldId id="2147474759" r:id="rId8"/>
    <p:sldId id="2147474650" r:id="rId9"/>
    <p:sldId id="2147474760" r:id="rId10"/>
    <p:sldId id="2147474748" r:id="rId11"/>
    <p:sldId id="265" r:id="rId12"/>
    <p:sldId id="2147474751" r:id="rId13"/>
    <p:sldId id="2147474752" r:id="rId14"/>
    <p:sldId id="2147474753" r:id="rId15"/>
    <p:sldId id="2147474754" r:id="rId16"/>
    <p:sldId id="2147474755" r:id="rId17"/>
    <p:sldId id="257" r:id="rId18"/>
    <p:sldId id="258" r:id="rId19"/>
    <p:sldId id="2147474757" r:id="rId20"/>
    <p:sldId id="2147474758" r:id="rId21"/>
    <p:sldId id="2147474761" r:id="rId22"/>
    <p:sldId id="2147474756" r:id="rId23"/>
    <p:sldId id="264" r:id="rId2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3D59A4-21C2-15D2-13FF-04C191080CBB}" name="Daniel Spengler" initials="" userId="S::daniel.spengler@constellr.com::e1890eb5-6d1e-427e-b698-2f8974be3be7" providerId="AD"/>
  <p188:author id="{C281D4D9-B4A3-C96E-2586-D87159679F4E}" name="Beate Tempel" initials="B" userId="S::beate.tempel@constellr.com::066260c2-d7f2-4838-866d-d680b735a6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1C2B4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4"/>
    <p:restoredTop sz="94626"/>
  </p:normalViewPr>
  <p:slideViewPr>
    <p:cSldViewPr snapToGrid="0">
      <p:cViewPr>
        <p:scale>
          <a:sx n="79" d="100"/>
          <a:sy n="79" d="100"/>
        </p:scale>
        <p:origin x="136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7FFFDCDA_F6B0E2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8FFB99-3046-1945-8C21-D6C4D96B8A38}" authorId="{113D59A4-21C2-15D2-13FF-04C191080CBB}" created="2026-03-26T09:48:52.8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38787480" sldId="2147474650"/>
      <ac:graphicFrameMk id="12" creationId="{2B8E4CAE-FB90-B9CB-37D2-F201866B5112}"/>
      <ac:tblMk/>
      <ac:tcMk rowId="3397478587" colId="2309226566"/>
      <ac:txMk cp="0" len="22">
        <ac:context len="23" hash="2473779728"/>
      </ac:txMk>
    </ac:txMkLst>
    <p188:pos x="849959" y="2393203"/>
    <p188:txBody>
      <a:bodyPr/>
      <a:lstStyle/>
      <a:p>
        <a:r>
          <a:rPr lang="de-DE"/>
          <a:t>add reactivity / system response time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45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B217-4A36-9AA3-C423-E7F2C0F8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58859-AE1D-FAB3-4A3A-B7020480F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C525E-3E46-5289-3783-240363A72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B93B6-3749-652F-533A-D033EBBA9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27100-9EAB-D944-CB4E-80B7B1374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5FB88-B99D-047C-BBBE-72E6F15A2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8635E-0720-54A0-582D-499D64ABA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BFDE-39E6-FE6B-27D8-38006E13F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5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4B4FB-3C69-A391-3A20-29DDC68AD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56FAF-6755-1FDF-B9E2-CC06B6C4C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72748-327E-D8A3-C09B-27F869F2A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16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3ED2E-4310-D708-E864-786AE85A7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6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r>
              <a:rPr lang="en-DE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3599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3444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2027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4597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1.jpe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0.svg"/><Relationship Id="rId1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svg"/><Relationship Id="rId7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10.sv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svg"/><Relationship Id="rId9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" descr="preencoded.png">
            <a:extLst>
              <a:ext uri="{FF2B5EF4-FFF2-40B4-BE49-F238E27FC236}">
                <a16:creationId xmlns:a16="http://schemas.microsoft.com/office/drawing/2014/main" id="{08725ACA-73EE-AFC8-DA06-C259721D1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Group 4" descr="preencoded.png">
            <a:extLst>
              <a:ext uri="{FF2B5EF4-FFF2-40B4-BE49-F238E27FC236}">
                <a16:creationId xmlns:a16="http://schemas.microsoft.com/office/drawing/2014/main" id="{ED313B9E-9A24-44C9-0082-54B677689C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0" y="952500"/>
            <a:ext cx="4638675" cy="136207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A20A173-5BA0-099C-206F-18355277F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902494"/>
            <a:ext cx="7264400" cy="3522662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9000" kern="0" spc="-225" dirty="0" smtClean="0">
                <a:solidFill>
                  <a:srgbClr val="FFFFF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5E729D1-5C93-4F05-DB50-A817408E37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7518400"/>
            <a:ext cx="7264400" cy="123666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3600" kern="0" spc="-75" dirty="0" smtClean="0">
                <a:solidFill>
                  <a:srgbClr val="FFFFF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ine 21" descr="preencoded.png">
            <a:extLst>
              <a:ext uri="{FF2B5EF4-FFF2-40B4-BE49-F238E27FC236}">
                <a16:creationId xmlns:a16="http://schemas.microsoft.com/office/drawing/2014/main" id="{9E80046E-3159-9772-4F19-063386D1D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45912" y="2278059"/>
            <a:ext cx="9525" cy="5029200"/>
          </a:xfrm>
          <a:prstGeom prst="rect">
            <a:avLst/>
          </a:prstGeom>
        </p:spPr>
      </p:pic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47875" y="8124816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630775" y="8124825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221200" y="790575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7221200" y="8534400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887825" y="7791450"/>
            <a:ext cx="666750" cy="66675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AB879-F02A-A1FC-1F6B-DFE037713E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09463" y="2143896"/>
            <a:ext cx="4602162" cy="4279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C924885-0EF4-30A8-5279-2ABC578BE8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9463" y="6681783"/>
            <a:ext cx="4602162" cy="437911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35AF5B1-15F0-68DD-FA49-0770CC8DE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09462" y="7307259"/>
            <a:ext cx="4063758" cy="431560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5313BEF4-CB3A-FF73-74F7-68B9ED3B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67138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12F4D-6109-B2DB-144B-3A1E5FACB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2143125"/>
            <a:ext cx="10380663" cy="5595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4A8FFD2C-8159-9699-02A7-52A56BE28861}"/>
              </a:ext>
            </a:extLst>
          </p:cNvPr>
          <p:cNvSpPr/>
          <p:nvPr userDrawn="1"/>
        </p:nvSpPr>
        <p:spPr>
          <a:xfrm flipV="1">
            <a:off x="11942090" y="1849429"/>
            <a:ext cx="5017091" cy="5997844"/>
          </a:xfrm>
          <a:prstGeom prst="snip1Rect">
            <a:avLst>
              <a:gd name="adj" fmla="val 12033"/>
            </a:avLst>
          </a:prstGeom>
          <a:noFill/>
          <a:ln w="19050">
            <a:solidFill>
              <a:srgbClr val="1C1C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7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ine 21" descr="preencoded.png">
            <a:extLst>
              <a:ext uri="{FF2B5EF4-FFF2-40B4-BE49-F238E27FC236}">
                <a16:creationId xmlns:a16="http://schemas.microsoft.com/office/drawing/2014/main" id="{9E80046E-3159-9772-4F19-063386D1D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5425" y="2833688"/>
            <a:ext cx="9525" cy="5029200"/>
          </a:xfrm>
          <a:prstGeom prst="rect">
            <a:avLst/>
          </a:prstGeom>
        </p:spPr>
      </p:pic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47875" y="8124816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630775" y="8124825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221200" y="790575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7221200" y="8534400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887825" y="7791450"/>
            <a:ext cx="666750" cy="666750"/>
          </a:xfrm>
          <a:prstGeom prst="rect">
            <a:avLst/>
          </a:prstGeom>
        </p:spPr>
      </p:pic>
      <p:pic>
        <p:nvPicPr>
          <p:cNvPr id="5" name="Line 21" descr="preencoded.png">
            <a:extLst>
              <a:ext uri="{FF2B5EF4-FFF2-40B4-BE49-F238E27FC236}">
                <a16:creationId xmlns:a16="http://schemas.microsoft.com/office/drawing/2014/main" id="{26E30DE3-E88C-5C05-F631-FBD266772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41452" y="2833688"/>
            <a:ext cx="9525" cy="50292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3F07D71-F7F0-8430-04ED-078420C1D2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18996" y="3006725"/>
            <a:ext cx="4650008" cy="4703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  <a:lvl2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2pPr>
            <a:lvl3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3pPr>
            <a:lvl4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4pPr>
            <a:lvl5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BD6B08E-2AB6-4D28-5262-118F480D44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03444" y="3006725"/>
            <a:ext cx="4650008" cy="4703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  <a:lvl2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2pPr>
            <a:lvl3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3pPr>
            <a:lvl4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4pPr>
            <a:lvl5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A55FEF5-57B8-86E0-CBFA-0227431F91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3425" y="3006725"/>
            <a:ext cx="4650008" cy="47037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  <a:lvl2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2pPr>
            <a:lvl3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3pPr>
            <a:lvl4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4pPr>
            <a:lvl5pPr>
              <a:defRPr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id="{C0A7A628-4E94-38BC-0F07-72CB31A0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67138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4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6" descr="preencoded.png">
            <a:extLst>
              <a:ext uri="{FF2B5EF4-FFF2-40B4-BE49-F238E27FC236}">
                <a16:creationId xmlns:a16="http://schemas.microsoft.com/office/drawing/2014/main" id="{7AF9B47A-6001-5FD4-404B-8FE0A63E3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Group 4" descr="preencoded.png">
            <a:extLst>
              <a:ext uri="{FF2B5EF4-FFF2-40B4-BE49-F238E27FC236}">
                <a16:creationId xmlns:a16="http://schemas.microsoft.com/office/drawing/2014/main" id="{94AA8222-10B6-EE97-3F9D-D7E989E2EA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0" y="762000"/>
            <a:ext cx="2857500" cy="838200"/>
          </a:xfrm>
          <a:prstGeom prst="rect">
            <a:avLst/>
          </a:prstGeom>
        </p:spPr>
      </p:pic>
      <p:pic>
        <p:nvPicPr>
          <p:cNvPr id="4" name="Line 49" descr="preencoded.png">
            <a:extLst>
              <a:ext uri="{FF2B5EF4-FFF2-40B4-BE49-F238E27FC236}">
                <a16:creationId xmlns:a16="http://schemas.microsoft.com/office/drawing/2014/main" id="{ACCC8A17-4E52-6AEA-E5EE-B93C4FF79B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739188" y="8486775"/>
            <a:ext cx="4772025" cy="18288"/>
          </a:xfrm>
          <a:prstGeom prst="rect">
            <a:avLst/>
          </a:prstGeom>
        </p:spPr>
      </p:pic>
      <p:pic>
        <p:nvPicPr>
          <p:cNvPr id="5" name="Line 50" descr="preencoded.png">
            <a:extLst>
              <a:ext uri="{FF2B5EF4-FFF2-40B4-BE49-F238E27FC236}">
                <a16:creationId xmlns:a16="http://schemas.microsoft.com/office/drawing/2014/main" id="{06B8E846-BBB2-BC7B-30E0-212038109E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330363" y="8486775"/>
            <a:ext cx="3957638" cy="18288"/>
          </a:xfrm>
          <a:prstGeom prst="rect">
            <a:avLst/>
          </a:prstGeom>
        </p:spPr>
      </p:pic>
      <p:pic>
        <p:nvPicPr>
          <p:cNvPr id="6" name="Line 51" descr="preencoded.png">
            <a:extLst>
              <a:ext uri="{FF2B5EF4-FFF2-40B4-BE49-F238E27FC236}">
                <a16:creationId xmlns:a16="http://schemas.microsoft.com/office/drawing/2014/main" id="{E40764BF-F1AA-AA8F-8CE3-50710AA6CA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3920788" y="1152525"/>
            <a:ext cx="9525" cy="6924675"/>
          </a:xfrm>
          <a:prstGeom prst="rect">
            <a:avLst/>
          </a:prstGeom>
        </p:spPr>
      </p:pic>
      <p:pic>
        <p:nvPicPr>
          <p:cNvPr id="7" name="Line 52" descr="preencoded.png">
            <a:extLst>
              <a:ext uri="{FF2B5EF4-FFF2-40B4-BE49-F238E27FC236}">
                <a16:creationId xmlns:a16="http://schemas.microsoft.com/office/drawing/2014/main" id="{A5976443-B400-DD5D-80BF-00DD44DD43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3920788" y="8896350"/>
            <a:ext cx="9525" cy="990600"/>
          </a:xfrm>
          <a:prstGeom prst="rect">
            <a:avLst/>
          </a:prstGeom>
        </p:spPr>
      </p:pic>
      <p:pic>
        <p:nvPicPr>
          <p:cNvPr id="8" name="Group 9397" descr="preencoded.png">
            <a:extLst>
              <a:ext uri="{FF2B5EF4-FFF2-40B4-BE49-F238E27FC236}">
                <a16:creationId xmlns:a16="http://schemas.microsoft.com/office/drawing/2014/main" id="{9E9557E8-3F04-D8A8-3C3D-76666BBB58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587413" y="8153400"/>
            <a:ext cx="666750" cy="666750"/>
          </a:xfrm>
          <a:prstGeom prst="rect">
            <a:avLst/>
          </a:prstGeom>
        </p:spPr>
      </p:pic>
      <p:sp>
        <p:nvSpPr>
          <p:cNvPr id="9" name="Planegger Str 13 81241 Munich Germany49 89 94473335">
            <a:extLst>
              <a:ext uri="{FF2B5EF4-FFF2-40B4-BE49-F238E27FC236}">
                <a16:creationId xmlns:a16="http://schemas.microsoft.com/office/drawing/2014/main" id="{A8245881-CCC1-BF37-AB1E-9ED4AC039425}"/>
              </a:ext>
            </a:extLst>
          </p:cNvPr>
          <p:cNvSpPr/>
          <p:nvPr userDrawn="1"/>
        </p:nvSpPr>
        <p:spPr>
          <a:xfrm>
            <a:off x="14258925" y="7353300"/>
            <a:ext cx="27146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500" kern="0" spc="150">
                <a:solidFill>
                  <a:srgbClr val="FFFFFF"/>
                </a:solidFill>
                <a:latin typeface="PP Neue Corp Normal Regular" pitchFamily="34" charset="0"/>
                <a:ea typeface="PP Neue Corp Normal Regular" pitchFamily="34" charset="-122"/>
                <a:cs typeface="PP Neue Corp Normal Regular" pitchFamily="34" charset="-120"/>
              </a:rPr>
              <a:t>PLANEGGER STR. 13
81241 MUNICH, GERMANY</a:t>
            </a:r>
            <a:br/>
            <a:r>
              <a:rPr lang="en-US" sz="1500" kern="0" spc="150">
                <a:solidFill>
                  <a:srgbClr val="FFFFFF"/>
                </a:solidFill>
                <a:latin typeface="PP Neue Corp Normal Regular" pitchFamily="34" charset="0"/>
                <a:ea typeface="PP Neue Corp Normal Regular" pitchFamily="34" charset="-122"/>
                <a:cs typeface="PP Neue Corp Normal Regular" pitchFamily="34" charset="-120"/>
              </a:rPr>
              <a:t>+49 89 94473335</a:t>
            </a:r>
            <a:endParaRPr lang="en-US" sz="1500"/>
          </a:p>
        </p:txBody>
      </p:sp>
      <p:sp>
        <p:nvSpPr>
          <p:cNvPr id="12" name="New insights for maritime awareness">
            <a:extLst>
              <a:ext uri="{FF2B5EF4-FFF2-40B4-BE49-F238E27FC236}">
                <a16:creationId xmlns:a16="http://schemas.microsoft.com/office/drawing/2014/main" id="{228D6A75-1811-D2DB-ED49-01AF1B73D703}"/>
              </a:ext>
            </a:extLst>
          </p:cNvPr>
          <p:cNvSpPr/>
          <p:nvPr userDrawn="1"/>
        </p:nvSpPr>
        <p:spPr>
          <a:xfrm>
            <a:off x="762000" y="1996045"/>
            <a:ext cx="11496675" cy="2590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9300" kern="0" spc="-225">
                <a:solidFill>
                  <a:srgbClr val="FFFFF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Get in touch</a:t>
            </a:r>
            <a:endParaRPr lang="en-US" sz="9300"/>
          </a:p>
        </p:txBody>
      </p:sp>
      <p:sp>
        <p:nvSpPr>
          <p:cNvPr id="13" name="Hero Description">
            <a:extLst>
              <a:ext uri="{FF2B5EF4-FFF2-40B4-BE49-F238E27FC236}">
                <a16:creationId xmlns:a16="http://schemas.microsoft.com/office/drawing/2014/main" id="{07000D36-C818-9870-BA2E-4B99DDC98EA6}"/>
              </a:ext>
            </a:extLst>
          </p:cNvPr>
          <p:cNvSpPr/>
          <p:nvPr userDrawn="1"/>
        </p:nvSpPr>
        <p:spPr>
          <a:xfrm>
            <a:off x="762000" y="4796395"/>
            <a:ext cx="12172950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6667"/>
              </a:lnSpc>
              <a:buNone/>
            </a:pPr>
            <a:r>
              <a:rPr lang="en-US" sz="3600" kern="0" spc="-75">
                <a:solidFill>
                  <a:srgbClr val="FFFFF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Contact details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71216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070D-B4F6-E243-BE39-D02B93F1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3FB99-7252-CE27-552E-9C5AE59DF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65FB8-346F-8771-B437-35A47D5B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972A-5C94-4658-92E5-DD94462C80C3}" type="datetimeFigureOut">
              <a:rPr lang="en-BE" smtClean="0"/>
              <a:t>4/14/26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4A4A1-71AF-AD1D-DE5E-309CECF2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35C66-FB4F-E27F-AE76-A2371210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A152-69E6-4508-9C05-EF8A6E43842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382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47875" y="8124816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30775" y="8124825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221200" y="790575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221200" y="8534400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887825" y="7791450"/>
            <a:ext cx="666750" cy="666750"/>
          </a:xfrm>
          <a:prstGeom prst="rect">
            <a:avLst/>
          </a:prstGeom>
        </p:spPr>
      </p:pic>
      <p:sp>
        <p:nvSpPr>
          <p:cNvPr id="4" name="Title 41">
            <a:extLst>
              <a:ext uri="{FF2B5EF4-FFF2-40B4-BE49-F238E27FC236}">
                <a16:creationId xmlns:a16="http://schemas.microsoft.com/office/drawing/2014/main" id="{08C83667-23E4-14D1-40F9-9F367157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67138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4507C-95E0-9F91-B4F1-BB757E5DC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1" y="1936742"/>
            <a:ext cx="15917863" cy="5649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0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3B98E0E9-497D-A79D-6910-BB6BC4CFE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SectionDivider" descr="preencoded.png">
            <a:extLst>
              <a:ext uri="{FF2B5EF4-FFF2-40B4-BE49-F238E27FC236}">
                <a16:creationId xmlns:a16="http://schemas.microsoft.com/office/drawing/2014/main" id="{82C32E39-C22A-764B-FFDF-D3BA98424D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676274"/>
            <a:ext cx="18288000" cy="96107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Group 4" descr="preencoded.png">
            <a:extLst>
              <a:ext uri="{FF2B5EF4-FFF2-40B4-BE49-F238E27FC236}">
                <a16:creationId xmlns:a16="http://schemas.microsoft.com/office/drawing/2014/main" id="{BA56A219-D478-7585-DB5C-9E2C28F92A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pic>
        <p:nvPicPr>
          <p:cNvPr id="7" name="Line 45" descr="preencoded.png">
            <a:extLst>
              <a:ext uri="{FF2B5EF4-FFF2-40B4-BE49-F238E27FC236}">
                <a16:creationId xmlns:a16="http://schemas.microsoft.com/office/drawing/2014/main" id="{235C52A6-BAAA-184B-66E0-2F4E8A899E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9315450"/>
            <a:ext cx="8496300" cy="18288"/>
          </a:xfrm>
          <a:prstGeom prst="rect">
            <a:avLst/>
          </a:prstGeom>
        </p:spPr>
      </p:pic>
      <p:pic>
        <p:nvPicPr>
          <p:cNvPr id="8" name="Line 48" descr="preencoded.png">
            <a:extLst>
              <a:ext uri="{FF2B5EF4-FFF2-40B4-BE49-F238E27FC236}">
                <a16:creationId xmlns:a16="http://schemas.microsoft.com/office/drawing/2014/main" id="{33A03078-A0EE-B8D4-72E6-082F0EFD6A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15450" y="9315450"/>
            <a:ext cx="7143750" cy="18288"/>
          </a:xfrm>
          <a:prstGeom prst="rect">
            <a:avLst/>
          </a:prstGeom>
        </p:spPr>
      </p:pic>
      <p:pic>
        <p:nvPicPr>
          <p:cNvPr id="9" name="Line 46" descr="preencoded.png">
            <a:extLst>
              <a:ext uri="{FF2B5EF4-FFF2-40B4-BE49-F238E27FC236}">
                <a16:creationId xmlns:a16="http://schemas.microsoft.com/office/drawing/2014/main" id="{3BCE5743-C6B7-E5F2-8BA2-68461456A7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905875" y="1981200"/>
            <a:ext cx="9526" cy="6924675"/>
          </a:xfrm>
          <a:prstGeom prst="rect">
            <a:avLst/>
          </a:prstGeom>
        </p:spPr>
      </p:pic>
      <p:pic>
        <p:nvPicPr>
          <p:cNvPr id="10" name="Line 47" descr="preencoded.png">
            <a:extLst>
              <a:ext uri="{FF2B5EF4-FFF2-40B4-BE49-F238E27FC236}">
                <a16:creationId xmlns:a16="http://schemas.microsoft.com/office/drawing/2014/main" id="{5B117E4E-71DD-000F-BB8C-0A0D7446D0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905875" y="9725025"/>
            <a:ext cx="9525" cy="561975"/>
          </a:xfrm>
          <a:prstGeom prst="rect">
            <a:avLst/>
          </a:prstGeom>
        </p:spPr>
      </p:pic>
      <p:pic>
        <p:nvPicPr>
          <p:cNvPr id="11" name="Group 9396" descr="preencoded.png">
            <a:extLst>
              <a:ext uri="{FF2B5EF4-FFF2-40B4-BE49-F238E27FC236}">
                <a16:creationId xmlns:a16="http://schemas.microsoft.com/office/drawing/2014/main" id="{99D61615-88BC-F7C6-3F91-857620D470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72500" y="8982075"/>
            <a:ext cx="666750" cy="6667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8AE1A-2388-61A6-BABD-1DAE25132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Line 51" descr="preencoded.png">
            <a:extLst>
              <a:ext uri="{FF2B5EF4-FFF2-40B4-BE49-F238E27FC236}">
                <a16:creationId xmlns:a16="http://schemas.microsoft.com/office/drawing/2014/main" id="{61D390BF-D126-2E6D-EAEC-538205D0A5B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9434803" y="2390775"/>
            <a:ext cx="8093" cy="7334250"/>
          </a:xfrm>
          <a:prstGeom prst="rect">
            <a:avLst/>
          </a:prstGeom>
        </p:spPr>
      </p:pic>
      <p:pic>
        <p:nvPicPr>
          <p:cNvPr id="13" name="Line 52" descr="preencoded.png">
            <a:extLst>
              <a:ext uri="{FF2B5EF4-FFF2-40B4-BE49-F238E27FC236}">
                <a16:creationId xmlns:a16="http://schemas.microsoft.com/office/drawing/2014/main" id="{4BB74418-AA0F-80E4-D1E7-08F03BBF98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483997" y="2390775"/>
            <a:ext cx="8094" cy="7334250"/>
          </a:xfrm>
          <a:prstGeom prst="rect">
            <a:avLst/>
          </a:prstGeom>
        </p:spPr>
      </p:pic>
      <p:pic>
        <p:nvPicPr>
          <p:cNvPr id="14" name="Line 53" descr="preencoded.png">
            <a:extLst>
              <a:ext uri="{FF2B5EF4-FFF2-40B4-BE49-F238E27FC236}">
                <a16:creationId xmlns:a16="http://schemas.microsoft.com/office/drawing/2014/main" id="{3E533E4A-BD9E-F04D-B155-E09F4662071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1533290" y="2390775"/>
            <a:ext cx="8094" cy="7334250"/>
          </a:xfrm>
          <a:prstGeom prst="rect">
            <a:avLst/>
          </a:prstGeom>
        </p:spPr>
      </p:pic>
      <p:pic>
        <p:nvPicPr>
          <p:cNvPr id="15" name="Line 54" descr="preencoded.png">
            <a:extLst>
              <a:ext uri="{FF2B5EF4-FFF2-40B4-BE49-F238E27FC236}">
                <a16:creationId xmlns:a16="http://schemas.microsoft.com/office/drawing/2014/main" id="{BF98DCDB-5996-50B4-FAC2-F8EAF144AA7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582525" y="2390775"/>
            <a:ext cx="8094" cy="7334250"/>
          </a:xfrm>
          <a:prstGeom prst="rect">
            <a:avLst/>
          </a:prstGeom>
        </p:spPr>
      </p:pic>
      <p:pic>
        <p:nvPicPr>
          <p:cNvPr id="16" name="Line 55" descr="preencoded.png">
            <a:extLst>
              <a:ext uri="{FF2B5EF4-FFF2-40B4-BE49-F238E27FC236}">
                <a16:creationId xmlns:a16="http://schemas.microsoft.com/office/drawing/2014/main" id="{9746B68F-223A-18F8-48EF-83020FCC3F3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3631778" y="2390775"/>
            <a:ext cx="8094" cy="7334250"/>
          </a:xfrm>
          <a:prstGeom prst="rect">
            <a:avLst/>
          </a:prstGeom>
        </p:spPr>
      </p:pic>
      <p:pic>
        <p:nvPicPr>
          <p:cNvPr id="17" name="Line 56" descr="preencoded.png">
            <a:extLst>
              <a:ext uri="{FF2B5EF4-FFF2-40B4-BE49-F238E27FC236}">
                <a16:creationId xmlns:a16="http://schemas.microsoft.com/office/drawing/2014/main" id="{857E141F-DF1C-CF5C-C2E9-15973D2E854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4681032" y="2390775"/>
            <a:ext cx="8094" cy="7334250"/>
          </a:xfrm>
          <a:prstGeom prst="rect">
            <a:avLst/>
          </a:prstGeom>
        </p:spPr>
      </p:pic>
      <p:pic>
        <p:nvPicPr>
          <p:cNvPr id="18" name="Line 57" descr="preencoded.png">
            <a:extLst>
              <a:ext uri="{FF2B5EF4-FFF2-40B4-BE49-F238E27FC236}">
                <a16:creationId xmlns:a16="http://schemas.microsoft.com/office/drawing/2014/main" id="{329BC7BE-9E6A-D263-3E97-0186A1E7E3F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5730286" y="2390775"/>
            <a:ext cx="8094" cy="7334250"/>
          </a:xfrm>
          <a:prstGeom prst="rect">
            <a:avLst/>
          </a:prstGeom>
        </p:spPr>
      </p:pic>
      <p:pic>
        <p:nvPicPr>
          <p:cNvPr id="19" name="Line 58" descr="preencoded.png">
            <a:extLst>
              <a:ext uri="{FF2B5EF4-FFF2-40B4-BE49-F238E27FC236}">
                <a16:creationId xmlns:a16="http://schemas.microsoft.com/office/drawing/2014/main" id="{CF5738FD-B597-A14A-D1A0-60F69690E4B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6779520" y="2390775"/>
            <a:ext cx="8094" cy="7334250"/>
          </a:xfrm>
          <a:prstGeom prst="rect">
            <a:avLst/>
          </a:prstGeom>
        </p:spPr>
      </p:pic>
      <p:pic>
        <p:nvPicPr>
          <p:cNvPr id="20" name="Line 59" descr="preencoded.png">
            <a:extLst>
              <a:ext uri="{FF2B5EF4-FFF2-40B4-BE49-F238E27FC236}">
                <a16:creationId xmlns:a16="http://schemas.microsoft.com/office/drawing/2014/main" id="{38388B6C-8CA4-1D74-36D5-2F7C5F496B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7828695" y="2390775"/>
            <a:ext cx="8094" cy="7334250"/>
          </a:xfrm>
          <a:prstGeom prst="rect">
            <a:avLst/>
          </a:prstGeom>
        </p:spPr>
      </p:pic>
      <p:pic>
        <p:nvPicPr>
          <p:cNvPr id="21" name="Line 51" descr="preencoded.png">
            <a:extLst>
              <a:ext uri="{FF2B5EF4-FFF2-40B4-BE49-F238E27FC236}">
                <a16:creationId xmlns:a16="http://schemas.microsoft.com/office/drawing/2014/main" id="{6B2DB794-4CE8-4C27-7171-0E769AF4B9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256234" y="3462614"/>
            <a:ext cx="10031766" cy="8093"/>
          </a:xfrm>
          <a:prstGeom prst="rect">
            <a:avLst/>
          </a:prstGeom>
        </p:spPr>
      </p:pic>
      <p:pic>
        <p:nvPicPr>
          <p:cNvPr id="22" name="Line 52" descr="preencoded.png">
            <a:extLst>
              <a:ext uri="{FF2B5EF4-FFF2-40B4-BE49-F238E27FC236}">
                <a16:creationId xmlns:a16="http://schemas.microsoft.com/office/drawing/2014/main" id="{2FF72496-B139-9A32-4652-83D2694722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256234" y="4511870"/>
            <a:ext cx="10031766" cy="8093"/>
          </a:xfrm>
          <a:prstGeom prst="rect">
            <a:avLst/>
          </a:prstGeom>
        </p:spPr>
      </p:pic>
      <p:pic>
        <p:nvPicPr>
          <p:cNvPr id="23" name="Line 53" descr="preencoded.png">
            <a:extLst>
              <a:ext uri="{FF2B5EF4-FFF2-40B4-BE49-F238E27FC236}">
                <a16:creationId xmlns:a16="http://schemas.microsoft.com/office/drawing/2014/main" id="{AC0CBBD1-FCC5-3A8A-6BF3-B38953A2A4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256234" y="5561109"/>
            <a:ext cx="10031766" cy="8093"/>
          </a:xfrm>
          <a:prstGeom prst="rect">
            <a:avLst/>
          </a:prstGeom>
        </p:spPr>
      </p:pic>
      <p:pic>
        <p:nvPicPr>
          <p:cNvPr id="24" name="Line 55" descr="preencoded.png">
            <a:extLst>
              <a:ext uri="{FF2B5EF4-FFF2-40B4-BE49-F238E27FC236}">
                <a16:creationId xmlns:a16="http://schemas.microsoft.com/office/drawing/2014/main" id="{618000BE-14D0-405B-4F0F-C443F3FB7C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256234" y="6610343"/>
            <a:ext cx="10031766" cy="8093"/>
          </a:xfrm>
          <a:prstGeom prst="rect">
            <a:avLst/>
          </a:prstGeom>
        </p:spPr>
      </p:pic>
      <p:pic>
        <p:nvPicPr>
          <p:cNvPr id="25" name="Line 56" descr="preencoded.png">
            <a:extLst>
              <a:ext uri="{FF2B5EF4-FFF2-40B4-BE49-F238E27FC236}">
                <a16:creationId xmlns:a16="http://schemas.microsoft.com/office/drawing/2014/main" id="{D5B034F5-CFED-735A-A2B1-5CE3BBE9B2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8256234" y="7659594"/>
            <a:ext cx="10031766" cy="8093"/>
          </a:xfrm>
          <a:prstGeom prst="rect">
            <a:avLst/>
          </a:prstGeom>
        </p:spPr>
      </p:pic>
      <p:pic>
        <p:nvPicPr>
          <p:cNvPr id="26" name="Line 54" descr="preencoded.png">
            <a:extLst>
              <a:ext uri="{FF2B5EF4-FFF2-40B4-BE49-F238E27FC236}">
                <a16:creationId xmlns:a16="http://schemas.microsoft.com/office/drawing/2014/main" id="{5039A31D-9ECE-C790-DC20-975F1CAB067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8256234" y="8708836"/>
            <a:ext cx="10031766" cy="8093"/>
          </a:xfrm>
          <a:prstGeom prst="rect">
            <a:avLst/>
          </a:prstGeom>
        </p:spPr>
      </p:pic>
      <p:sp>
        <p:nvSpPr>
          <p:cNvPr id="28" name="Rectangle 34624825">
            <a:extLst>
              <a:ext uri="{FF2B5EF4-FFF2-40B4-BE49-F238E27FC236}">
                <a16:creationId xmlns:a16="http://schemas.microsoft.com/office/drawing/2014/main" id="{84F4A68A-B515-B432-360E-F671AF68CB69}"/>
              </a:ext>
            </a:extLst>
          </p:cNvPr>
          <p:cNvSpPr/>
          <p:nvPr userDrawn="1"/>
        </p:nvSpPr>
        <p:spPr>
          <a:xfrm rot="-10800000">
            <a:off x="10077357" y="3467105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Rectangle 34624826">
            <a:extLst>
              <a:ext uri="{FF2B5EF4-FFF2-40B4-BE49-F238E27FC236}">
                <a16:creationId xmlns:a16="http://schemas.microsoft.com/office/drawing/2014/main" id="{53FEDB77-37A0-39EC-96E6-03E29A2F6304}"/>
              </a:ext>
            </a:extLst>
          </p:cNvPr>
          <p:cNvSpPr/>
          <p:nvPr userDrawn="1"/>
        </p:nvSpPr>
        <p:spPr>
          <a:xfrm rot="-10800000">
            <a:off x="9862979" y="3467103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Rectangle 34624827">
            <a:extLst>
              <a:ext uri="{FF2B5EF4-FFF2-40B4-BE49-F238E27FC236}">
                <a16:creationId xmlns:a16="http://schemas.microsoft.com/office/drawing/2014/main" id="{1F053C64-9E38-7CF1-56C1-4915057A253E}"/>
              </a:ext>
            </a:extLst>
          </p:cNvPr>
          <p:cNvSpPr/>
          <p:nvPr userDrawn="1"/>
        </p:nvSpPr>
        <p:spPr>
          <a:xfrm rot="-10800000">
            <a:off x="9434188" y="3467103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Rectangle 34624825">
            <a:extLst>
              <a:ext uri="{FF2B5EF4-FFF2-40B4-BE49-F238E27FC236}">
                <a16:creationId xmlns:a16="http://schemas.microsoft.com/office/drawing/2014/main" id="{2536F05B-BD60-E153-CF54-451B85E599BB}"/>
              </a:ext>
            </a:extLst>
          </p:cNvPr>
          <p:cNvSpPr/>
          <p:nvPr userDrawn="1"/>
        </p:nvSpPr>
        <p:spPr>
          <a:xfrm rot="-10800000">
            <a:off x="17757995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Rectangle 34624826">
            <a:extLst>
              <a:ext uri="{FF2B5EF4-FFF2-40B4-BE49-F238E27FC236}">
                <a16:creationId xmlns:a16="http://schemas.microsoft.com/office/drawing/2014/main" id="{6B38D384-E658-7743-CFFF-008732FCBD7A}"/>
              </a:ext>
            </a:extLst>
          </p:cNvPr>
          <p:cNvSpPr/>
          <p:nvPr userDrawn="1"/>
        </p:nvSpPr>
        <p:spPr>
          <a:xfrm rot="-10800000">
            <a:off x="17543638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Rectangle 34624827">
            <a:extLst>
              <a:ext uri="{FF2B5EF4-FFF2-40B4-BE49-F238E27FC236}">
                <a16:creationId xmlns:a16="http://schemas.microsoft.com/office/drawing/2014/main" id="{286FBB3A-ABDC-055C-2958-C5A8784334DA}"/>
              </a:ext>
            </a:extLst>
          </p:cNvPr>
          <p:cNvSpPr/>
          <p:nvPr userDrawn="1"/>
        </p:nvSpPr>
        <p:spPr>
          <a:xfrm rot="-10800000">
            <a:off x="17114846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22F92F2F-FB6F-4E07-1929-FDAB854A14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9732929" y="3480300"/>
            <a:ext cx="7514904" cy="5228536"/>
          </a:xfrm>
          <a:prstGeom prst="snip2Diag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41">
            <a:extLst>
              <a:ext uri="{FF2B5EF4-FFF2-40B4-BE49-F238E27FC236}">
                <a16:creationId xmlns:a16="http://schemas.microsoft.com/office/drawing/2014/main" id="{EE83233B-FCEB-69EC-89FD-819E3989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EC07960-A757-1866-A424-6B5112F33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5753033"/>
            <a:ext cx="7623276" cy="2943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3B98E0E9-497D-A79D-6910-BB6BC4CFE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SectionDivider" descr="preencoded.png">
            <a:extLst>
              <a:ext uri="{FF2B5EF4-FFF2-40B4-BE49-F238E27FC236}">
                <a16:creationId xmlns:a16="http://schemas.microsoft.com/office/drawing/2014/main" id="{C7C4D395-2816-A8E6-607A-7699B23946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676274"/>
            <a:ext cx="18288000" cy="9610725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8AE1A-2388-61A6-BABD-1DAE25132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oup 4" descr="preencoded.png">
            <a:extLst>
              <a:ext uri="{FF2B5EF4-FFF2-40B4-BE49-F238E27FC236}">
                <a16:creationId xmlns:a16="http://schemas.microsoft.com/office/drawing/2014/main" id="{BA56A219-D478-7585-DB5C-9E2C28F92A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pic>
        <p:nvPicPr>
          <p:cNvPr id="7" name="Line 45" descr="preencoded.png">
            <a:extLst>
              <a:ext uri="{FF2B5EF4-FFF2-40B4-BE49-F238E27FC236}">
                <a16:creationId xmlns:a16="http://schemas.microsoft.com/office/drawing/2014/main" id="{235C52A6-BAAA-184B-66E0-2F4E8A899E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9315450"/>
            <a:ext cx="8496300" cy="18288"/>
          </a:xfrm>
          <a:prstGeom prst="rect">
            <a:avLst/>
          </a:prstGeom>
        </p:spPr>
      </p:pic>
      <p:pic>
        <p:nvPicPr>
          <p:cNvPr id="8" name="Line 48" descr="preencoded.png">
            <a:extLst>
              <a:ext uri="{FF2B5EF4-FFF2-40B4-BE49-F238E27FC236}">
                <a16:creationId xmlns:a16="http://schemas.microsoft.com/office/drawing/2014/main" id="{33A03078-A0EE-B8D4-72E6-082F0EFD6A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15450" y="9315450"/>
            <a:ext cx="7143750" cy="18288"/>
          </a:xfrm>
          <a:prstGeom prst="rect">
            <a:avLst/>
          </a:prstGeom>
        </p:spPr>
      </p:pic>
      <p:pic>
        <p:nvPicPr>
          <p:cNvPr id="10" name="Line 47" descr="preencoded.png">
            <a:extLst>
              <a:ext uri="{FF2B5EF4-FFF2-40B4-BE49-F238E27FC236}">
                <a16:creationId xmlns:a16="http://schemas.microsoft.com/office/drawing/2014/main" id="{5B117E4E-71DD-000F-BB8C-0A0D7446D02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905875" y="9725025"/>
            <a:ext cx="9525" cy="561975"/>
          </a:xfrm>
          <a:prstGeom prst="rect">
            <a:avLst/>
          </a:prstGeom>
        </p:spPr>
      </p:pic>
      <p:pic>
        <p:nvPicPr>
          <p:cNvPr id="11" name="Group 9396" descr="preencoded.png">
            <a:extLst>
              <a:ext uri="{FF2B5EF4-FFF2-40B4-BE49-F238E27FC236}">
                <a16:creationId xmlns:a16="http://schemas.microsoft.com/office/drawing/2014/main" id="{99D61615-88BC-F7C6-3F91-857620D470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72500" y="8982075"/>
            <a:ext cx="666750" cy="666750"/>
          </a:xfrm>
          <a:prstGeom prst="rect">
            <a:avLst/>
          </a:prstGeom>
        </p:spPr>
      </p:pic>
      <p:pic>
        <p:nvPicPr>
          <p:cNvPr id="27" name="Line 51" descr="preencoded.png">
            <a:extLst>
              <a:ext uri="{FF2B5EF4-FFF2-40B4-BE49-F238E27FC236}">
                <a16:creationId xmlns:a16="http://schemas.microsoft.com/office/drawing/2014/main" id="{8C852B78-5230-EC63-6437-FFB0447D05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434803" y="2390775"/>
            <a:ext cx="8093" cy="7334250"/>
          </a:xfrm>
          <a:prstGeom prst="rect">
            <a:avLst/>
          </a:prstGeom>
        </p:spPr>
      </p:pic>
      <p:pic>
        <p:nvPicPr>
          <p:cNvPr id="34" name="Line 52" descr="preencoded.png">
            <a:extLst>
              <a:ext uri="{FF2B5EF4-FFF2-40B4-BE49-F238E27FC236}">
                <a16:creationId xmlns:a16="http://schemas.microsoft.com/office/drawing/2014/main" id="{5A5B7390-33F8-6147-3E18-39CA0003742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483997" y="2390775"/>
            <a:ext cx="8094" cy="7334250"/>
          </a:xfrm>
          <a:prstGeom prst="rect">
            <a:avLst/>
          </a:prstGeom>
        </p:spPr>
      </p:pic>
      <p:pic>
        <p:nvPicPr>
          <p:cNvPr id="35" name="Line 53" descr="preencoded.png">
            <a:extLst>
              <a:ext uri="{FF2B5EF4-FFF2-40B4-BE49-F238E27FC236}">
                <a16:creationId xmlns:a16="http://schemas.microsoft.com/office/drawing/2014/main" id="{583D26ED-02F0-C0D8-0B84-AFC4E69C09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1533290" y="2390775"/>
            <a:ext cx="8094" cy="7334250"/>
          </a:xfrm>
          <a:prstGeom prst="rect">
            <a:avLst/>
          </a:prstGeom>
        </p:spPr>
      </p:pic>
      <p:pic>
        <p:nvPicPr>
          <p:cNvPr id="36" name="Line 54" descr="preencoded.png">
            <a:extLst>
              <a:ext uri="{FF2B5EF4-FFF2-40B4-BE49-F238E27FC236}">
                <a16:creationId xmlns:a16="http://schemas.microsoft.com/office/drawing/2014/main" id="{8AD4AAB3-76FC-C98E-855F-964720E522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582525" y="2390775"/>
            <a:ext cx="8094" cy="7334250"/>
          </a:xfrm>
          <a:prstGeom prst="rect">
            <a:avLst/>
          </a:prstGeom>
        </p:spPr>
      </p:pic>
      <p:pic>
        <p:nvPicPr>
          <p:cNvPr id="38" name="Line 55" descr="preencoded.png">
            <a:extLst>
              <a:ext uri="{FF2B5EF4-FFF2-40B4-BE49-F238E27FC236}">
                <a16:creationId xmlns:a16="http://schemas.microsoft.com/office/drawing/2014/main" id="{CA82ACAA-ACFF-8C96-2A00-37D88524FD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3631778" y="2390775"/>
            <a:ext cx="8094" cy="7334250"/>
          </a:xfrm>
          <a:prstGeom prst="rect">
            <a:avLst/>
          </a:prstGeom>
        </p:spPr>
      </p:pic>
      <p:pic>
        <p:nvPicPr>
          <p:cNvPr id="40" name="Line 56" descr="preencoded.png">
            <a:extLst>
              <a:ext uri="{FF2B5EF4-FFF2-40B4-BE49-F238E27FC236}">
                <a16:creationId xmlns:a16="http://schemas.microsoft.com/office/drawing/2014/main" id="{259754BC-8B5A-F0C7-290E-C4D578B3C3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4681032" y="2390775"/>
            <a:ext cx="8094" cy="7334250"/>
          </a:xfrm>
          <a:prstGeom prst="rect">
            <a:avLst/>
          </a:prstGeom>
        </p:spPr>
      </p:pic>
      <p:pic>
        <p:nvPicPr>
          <p:cNvPr id="41" name="Line 57" descr="preencoded.png">
            <a:extLst>
              <a:ext uri="{FF2B5EF4-FFF2-40B4-BE49-F238E27FC236}">
                <a16:creationId xmlns:a16="http://schemas.microsoft.com/office/drawing/2014/main" id="{BB614EF1-3C75-375A-9DAC-FCBD6E37D18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5730286" y="2390775"/>
            <a:ext cx="8094" cy="7334250"/>
          </a:xfrm>
          <a:prstGeom prst="rect">
            <a:avLst/>
          </a:prstGeom>
        </p:spPr>
      </p:pic>
      <p:pic>
        <p:nvPicPr>
          <p:cNvPr id="43" name="Line 58" descr="preencoded.png">
            <a:extLst>
              <a:ext uri="{FF2B5EF4-FFF2-40B4-BE49-F238E27FC236}">
                <a16:creationId xmlns:a16="http://schemas.microsoft.com/office/drawing/2014/main" id="{DECB4CF2-1EDF-2F1F-161F-EDA8FDD4EA6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6779520" y="2390775"/>
            <a:ext cx="8094" cy="7334250"/>
          </a:xfrm>
          <a:prstGeom prst="rect">
            <a:avLst/>
          </a:prstGeom>
        </p:spPr>
      </p:pic>
      <p:pic>
        <p:nvPicPr>
          <p:cNvPr id="44" name="Line 59" descr="preencoded.png">
            <a:extLst>
              <a:ext uri="{FF2B5EF4-FFF2-40B4-BE49-F238E27FC236}">
                <a16:creationId xmlns:a16="http://schemas.microsoft.com/office/drawing/2014/main" id="{FFA488AD-C62F-947D-0369-D53CDDE8931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7828695" y="2390775"/>
            <a:ext cx="8094" cy="7334250"/>
          </a:xfrm>
          <a:prstGeom prst="rect">
            <a:avLst/>
          </a:prstGeom>
        </p:spPr>
      </p:pic>
      <p:pic>
        <p:nvPicPr>
          <p:cNvPr id="45" name="Line 51" descr="preencoded.png">
            <a:extLst>
              <a:ext uri="{FF2B5EF4-FFF2-40B4-BE49-F238E27FC236}">
                <a16:creationId xmlns:a16="http://schemas.microsoft.com/office/drawing/2014/main" id="{2C26A6E6-4ADC-30F1-1143-7C883D6220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8256234" y="3462614"/>
            <a:ext cx="10031766" cy="8093"/>
          </a:xfrm>
          <a:prstGeom prst="rect">
            <a:avLst/>
          </a:prstGeom>
        </p:spPr>
      </p:pic>
      <p:pic>
        <p:nvPicPr>
          <p:cNvPr id="46" name="Line 52" descr="preencoded.png">
            <a:extLst>
              <a:ext uri="{FF2B5EF4-FFF2-40B4-BE49-F238E27FC236}">
                <a16:creationId xmlns:a16="http://schemas.microsoft.com/office/drawing/2014/main" id="{1E3EF0BF-BBB8-2228-73DE-0B66F8A95A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256234" y="4511870"/>
            <a:ext cx="10031766" cy="8093"/>
          </a:xfrm>
          <a:prstGeom prst="rect">
            <a:avLst/>
          </a:prstGeom>
        </p:spPr>
      </p:pic>
      <p:pic>
        <p:nvPicPr>
          <p:cNvPr id="47" name="Line 53" descr="preencoded.png">
            <a:extLst>
              <a:ext uri="{FF2B5EF4-FFF2-40B4-BE49-F238E27FC236}">
                <a16:creationId xmlns:a16="http://schemas.microsoft.com/office/drawing/2014/main" id="{6F9BE82E-D183-4F87-D622-88F9AF27FAA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8256234" y="5561109"/>
            <a:ext cx="10031766" cy="8093"/>
          </a:xfrm>
          <a:prstGeom prst="rect">
            <a:avLst/>
          </a:prstGeom>
        </p:spPr>
      </p:pic>
      <p:pic>
        <p:nvPicPr>
          <p:cNvPr id="48" name="Line 55" descr="preencoded.png">
            <a:extLst>
              <a:ext uri="{FF2B5EF4-FFF2-40B4-BE49-F238E27FC236}">
                <a16:creationId xmlns:a16="http://schemas.microsoft.com/office/drawing/2014/main" id="{A5170B60-E1B6-A233-809D-E3251167F8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256234" y="6610343"/>
            <a:ext cx="10031766" cy="8093"/>
          </a:xfrm>
          <a:prstGeom prst="rect">
            <a:avLst/>
          </a:prstGeom>
        </p:spPr>
      </p:pic>
      <p:pic>
        <p:nvPicPr>
          <p:cNvPr id="49" name="Line 56" descr="preencoded.png">
            <a:extLst>
              <a:ext uri="{FF2B5EF4-FFF2-40B4-BE49-F238E27FC236}">
                <a16:creationId xmlns:a16="http://schemas.microsoft.com/office/drawing/2014/main" id="{CE239AAD-E82B-9819-B5FA-15DFECBBFE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256234" y="7659594"/>
            <a:ext cx="10031766" cy="8093"/>
          </a:xfrm>
          <a:prstGeom prst="rect">
            <a:avLst/>
          </a:prstGeom>
        </p:spPr>
      </p:pic>
      <p:pic>
        <p:nvPicPr>
          <p:cNvPr id="50" name="Line 54" descr="preencoded.png">
            <a:extLst>
              <a:ext uri="{FF2B5EF4-FFF2-40B4-BE49-F238E27FC236}">
                <a16:creationId xmlns:a16="http://schemas.microsoft.com/office/drawing/2014/main" id="{881F8A99-EE59-EF5A-D2C8-B5F402E27C0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8256234" y="8708836"/>
            <a:ext cx="10031766" cy="8093"/>
          </a:xfrm>
          <a:prstGeom prst="rect">
            <a:avLst/>
          </a:prstGeom>
        </p:spPr>
      </p:pic>
      <p:sp>
        <p:nvSpPr>
          <p:cNvPr id="51" name="Rectangle 34624825">
            <a:extLst>
              <a:ext uri="{FF2B5EF4-FFF2-40B4-BE49-F238E27FC236}">
                <a16:creationId xmlns:a16="http://schemas.microsoft.com/office/drawing/2014/main" id="{14AE8935-267B-8CA1-62D3-C29E58F2A6EA}"/>
              </a:ext>
            </a:extLst>
          </p:cNvPr>
          <p:cNvSpPr/>
          <p:nvPr userDrawn="1"/>
        </p:nvSpPr>
        <p:spPr>
          <a:xfrm rot="-10800000">
            <a:off x="1430091" y="3467105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Rectangle 34624826">
            <a:extLst>
              <a:ext uri="{FF2B5EF4-FFF2-40B4-BE49-F238E27FC236}">
                <a16:creationId xmlns:a16="http://schemas.microsoft.com/office/drawing/2014/main" id="{7A62558C-CDE4-AA7D-45D5-BCD3666AF44D}"/>
              </a:ext>
            </a:extLst>
          </p:cNvPr>
          <p:cNvSpPr/>
          <p:nvPr userDrawn="1"/>
        </p:nvSpPr>
        <p:spPr>
          <a:xfrm rot="-10800000">
            <a:off x="1215713" y="3467103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3" name="Rectangle 34624827">
            <a:extLst>
              <a:ext uri="{FF2B5EF4-FFF2-40B4-BE49-F238E27FC236}">
                <a16:creationId xmlns:a16="http://schemas.microsoft.com/office/drawing/2014/main" id="{FAEA0D9A-FEE6-0123-F5EE-427DF1A5A44F}"/>
              </a:ext>
            </a:extLst>
          </p:cNvPr>
          <p:cNvSpPr/>
          <p:nvPr userDrawn="1"/>
        </p:nvSpPr>
        <p:spPr>
          <a:xfrm rot="-10800000">
            <a:off x="786922" y="3467103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Rectangle 34624825">
            <a:extLst>
              <a:ext uri="{FF2B5EF4-FFF2-40B4-BE49-F238E27FC236}">
                <a16:creationId xmlns:a16="http://schemas.microsoft.com/office/drawing/2014/main" id="{F5289300-7F28-512F-792F-F847118F2372}"/>
              </a:ext>
            </a:extLst>
          </p:cNvPr>
          <p:cNvSpPr/>
          <p:nvPr userDrawn="1"/>
        </p:nvSpPr>
        <p:spPr>
          <a:xfrm rot="-10800000">
            <a:off x="17757995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Rectangle 34624826">
            <a:extLst>
              <a:ext uri="{FF2B5EF4-FFF2-40B4-BE49-F238E27FC236}">
                <a16:creationId xmlns:a16="http://schemas.microsoft.com/office/drawing/2014/main" id="{1AA0D66A-58D9-3952-E9DC-8F70256FFD9F}"/>
              </a:ext>
            </a:extLst>
          </p:cNvPr>
          <p:cNvSpPr/>
          <p:nvPr userDrawn="1"/>
        </p:nvSpPr>
        <p:spPr>
          <a:xfrm rot="-10800000">
            <a:off x="17543638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Rectangle 34624827">
            <a:extLst>
              <a:ext uri="{FF2B5EF4-FFF2-40B4-BE49-F238E27FC236}">
                <a16:creationId xmlns:a16="http://schemas.microsoft.com/office/drawing/2014/main" id="{F4E69D88-78E2-85B8-D985-9074F114B755}"/>
              </a:ext>
            </a:extLst>
          </p:cNvPr>
          <p:cNvSpPr/>
          <p:nvPr userDrawn="1"/>
        </p:nvSpPr>
        <p:spPr>
          <a:xfrm rot="-10800000">
            <a:off x="17114846" y="8632701"/>
            <a:ext cx="85725" cy="85725"/>
          </a:xfrm>
          <a:prstGeom prst="rect">
            <a:avLst/>
          </a:prstGeom>
          <a:solidFill>
            <a:srgbClr val="63636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Picture Placeholder 38">
            <a:extLst>
              <a:ext uri="{FF2B5EF4-FFF2-40B4-BE49-F238E27FC236}">
                <a16:creationId xmlns:a16="http://schemas.microsoft.com/office/drawing/2014/main" id="{11D10F40-6F33-AA60-11C3-FFEB236280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1087429" y="3480300"/>
            <a:ext cx="16160404" cy="5228536"/>
          </a:xfrm>
          <a:prstGeom prst="snip2Diag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8" name="Line 51" descr="preencoded.png">
            <a:extLst>
              <a:ext uri="{FF2B5EF4-FFF2-40B4-BE49-F238E27FC236}">
                <a16:creationId xmlns:a16="http://schemas.microsoft.com/office/drawing/2014/main" id="{1CFC1087-5E42-E604-CF3E-4A71491EB4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01150" y="2390775"/>
            <a:ext cx="8093" cy="7334250"/>
          </a:xfrm>
          <a:prstGeom prst="rect">
            <a:avLst/>
          </a:prstGeom>
        </p:spPr>
      </p:pic>
      <p:pic>
        <p:nvPicPr>
          <p:cNvPr id="59" name="Line 52" descr="preencoded.png">
            <a:extLst>
              <a:ext uri="{FF2B5EF4-FFF2-40B4-BE49-F238E27FC236}">
                <a16:creationId xmlns:a16="http://schemas.microsoft.com/office/drawing/2014/main" id="{EA9023C4-8C88-7984-132D-74DAE9490E5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550344" y="2390775"/>
            <a:ext cx="8094" cy="7334250"/>
          </a:xfrm>
          <a:prstGeom prst="rect">
            <a:avLst/>
          </a:prstGeom>
        </p:spPr>
      </p:pic>
      <p:pic>
        <p:nvPicPr>
          <p:cNvPr id="60" name="Line 53" descr="preencoded.png">
            <a:extLst>
              <a:ext uri="{FF2B5EF4-FFF2-40B4-BE49-F238E27FC236}">
                <a16:creationId xmlns:a16="http://schemas.microsoft.com/office/drawing/2014/main" id="{1E5AFEF8-CB7F-877C-AC50-77FBE289F7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2599637" y="2390775"/>
            <a:ext cx="8094" cy="7334250"/>
          </a:xfrm>
          <a:prstGeom prst="rect">
            <a:avLst/>
          </a:prstGeom>
        </p:spPr>
      </p:pic>
      <p:pic>
        <p:nvPicPr>
          <p:cNvPr id="61" name="Line 54" descr="preencoded.png">
            <a:extLst>
              <a:ext uri="{FF2B5EF4-FFF2-40B4-BE49-F238E27FC236}">
                <a16:creationId xmlns:a16="http://schemas.microsoft.com/office/drawing/2014/main" id="{9617948A-7018-68E4-68CF-9FFAB4CAF96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3648872" y="2390775"/>
            <a:ext cx="8094" cy="7334250"/>
          </a:xfrm>
          <a:prstGeom prst="rect">
            <a:avLst/>
          </a:prstGeom>
        </p:spPr>
      </p:pic>
      <p:pic>
        <p:nvPicPr>
          <p:cNvPr id="62" name="Line 55" descr="preencoded.png">
            <a:extLst>
              <a:ext uri="{FF2B5EF4-FFF2-40B4-BE49-F238E27FC236}">
                <a16:creationId xmlns:a16="http://schemas.microsoft.com/office/drawing/2014/main" id="{037BB487-1C0A-3544-0B4A-F870C93A7CC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4698125" y="2390775"/>
            <a:ext cx="8094" cy="7334250"/>
          </a:xfrm>
          <a:prstGeom prst="rect">
            <a:avLst/>
          </a:prstGeom>
        </p:spPr>
      </p:pic>
      <p:pic>
        <p:nvPicPr>
          <p:cNvPr id="63" name="Line 56" descr="preencoded.png">
            <a:extLst>
              <a:ext uri="{FF2B5EF4-FFF2-40B4-BE49-F238E27FC236}">
                <a16:creationId xmlns:a16="http://schemas.microsoft.com/office/drawing/2014/main" id="{4DCB8C02-7408-7029-6336-11F51EB2BAA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747379" y="2390775"/>
            <a:ext cx="8094" cy="7334250"/>
          </a:xfrm>
          <a:prstGeom prst="rect">
            <a:avLst/>
          </a:prstGeom>
        </p:spPr>
      </p:pic>
      <p:pic>
        <p:nvPicPr>
          <p:cNvPr id="64" name="Line 57" descr="preencoded.png">
            <a:extLst>
              <a:ext uri="{FF2B5EF4-FFF2-40B4-BE49-F238E27FC236}">
                <a16:creationId xmlns:a16="http://schemas.microsoft.com/office/drawing/2014/main" id="{45916E0E-E2D3-5F25-C81D-6505204827A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796633" y="2390775"/>
            <a:ext cx="8094" cy="7334250"/>
          </a:xfrm>
          <a:prstGeom prst="rect">
            <a:avLst/>
          </a:prstGeom>
        </p:spPr>
      </p:pic>
      <p:pic>
        <p:nvPicPr>
          <p:cNvPr id="65" name="Line 58" descr="preencoded.png">
            <a:extLst>
              <a:ext uri="{FF2B5EF4-FFF2-40B4-BE49-F238E27FC236}">
                <a16:creationId xmlns:a16="http://schemas.microsoft.com/office/drawing/2014/main" id="{A195B47D-B7DE-AA8B-52AF-A5D43B2072D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7845867" y="2390775"/>
            <a:ext cx="8094" cy="7334250"/>
          </a:xfrm>
          <a:prstGeom prst="rect">
            <a:avLst/>
          </a:prstGeom>
        </p:spPr>
      </p:pic>
      <p:pic>
        <p:nvPicPr>
          <p:cNvPr id="66" name="Line 59" descr="preencoded.png">
            <a:extLst>
              <a:ext uri="{FF2B5EF4-FFF2-40B4-BE49-F238E27FC236}">
                <a16:creationId xmlns:a16="http://schemas.microsoft.com/office/drawing/2014/main" id="{904AA12E-18F9-69C1-15BF-65F4534AC9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895042" y="2390775"/>
            <a:ext cx="8094" cy="7334250"/>
          </a:xfrm>
          <a:prstGeom prst="rect">
            <a:avLst/>
          </a:prstGeom>
        </p:spPr>
      </p:pic>
      <p:pic>
        <p:nvPicPr>
          <p:cNvPr id="67" name="Line 51" descr="preencoded.png">
            <a:extLst>
              <a:ext uri="{FF2B5EF4-FFF2-40B4-BE49-F238E27FC236}">
                <a16:creationId xmlns:a16="http://schemas.microsoft.com/office/drawing/2014/main" id="{AA605E6A-CAA7-C172-EC6F-3DC5E1D5AB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-677419" y="3462614"/>
            <a:ext cx="10031766" cy="8093"/>
          </a:xfrm>
          <a:prstGeom prst="rect">
            <a:avLst/>
          </a:prstGeom>
        </p:spPr>
      </p:pic>
      <p:pic>
        <p:nvPicPr>
          <p:cNvPr id="68" name="Line 52" descr="preencoded.png">
            <a:extLst>
              <a:ext uri="{FF2B5EF4-FFF2-40B4-BE49-F238E27FC236}">
                <a16:creationId xmlns:a16="http://schemas.microsoft.com/office/drawing/2014/main" id="{471A01A9-528E-4063-993C-D70EEF6DA9C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-677419" y="4511870"/>
            <a:ext cx="10031766" cy="8093"/>
          </a:xfrm>
          <a:prstGeom prst="rect">
            <a:avLst/>
          </a:prstGeom>
        </p:spPr>
      </p:pic>
      <p:pic>
        <p:nvPicPr>
          <p:cNvPr id="69" name="Line 53" descr="preencoded.png">
            <a:extLst>
              <a:ext uri="{FF2B5EF4-FFF2-40B4-BE49-F238E27FC236}">
                <a16:creationId xmlns:a16="http://schemas.microsoft.com/office/drawing/2014/main" id="{CEEE22FF-8EB0-9387-05F0-49E3E05A6C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-677419" y="5561109"/>
            <a:ext cx="10031766" cy="8093"/>
          </a:xfrm>
          <a:prstGeom prst="rect">
            <a:avLst/>
          </a:prstGeom>
        </p:spPr>
      </p:pic>
      <p:pic>
        <p:nvPicPr>
          <p:cNvPr id="70" name="Line 55" descr="preencoded.png">
            <a:extLst>
              <a:ext uri="{FF2B5EF4-FFF2-40B4-BE49-F238E27FC236}">
                <a16:creationId xmlns:a16="http://schemas.microsoft.com/office/drawing/2014/main" id="{44577EA3-2B26-07EE-74CC-DC38F8347C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677419" y="6610343"/>
            <a:ext cx="10031766" cy="8093"/>
          </a:xfrm>
          <a:prstGeom prst="rect">
            <a:avLst/>
          </a:prstGeom>
        </p:spPr>
      </p:pic>
      <p:pic>
        <p:nvPicPr>
          <p:cNvPr id="71" name="Line 56" descr="preencoded.png">
            <a:extLst>
              <a:ext uri="{FF2B5EF4-FFF2-40B4-BE49-F238E27FC236}">
                <a16:creationId xmlns:a16="http://schemas.microsoft.com/office/drawing/2014/main" id="{9A3BB2BB-6C9F-C2DB-FAB7-4226B4F95E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-677419" y="7659594"/>
            <a:ext cx="10031766" cy="8093"/>
          </a:xfrm>
          <a:prstGeom prst="rect">
            <a:avLst/>
          </a:prstGeom>
        </p:spPr>
      </p:pic>
      <p:pic>
        <p:nvPicPr>
          <p:cNvPr id="72" name="Line 54" descr="preencoded.png">
            <a:extLst>
              <a:ext uri="{FF2B5EF4-FFF2-40B4-BE49-F238E27FC236}">
                <a16:creationId xmlns:a16="http://schemas.microsoft.com/office/drawing/2014/main" id="{34AC3EF2-3B79-7D73-998B-BE5AA76F63A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-677419" y="8708836"/>
            <a:ext cx="10031766" cy="8093"/>
          </a:xfrm>
          <a:prstGeom prst="rect">
            <a:avLst/>
          </a:prstGeom>
        </p:spPr>
      </p:pic>
      <p:sp>
        <p:nvSpPr>
          <p:cNvPr id="9" name="Title 41">
            <a:extLst>
              <a:ext uri="{FF2B5EF4-FFF2-40B4-BE49-F238E27FC236}">
                <a16:creationId xmlns:a16="http://schemas.microsoft.com/office/drawing/2014/main" id="{021EA5D6-F070-E87F-DA5F-EAC149C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3B98E0E9-497D-A79D-6910-BB6BC4CFE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SectionDivider" descr="preencoded.png">
            <a:extLst>
              <a:ext uri="{FF2B5EF4-FFF2-40B4-BE49-F238E27FC236}">
                <a16:creationId xmlns:a16="http://schemas.microsoft.com/office/drawing/2014/main" id="{CF700D29-18A2-0068-2CBC-E86FFBE9D5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676275"/>
            <a:ext cx="18288000" cy="9610725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8AE1A-2388-61A6-BABD-1DAE25132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oup 4" descr="preencoded.png">
            <a:extLst>
              <a:ext uri="{FF2B5EF4-FFF2-40B4-BE49-F238E27FC236}">
                <a16:creationId xmlns:a16="http://schemas.microsoft.com/office/drawing/2014/main" id="{BA56A219-D478-7585-DB5C-9E2C28F92A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pic>
        <p:nvPicPr>
          <p:cNvPr id="9" name="Rectangle 34624673" descr="preencoded.png">
            <a:extLst>
              <a:ext uri="{FF2B5EF4-FFF2-40B4-BE49-F238E27FC236}">
                <a16:creationId xmlns:a16="http://schemas.microsoft.com/office/drawing/2014/main" id="{1B25E72F-7097-2B8F-FD44-E9A7912521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2000" y="6625415"/>
            <a:ext cx="3095625" cy="2695575"/>
          </a:xfrm>
          <a:prstGeom prst="rect">
            <a:avLst/>
          </a:prstGeom>
        </p:spPr>
      </p:pic>
      <p:pic>
        <p:nvPicPr>
          <p:cNvPr id="12" name="Rectangle 34624674" descr="preencoded.png">
            <a:extLst>
              <a:ext uri="{FF2B5EF4-FFF2-40B4-BE49-F238E27FC236}">
                <a16:creationId xmlns:a16="http://schemas.microsoft.com/office/drawing/2014/main" id="{233D77F2-07AD-4705-E2C3-4C980A4C90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95800" y="6625415"/>
            <a:ext cx="3095625" cy="2695575"/>
          </a:xfrm>
          <a:prstGeom prst="rect">
            <a:avLst/>
          </a:prstGeom>
        </p:spPr>
      </p:pic>
      <p:pic>
        <p:nvPicPr>
          <p:cNvPr id="13" name="Rectangle 34624675" descr="preencoded.png">
            <a:extLst>
              <a:ext uri="{FF2B5EF4-FFF2-40B4-BE49-F238E27FC236}">
                <a16:creationId xmlns:a16="http://schemas.microsoft.com/office/drawing/2014/main" id="{ACE0AAB7-7D88-0158-E333-8E7BCF5D2F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29600" y="6625415"/>
            <a:ext cx="3095625" cy="2695575"/>
          </a:xfrm>
          <a:prstGeom prst="rect">
            <a:avLst/>
          </a:prstGeom>
        </p:spPr>
      </p:pic>
      <p:pic>
        <p:nvPicPr>
          <p:cNvPr id="14" name="Rectangle 34624676" descr="preencoded.png">
            <a:extLst>
              <a:ext uri="{FF2B5EF4-FFF2-40B4-BE49-F238E27FC236}">
                <a16:creationId xmlns:a16="http://schemas.microsoft.com/office/drawing/2014/main" id="{25AD5CEF-4920-6677-93D8-63093CE349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963400" y="6625415"/>
            <a:ext cx="3095625" cy="2695575"/>
          </a:xfrm>
          <a:prstGeom prst="rect">
            <a:avLst/>
          </a:prstGeom>
        </p:spPr>
      </p:pic>
      <p:pic>
        <p:nvPicPr>
          <p:cNvPr id="15" name="Line 49" descr="preencoded.png">
            <a:extLst>
              <a:ext uri="{FF2B5EF4-FFF2-40B4-BE49-F238E27FC236}">
                <a16:creationId xmlns:a16="http://schemas.microsoft.com/office/drawing/2014/main" id="{F13A8414-00E6-6944-4DF1-7E93DFCB29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5211425" y="8620116"/>
            <a:ext cx="1028700" cy="9534"/>
          </a:xfrm>
          <a:prstGeom prst="rect">
            <a:avLst/>
          </a:prstGeom>
        </p:spPr>
      </p:pic>
      <p:pic>
        <p:nvPicPr>
          <p:cNvPr id="16" name="Line 50" descr="preencoded.png">
            <a:extLst>
              <a:ext uri="{FF2B5EF4-FFF2-40B4-BE49-F238E27FC236}">
                <a16:creationId xmlns:a16="http://schemas.microsoft.com/office/drawing/2014/main" id="{B1AE4E93-1D04-3833-2797-9F82C78C9F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7059275" y="8620125"/>
            <a:ext cx="1228725" cy="18288"/>
          </a:xfrm>
          <a:prstGeom prst="rect">
            <a:avLst/>
          </a:prstGeom>
        </p:spPr>
      </p:pic>
      <p:pic>
        <p:nvPicPr>
          <p:cNvPr id="17" name="Line 51" descr="preencoded.png">
            <a:extLst>
              <a:ext uri="{FF2B5EF4-FFF2-40B4-BE49-F238E27FC236}">
                <a16:creationId xmlns:a16="http://schemas.microsoft.com/office/drawing/2014/main" id="{74DA0EB2-51CA-EAA7-3D35-9ECE7977F8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6649700" y="1285875"/>
            <a:ext cx="9525" cy="6924675"/>
          </a:xfrm>
          <a:prstGeom prst="rect">
            <a:avLst/>
          </a:prstGeom>
        </p:spPr>
      </p:pic>
      <p:pic>
        <p:nvPicPr>
          <p:cNvPr id="18" name="Line 52" descr="preencoded.png">
            <a:extLst>
              <a:ext uri="{FF2B5EF4-FFF2-40B4-BE49-F238E27FC236}">
                <a16:creationId xmlns:a16="http://schemas.microsoft.com/office/drawing/2014/main" id="{2E90CF12-0B2C-667A-390B-997782B850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6649699" y="9029700"/>
            <a:ext cx="9526" cy="1257300"/>
          </a:xfrm>
          <a:prstGeom prst="rect">
            <a:avLst/>
          </a:prstGeom>
        </p:spPr>
      </p:pic>
      <p:pic>
        <p:nvPicPr>
          <p:cNvPr id="19" name="Group 9397" descr="preencoded.png">
            <a:extLst>
              <a:ext uri="{FF2B5EF4-FFF2-40B4-BE49-F238E27FC236}">
                <a16:creationId xmlns:a16="http://schemas.microsoft.com/office/drawing/2014/main" id="{F99F2B90-845F-B036-ED23-CD1755E986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316325" y="8286750"/>
            <a:ext cx="666750" cy="666750"/>
          </a:xfrm>
          <a:prstGeom prst="rect">
            <a:avLst/>
          </a:prstGeom>
        </p:spPr>
      </p:pic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DC9FFE7C-A16E-0607-DA43-7C5208F88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9" y="6854751"/>
            <a:ext cx="2597481" cy="80109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B601D2DE-1CB9-5987-A0C2-863A3FD45C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7588" y="7756670"/>
            <a:ext cx="2597481" cy="42873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F055BF4B-0285-1B1A-C19B-68C12FA581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6963" y="6854751"/>
            <a:ext cx="2597481" cy="80109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22BB34BE-B974-5B2B-D2F4-507C3E3B2E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6962" y="7756670"/>
            <a:ext cx="2597481" cy="42873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12A0740-E968-A1BB-CF40-EEE0E2851A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65788" y="6854751"/>
            <a:ext cx="2597481" cy="80109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198DB1-8B62-C050-785A-70A18D04EE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5787" y="7756670"/>
            <a:ext cx="2597481" cy="42873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5FFE6B94-86BA-BBA2-05C4-266AA3D6C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27850" y="6854751"/>
            <a:ext cx="2597481" cy="80109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3E8BFFE7-19B3-A0CA-7AC9-E12F4AD9AD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227849" y="7756670"/>
            <a:ext cx="2597481" cy="42873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C3CD012E-E2EE-1BFC-D5C6-76C84A571F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7262" y="3591457"/>
            <a:ext cx="2743200" cy="27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9F70205-5B2B-38DC-FCA3-F4A098BD2C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84102" y="3591457"/>
            <a:ext cx="2743200" cy="27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3E93C6-5A29-A4AA-EF89-F86F908B1BC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05812" y="3591457"/>
            <a:ext cx="2743200" cy="27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DC6C27F6-EA2B-9E72-EF0A-759F5A4FCB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154989" y="3591457"/>
            <a:ext cx="2743200" cy="27432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41">
            <a:extLst>
              <a:ext uri="{FF2B5EF4-FFF2-40B4-BE49-F238E27FC236}">
                <a16:creationId xmlns:a16="http://schemas.microsoft.com/office/drawing/2014/main" id="{D4E580CC-C6C7-9DD4-440E-AB1F7BD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3B98E0E9-497D-A79D-6910-BB6BC4CFE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SectionDivider" descr="preencoded.png">
            <a:extLst>
              <a:ext uri="{FF2B5EF4-FFF2-40B4-BE49-F238E27FC236}">
                <a16:creationId xmlns:a16="http://schemas.microsoft.com/office/drawing/2014/main" id="{4C75DE80-E9CA-25DD-C968-6CF79370D3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987" y="676275"/>
            <a:ext cx="18288000" cy="9610725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8AE1A-2388-61A6-BABD-1DAE25132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oup 4" descr="preencoded.png">
            <a:extLst>
              <a:ext uri="{FF2B5EF4-FFF2-40B4-BE49-F238E27FC236}">
                <a16:creationId xmlns:a16="http://schemas.microsoft.com/office/drawing/2014/main" id="{BA56A219-D478-7585-DB5C-9E2C28F92A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pic>
        <p:nvPicPr>
          <p:cNvPr id="15" name="Line 49" descr="preencoded.png">
            <a:extLst>
              <a:ext uri="{FF2B5EF4-FFF2-40B4-BE49-F238E27FC236}">
                <a16:creationId xmlns:a16="http://schemas.microsoft.com/office/drawing/2014/main" id="{F13A8414-00E6-6944-4DF1-7E93DFCB29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11425" y="8620116"/>
            <a:ext cx="1028700" cy="9534"/>
          </a:xfrm>
          <a:prstGeom prst="rect">
            <a:avLst/>
          </a:prstGeom>
        </p:spPr>
      </p:pic>
      <p:pic>
        <p:nvPicPr>
          <p:cNvPr id="16" name="Line 50" descr="preencoded.png">
            <a:extLst>
              <a:ext uri="{FF2B5EF4-FFF2-40B4-BE49-F238E27FC236}">
                <a16:creationId xmlns:a16="http://schemas.microsoft.com/office/drawing/2014/main" id="{B1AE4E93-1D04-3833-2797-9F82C78C9F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7059275" y="8620125"/>
            <a:ext cx="1228725" cy="18288"/>
          </a:xfrm>
          <a:prstGeom prst="rect">
            <a:avLst/>
          </a:prstGeom>
        </p:spPr>
      </p:pic>
      <p:pic>
        <p:nvPicPr>
          <p:cNvPr id="17" name="Line 51" descr="preencoded.png">
            <a:extLst>
              <a:ext uri="{FF2B5EF4-FFF2-40B4-BE49-F238E27FC236}">
                <a16:creationId xmlns:a16="http://schemas.microsoft.com/office/drawing/2014/main" id="{74DA0EB2-51CA-EAA7-3D35-9ECE7977F8E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6649700" y="1285875"/>
            <a:ext cx="9525" cy="6924675"/>
          </a:xfrm>
          <a:prstGeom prst="rect">
            <a:avLst/>
          </a:prstGeom>
        </p:spPr>
      </p:pic>
      <p:pic>
        <p:nvPicPr>
          <p:cNvPr id="18" name="Line 52" descr="preencoded.png">
            <a:extLst>
              <a:ext uri="{FF2B5EF4-FFF2-40B4-BE49-F238E27FC236}">
                <a16:creationId xmlns:a16="http://schemas.microsoft.com/office/drawing/2014/main" id="{2E90CF12-0B2C-667A-390B-997782B850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6649699" y="9029700"/>
            <a:ext cx="9526" cy="1257300"/>
          </a:xfrm>
          <a:prstGeom prst="rect">
            <a:avLst/>
          </a:prstGeom>
        </p:spPr>
      </p:pic>
      <p:pic>
        <p:nvPicPr>
          <p:cNvPr id="19" name="Group 9397" descr="preencoded.png">
            <a:extLst>
              <a:ext uri="{FF2B5EF4-FFF2-40B4-BE49-F238E27FC236}">
                <a16:creationId xmlns:a16="http://schemas.microsoft.com/office/drawing/2014/main" id="{F99F2B90-845F-B036-ED23-CD1755E986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316325" y="8286750"/>
            <a:ext cx="666750" cy="666750"/>
          </a:xfrm>
          <a:prstGeom prst="rect">
            <a:avLst/>
          </a:prstGeom>
        </p:spPr>
      </p:pic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9F70205-5B2B-38DC-FCA3-F4A098BD2C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26631" y="3846637"/>
            <a:ext cx="3467559" cy="3708324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3E93C6-5A29-A4AA-EF89-F86F908B1BC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18461" y="3846637"/>
            <a:ext cx="3467559" cy="3708324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DC6C27F6-EA2B-9E72-EF0A-759F5A4FCB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537758" y="3846637"/>
            <a:ext cx="3467559" cy="3708324"/>
          </a:xfrm>
          <a:prstGeom prst="snip1Rect">
            <a:avLst/>
          </a:prstGeom>
          <a:effectLst>
            <a:softEdge rad="0"/>
          </a:effectLst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048EAD-4682-7D4E-D70C-2CCD45CEB23F}"/>
              </a:ext>
            </a:extLst>
          </p:cNvPr>
          <p:cNvSpPr/>
          <p:nvPr userDrawn="1"/>
        </p:nvSpPr>
        <p:spPr>
          <a:xfrm>
            <a:off x="761999" y="7922126"/>
            <a:ext cx="3467559" cy="666750"/>
          </a:xfrm>
          <a:prstGeom prst="round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A95B64-5693-ADC9-F828-AE174BDB8CAD}"/>
              </a:ext>
            </a:extLst>
          </p:cNvPr>
          <p:cNvSpPr/>
          <p:nvPr userDrawn="1"/>
        </p:nvSpPr>
        <p:spPr>
          <a:xfrm>
            <a:off x="4726630" y="7920855"/>
            <a:ext cx="3467559" cy="666750"/>
          </a:xfrm>
          <a:prstGeom prst="round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C11F60-CAD4-C8B1-4DD3-DCF6E3AD3284}"/>
              </a:ext>
            </a:extLst>
          </p:cNvPr>
          <p:cNvSpPr/>
          <p:nvPr userDrawn="1"/>
        </p:nvSpPr>
        <p:spPr>
          <a:xfrm>
            <a:off x="8626602" y="7920855"/>
            <a:ext cx="3467559" cy="666750"/>
          </a:xfrm>
          <a:prstGeom prst="round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0697FC-39E8-33D2-9945-CB77BF4BF2F1}"/>
              </a:ext>
            </a:extLst>
          </p:cNvPr>
          <p:cNvSpPr/>
          <p:nvPr userDrawn="1"/>
        </p:nvSpPr>
        <p:spPr>
          <a:xfrm>
            <a:off x="12526574" y="7924120"/>
            <a:ext cx="3467559" cy="666750"/>
          </a:xfrm>
          <a:prstGeom prst="roundRect">
            <a:avLst/>
          </a:prstGeom>
          <a:solidFill>
            <a:srgbClr val="1C1C1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7B5F29D1-40F9-0652-E2D2-B478D440F4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3898" y="8092599"/>
            <a:ext cx="3243759" cy="325804"/>
          </a:xfrm>
          <a:prstGeom prst="rect">
            <a:avLst/>
          </a:prstGeom>
        </p:spPr>
        <p:txBody>
          <a:bodyPr/>
          <a:lstStyle>
            <a:lvl1pPr marL="0" algn="ctr">
              <a:spcBef>
                <a:spcPts val="0"/>
              </a:spcBef>
              <a:buNone/>
              <a:defRPr lang="en-US" sz="2000" kern="0" spc="-75" dirty="0" smtClean="0">
                <a:solidFill>
                  <a:schemeClr val="bg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B12B9964-87AD-E155-96C9-0A0C76BEFA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38529" y="8091328"/>
            <a:ext cx="3243759" cy="325804"/>
          </a:xfrm>
          <a:prstGeom prst="rect">
            <a:avLst/>
          </a:prstGeom>
        </p:spPr>
        <p:txBody>
          <a:bodyPr/>
          <a:lstStyle>
            <a:lvl1pPr marL="0" algn="ctr">
              <a:spcBef>
                <a:spcPts val="0"/>
              </a:spcBef>
              <a:buNone/>
              <a:defRPr lang="en-US" sz="2000" kern="0" spc="-75" dirty="0" smtClean="0">
                <a:solidFill>
                  <a:schemeClr val="bg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477854FF-D8DD-2B60-13AB-8DF8D0DEA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26671" y="8092599"/>
            <a:ext cx="3243759" cy="325804"/>
          </a:xfrm>
          <a:prstGeom prst="rect">
            <a:avLst/>
          </a:prstGeom>
        </p:spPr>
        <p:txBody>
          <a:bodyPr/>
          <a:lstStyle>
            <a:lvl1pPr marL="0" algn="ctr">
              <a:spcBef>
                <a:spcPts val="0"/>
              </a:spcBef>
              <a:buNone/>
              <a:defRPr lang="en-US" sz="2000" kern="0" spc="-75" dirty="0" smtClean="0">
                <a:solidFill>
                  <a:schemeClr val="bg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45A62969-788A-6AD1-F47A-EF9537F4D3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38473" y="8092599"/>
            <a:ext cx="3243759" cy="325804"/>
          </a:xfrm>
          <a:prstGeom prst="rect">
            <a:avLst/>
          </a:prstGeom>
        </p:spPr>
        <p:txBody>
          <a:bodyPr/>
          <a:lstStyle>
            <a:lvl1pPr marL="0" algn="ctr">
              <a:spcBef>
                <a:spcPts val="0"/>
              </a:spcBef>
              <a:buNone/>
              <a:defRPr lang="en-US" sz="2000" kern="0" spc="-75" dirty="0" smtClean="0">
                <a:solidFill>
                  <a:schemeClr val="bg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41">
            <a:extLst>
              <a:ext uri="{FF2B5EF4-FFF2-40B4-BE49-F238E27FC236}">
                <a16:creationId xmlns:a16="http://schemas.microsoft.com/office/drawing/2014/main" id="{1549B6B0-43BF-F1C1-860E-D91DBD4A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4BC1CA1-51A3-A208-697E-B3BA98546B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997" y="3846637"/>
            <a:ext cx="3467559" cy="3708324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DC1C0A2C-30C6-B1C8-302A-AFB1918CF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SectionDivider" descr="preencoded.png">
            <a:extLst>
              <a:ext uri="{FF2B5EF4-FFF2-40B4-BE49-F238E27FC236}">
                <a16:creationId xmlns:a16="http://schemas.microsoft.com/office/drawing/2014/main" id="{F8A05020-AB54-E6AB-42D2-E52241FCFD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8582" y="676275"/>
            <a:ext cx="18288000" cy="96107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Group 4" descr="preencoded.png">
            <a:extLst>
              <a:ext uri="{FF2B5EF4-FFF2-40B4-BE49-F238E27FC236}">
                <a16:creationId xmlns:a16="http://schemas.microsoft.com/office/drawing/2014/main" id="{044667A3-F817-5985-F34E-DFF706C3FA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ine 21" descr="preencoded.png">
            <a:extLst>
              <a:ext uri="{FF2B5EF4-FFF2-40B4-BE49-F238E27FC236}">
                <a16:creationId xmlns:a16="http://schemas.microsoft.com/office/drawing/2014/main" id="{9E80046E-3159-9772-4F19-063386D1DF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934738" y="3457674"/>
            <a:ext cx="9525" cy="5029200"/>
          </a:xfrm>
          <a:prstGeom prst="rect">
            <a:avLst/>
          </a:prstGeom>
        </p:spPr>
      </p:pic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582718" y="9367032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8165618" y="9367041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756043" y="1981021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7756043" y="9776616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422668" y="9033666"/>
            <a:ext cx="666750" cy="66675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AB879-F02A-A1FC-1F6B-DFE037713E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87233" y="2935357"/>
            <a:ext cx="5143093" cy="6163475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80D218-8B4E-BFD5-B94A-6EB901383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922" y="2935357"/>
            <a:ext cx="10770467" cy="110645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3200" kern="0" spc="-75" dirty="0" smtClean="0">
                <a:solidFill>
                  <a:srgbClr val="1C2B4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A3054320-F75D-4C55-C54A-92F7F6F83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22" y="4246596"/>
            <a:ext cx="10804846" cy="4787069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b="0" i="0" kern="0" spc="-75" dirty="0" smtClean="0">
                <a:solidFill>
                  <a:srgbClr val="1C1C1C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41">
            <a:extLst>
              <a:ext uri="{FF2B5EF4-FFF2-40B4-BE49-F238E27FC236}">
                <a16:creationId xmlns:a16="http://schemas.microsoft.com/office/drawing/2014/main" id="{DB45AA69-7871-6286-9AEA-62B03B76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 descr="preencoded.png">
            <a:extLst>
              <a:ext uri="{FF2B5EF4-FFF2-40B4-BE49-F238E27FC236}">
                <a16:creationId xmlns:a16="http://schemas.microsoft.com/office/drawing/2014/main" id="{DC1C0A2C-30C6-B1C8-302A-AFB1918CF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SectionDivider" descr="preencoded.png">
            <a:extLst>
              <a:ext uri="{FF2B5EF4-FFF2-40B4-BE49-F238E27FC236}">
                <a16:creationId xmlns:a16="http://schemas.microsoft.com/office/drawing/2014/main" id="{F8A05020-AB54-E6AB-42D2-E52241FCFD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676274"/>
            <a:ext cx="18288000" cy="96107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Group 4" descr="preencoded.png">
            <a:extLst>
              <a:ext uri="{FF2B5EF4-FFF2-40B4-BE49-F238E27FC236}">
                <a16:creationId xmlns:a16="http://schemas.microsoft.com/office/drawing/2014/main" id="{044667A3-F817-5985-F34E-DFF706C3FA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0"/>
            <a:ext cx="2628900" cy="771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ine 21" descr="preencoded.png">
            <a:extLst>
              <a:ext uri="{FF2B5EF4-FFF2-40B4-BE49-F238E27FC236}">
                <a16:creationId xmlns:a16="http://schemas.microsoft.com/office/drawing/2014/main" id="{9E80046E-3159-9772-4F19-063386D1DF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2459665" y="3610071"/>
            <a:ext cx="9525" cy="5029200"/>
          </a:xfrm>
          <a:prstGeom prst="rect">
            <a:avLst/>
          </a:prstGeom>
        </p:spPr>
      </p:pic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582718" y="9367032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8165618" y="9367041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756043" y="1981021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7756043" y="9776616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422668" y="9033666"/>
            <a:ext cx="666750" cy="66675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AB879-F02A-A1FC-1F6B-DFE037713E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1729" y="2984481"/>
            <a:ext cx="5143093" cy="6163475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80D218-8B4E-BFD5-B94A-6EB901383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89278" y="2984481"/>
            <a:ext cx="4633390" cy="110645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3200" kern="0" spc="-75" dirty="0" smtClean="0">
                <a:solidFill>
                  <a:srgbClr val="1C2B4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A3054320-F75D-4C55-C54A-92F7F6F839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89278" y="4360887"/>
            <a:ext cx="4605448" cy="4787069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b="0" i="0" kern="0" spc="-75" dirty="0" smtClean="0">
                <a:solidFill>
                  <a:srgbClr val="1C1C1C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85E64D9-B2EA-A5CC-F9AA-6C28EA4DA9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9353" y="2984481"/>
            <a:ext cx="5143093" cy="6163475"/>
          </a:xfrm>
          <a:prstGeom prst="snip1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41">
            <a:extLst>
              <a:ext uri="{FF2B5EF4-FFF2-40B4-BE49-F238E27FC236}">
                <a16:creationId xmlns:a16="http://schemas.microsoft.com/office/drawing/2014/main" id="{98DAB6F4-D397-8F31-BD30-302923A9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2" y="1992505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5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64643-EC74-1420-28BC-1ADB04915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ine 21" descr="preencoded.png">
            <a:extLst>
              <a:ext uri="{FF2B5EF4-FFF2-40B4-BE49-F238E27FC236}">
                <a16:creationId xmlns:a16="http://schemas.microsoft.com/office/drawing/2014/main" id="{9E80046E-3159-9772-4F19-063386D1D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96714" y="2681288"/>
            <a:ext cx="9525" cy="5029200"/>
          </a:xfrm>
          <a:prstGeom prst="rect">
            <a:avLst/>
          </a:prstGeom>
        </p:spPr>
      </p:pic>
      <p:pic>
        <p:nvPicPr>
          <p:cNvPr id="8" name="Line 49" descr="preencoded.png">
            <a:extLst>
              <a:ext uri="{FF2B5EF4-FFF2-40B4-BE49-F238E27FC236}">
                <a16:creationId xmlns:a16="http://schemas.microsoft.com/office/drawing/2014/main" id="{5A294684-6DD5-4676-E3F3-C10C2C869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47875" y="8124816"/>
            <a:ext cx="14763750" cy="18288"/>
          </a:xfrm>
          <a:prstGeom prst="rect">
            <a:avLst/>
          </a:prstGeom>
        </p:spPr>
      </p:pic>
      <p:pic>
        <p:nvPicPr>
          <p:cNvPr id="9" name="Line 50" descr="preencoded.png">
            <a:extLst>
              <a:ext uri="{FF2B5EF4-FFF2-40B4-BE49-F238E27FC236}">
                <a16:creationId xmlns:a16="http://schemas.microsoft.com/office/drawing/2014/main" id="{3090E839-2E6B-E0F4-B76A-8A0B03541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630775" y="8124825"/>
            <a:ext cx="657225" cy="18288"/>
          </a:xfrm>
          <a:prstGeom prst="rect">
            <a:avLst/>
          </a:prstGeom>
        </p:spPr>
      </p:pic>
      <p:pic>
        <p:nvPicPr>
          <p:cNvPr id="10" name="Line 51" descr="preencoded.png">
            <a:extLst>
              <a:ext uri="{FF2B5EF4-FFF2-40B4-BE49-F238E27FC236}">
                <a16:creationId xmlns:a16="http://schemas.microsoft.com/office/drawing/2014/main" id="{05D2BA24-83F8-B5F2-E78E-8746420446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221200" y="790575"/>
            <a:ext cx="9525" cy="6924675"/>
          </a:xfrm>
          <a:prstGeom prst="rect">
            <a:avLst/>
          </a:prstGeom>
        </p:spPr>
      </p:pic>
      <p:pic>
        <p:nvPicPr>
          <p:cNvPr id="11" name="Line 52" descr="preencoded.png">
            <a:extLst>
              <a:ext uri="{FF2B5EF4-FFF2-40B4-BE49-F238E27FC236}">
                <a16:creationId xmlns:a16="http://schemas.microsoft.com/office/drawing/2014/main" id="{548B74F8-8A58-06AE-6998-CFC16D79D6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7221200" y="8534400"/>
            <a:ext cx="9525" cy="352425"/>
          </a:xfrm>
          <a:prstGeom prst="rect">
            <a:avLst/>
          </a:prstGeom>
        </p:spPr>
      </p:pic>
      <p:pic>
        <p:nvPicPr>
          <p:cNvPr id="12" name="Group 9397" descr="preencoded.png">
            <a:extLst>
              <a:ext uri="{FF2B5EF4-FFF2-40B4-BE49-F238E27FC236}">
                <a16:creationId xmlns:a16="http://schemas.microsoft.com/office/drawing/2014/main" id="{A2D6BFD6-5B61-8D42-5A58-FAC32240CB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887825" y="7791450"/>
            <a:ext cx="666750" cy="66675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AB879-F02A-A1FC-1F6B-DFE037713E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7588" y="2269067"/>
            <a:ext cx="4745037" cy="411427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7B92830-6CC5-D7AB-3EDB-E09E2EB059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4782" y="2269067"/>
            <a:ext cx="4745037" cy="411427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C924885-0EF4-30A8-5279-2ABC578BE8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589" y="6642101"/>
            <a:ext cx="4141008" cy="431560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35AF5B1-15F0-68DD-FA49-0770CC8DE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7588" y="7267575"/>
            <a:ext cx="3554412" cy="44291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513D2A9-2855-28CB-EB24-85814B44F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4783" y="6637948"/>
            <a:ext cx="4141008" cy="431560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6ED3251B-66FE-1088-81D1-001C6C073A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4782" y="7263422"/>
            <a:ext cx="3554412" cy="442913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1600" kern="0" spc="-75" dirty="0" smtClean="0">
                <a:solidFill>
                  <a:srgbClr val="1C1C1C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41">
            <a:extLst>
              <a:ext uri="{FF2B5EF4-FFF2-40B4-BE49-F238E27FC236}">
                <a16:creationId xmlns:a16="http://schemas.microsoft.com/office/drawing/2014/main" id="{805EAAEF-E9E3-B9E2-7CE5-18EF6FCD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67138"/>
            <a:ext cx="13052449" cy="796538"/>
          </a:xfrm>
          <a:prstGeom prst="rect">
            <a:avLst/>
          </a:prstGeom>
        </p:spPr>
        <p:txBody>
          <a:bodyPr/>
          <a:lstStyle>
            <a:lvl1pPr>
              <a:defRPr lang="en-US" sz="480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73966055-71D8-1CD7-5B02-019DECDFFD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7024" y="2051643"/>
            <a:ext cx="4633390" cy="1030545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3200" kern="0" spc="-75" dirty="0" smtClean="0">
                <a:solidFill>
                  <a:srgbClr val="1C2B4F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8562B8C-3BF3-D605-EAD9-004DF36214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97024" y="3428049"/>
            <a:ext cx="4605448" cy="4458651"/>
          </a:xfrm>
          <a:prstGeom prst="rect">
            <a:avLst/>
          </a:prstGeom>
        </p:spPr>
        <p:txBody>
          <a:bodyPr/>
          <a:lstStyle>
            <a:lvl1pPr marL="0">
              <a:buNone/>
              <a:defRPr lang="en-US" sz="2000" b="0" i="0" kern="0" spc="-75" dirty="0" smtClean="0">
                <a:solidFill>
                  <a:srgbClr val="1C1C1C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defRPr>
            </a:lvl1pPr>
            <a:lvl2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2pPr>
            <a:lvl3pPr>
              <a:defRPr lang="en-US" sz="2250" kern="0" spc="-75" dirty="0" smtClean="0">
                <a:solidFill>
                  <a:srgbClr val="000000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BD88F9C1-3BE1-5BA0-346A-D8F45C540ADD}"/>
              </a:ext>
            </a:extLst>
          </p:cNvPr>
          <p:cNvSpPr/>
          <p:nvPr userDrawn="1"/>
        </p:nvSpPr>
        <p:spPr>
          <a:xfrm flipV="1">
            <a:off x="6287421" y="2051641"/>
            <a:ext cx="5195998" cy="5863933"/>
          </a:xfrm>
          <a:prstGeom prst="snip1Rect">
            <a:avLst>
              <a:gd name="adj" fmla="val 12033"/>
            </a:avLst>
          </a:prstGeom>
          <a:noFill/>
          <a:ln w="19050">
            <a:solidFill>
              <a:srgbClr val="1C1C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4126BCCD-DD9E-F429-E805-D52F29540196}"/>
              </a:ext>
            </a:extLst>
          </p:cNvPr>
          <p:cNvSpPr/>
          <p:nvPr userDrawn="1"/>
        </p:nvSpPr>
        <p:spPr>
          <a:xfrm flipV="1">
            <a:off x="762001" y="2051641"/>
            <a:ext cx="5195998" cy="5863933"/>
          </a:xfrm>
          <a:prstGeom prst="snip1Rect">
            <a:avLst>
              <a:gd name="adj" fmla="val 12033"/>
            </a:avLst>
          </a:prstGeom>
          <a:noFill/>
          <a:ln w="19050">
            <a:solidFill>
              <a:srgbClr val="1C1C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" descr="preencoded.png">
            <a:extLst>
              <a:ext uri="{FF2B5EF4-FFF2-40B4-BE49-F238E27FC236}">
                <a16:creationId xmlns:a16="http://schemas.microsoft.com/office/drawing/2014/main" id="{77290B78-2B46-1A5C-FEAC-5056CF54931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SectionDivider" descr="preencoded.png">
            <a:extLst>
              <a:ext uri="{FF2B5EF4-FFF2-40B4-BE49-F238E27FC236}">
                <a16:creationId xmlns:a16="http://schemas.microsoft.com/office/drawing/2014/main" id="{276C7B95-1E8E-929E-F93C-BEC72E912C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0" y="0"/>
            <a:ext cx="18287998" cy="9739314"/>
          </a:xfrm>
          <a:prstGeom prst="rect">
            <a:avLst/>
          </a:prstGeom>
        </p:spPr>
      </p:pic>
      <p:pic>
        <p:nvPicPr>
          <p:cNvPr id="6" name="Group 4" descr="preencoded.png">
            <a:extLst>
              <a:ext uri="{FF2B5EF4-FFF2-40B4-BE49-F238E27FC236}">
                <a16:creationId xmlns:a16="http://schemas.microsoft.com/office/drawing/2014/main" id="{593B3A3E-BB57-A173-C9DF-89756ACD0B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62000" y="9271136"/>
            <a:ext cx="1838325" cy="54292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5FD074-7CC6-924A-305C-B592A44AF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68360A-77CA-4F45-B059-62170F7A35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61961F28-8558-9077-9A61-B752A1A2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4" y="667138"/>
            <a:ext cx="15460133" cy="756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3D788-CFB1-F4F8-99AC-B33AD493C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79600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2" r:id="rId4"/>
    <p:sldLayoutId id="2147483654" r:id="rId5"/>
    <p:sldLayoutId id="2147483657" r:id="rId6"/>
    <p:sldLayoutId id="2147483664" r:id="rId7"/>
    <p:sldLayoutId id="2147483665" r:id="rId8"/>
    <p:sldLayoutId id="2147483651" r:id="rId9"/>
    <p:sldLayoutId id="2147483655" r:id="rId10"/>
    <p:sldLayoutId id="2147483658" r:id="rId11"/>
    <p:sldLayoutId id="2147483656" r:id="rId12"/>
    <p:sldLayoutId id="2147483669" r:id="rId13"/>
    <p:sldLayoutId id="2147483670" r:id="rId14"/>
  </p:sldLayoutIdLst>
  <p:hf sldNum="0" hdr="0" ftr="0" dt="0"/>
  <p:txStyles>
    <p:titleStyle>
      <a:lvl1pPr marL="0" indent="0" algn="l" defTabSz="914400" rtl="0" eaLnBrk="1" latinLnBrk="0" hangingPunct="1">
        <a:lnSpc>
          <a:spcPct val="91667"/>
        </a:lnSpc>
        <a:spcBef>
          <a:spcPct val="0"/>
        </a:spcBef>
        <a:buNone/>
        <a:defRPr lang="en-US" sz="4800" b="0" i="0" kern="0" spc="-75" dirty="0">
          <a:solidFill>
            <a:srgbClr val="1C1C1C"/>
          </a:solidFill>
          <a:latin typeface="PP Neue Corp Normal Medium" pitchFamily="2" charset="77"/>
          <a:ea typeface="PP Neue Corp Normal Medium" pitchFamily="2" charset="77"/>
          <a:cs typeface="PP Neue Corp Normal Medium" pitchFamily="2" charset="77"/>
        </a:defRPr>
      </a:lvl1pPr>
    </p:titleStyle>
    <p:bodyStyle>
      <a:lvl1pPr marL="457200" indent="-457200" algn="l" defTabSz="914400" rtl="0" eaLnBrk="1" latinLnBrk="0" hangingPunct="1">
        <a:lnSpc>
          <a:spcPct val="108333"/>
        </a:lnSpc>
        <a:spcBef>
          <a:spcPct val="20000"/>
        </a:spcBef>
        <a:buFont typeface="Wingdings" pitchFamily="2" charset="2"/>
        <a:buChar char="ü"/>
        <a:defRPr sz="3200" b="0" i="0" kern="1200">
          <a:solidFill>
            <a:schemeClr val="tx1"/>
          </a:solidFill>
          <a:latin typeface="PP Neue Corp Normal Medium" pitchFamily="2" charset="77"/>
          <a:ea typeface="PP Neue Corp Normal Medium" pitchFamily="2" charset="77"/>
          <a:cs typeface="PP Neue Corp Normal Medium" pitchFamily="2" charset="77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ü"/>
        <a:defRPr lang="en-US" sz="2400" b="0" i="0" kern="0" spc="-75" dirty="0" smtClean="0">
          <a:solidFill>
            <a:srgbClr val="1C1C1C"/>
          </a:solidFill>
          <a:latin typeface="PP Neue Corp Normal" pitchFamily="2" charset="77"/>
          <a:ea typeface="PP Neue Corp Normal" pitchFamily="2" charset="77"/>
          <a:cs typeface="PP Neue Corp Normal" pitchFamily="2" charset="77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lang="en-US" sz="2000" b="0" i="0" kern="0" spc="-75" dirty="0" smtClean="0">
          <a:solidFill>
            <a:srgbClr val="1C1C1C"/>
          </a:solidFill>
          <a:latin typeface="PP Neue Corp Normal" pitchFamily="2" charset="77"/>
          <a:ea typeface="PP Neue Corp Normal" pitchFamily="2" charset="77"/>
          <a:cs typeface="PP Neue Corp Normal" pitchFamily="2" charset="77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lang="en-US" sz="1600" b="0" i="0" kern="0" spc="-75" dirty="0" smtClean="0">
          <a:solidFill>
            <a:srgbClr val="1C1C1C"/>
          </a:solidFill>
          <a:latin typeface="PP Neue Corp Normal" pitchFamily="2" charset="77"/>
          <a:ea typeface="PP Neue Corp Normal" pitchFamily="2" charset="77"/>
          <a:cs typeface="PP Neue Corp Normal" pitchFamily="2" charset="77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lang="en-US" sz="1400" b="0" i="0" kern="0" spc="-75" dirty="0" smtClean="0">
          <a:solidFill>
            <a:srgbClr val="1C1C1C"/>
          </a:solidFill>
          <a:latin typeface="PP Neue Corp Normal" pitchFamily="2" charset="77"/>
          <a:ea typeface="PP Neue Corp Normal" pitchFamily="2" charset="77"/>
          <a:cs typeface="PP Neue Corp Normal" pitchFamily="2" charset="77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CDA_F6B0E29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5" Type="http://schemas.openxmlformats.org/officeDocument/2006/relationships/image" Target="../media/image59.svg"/><Relationship Id="rId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sv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5D79A-0E4C-1634-04CB-19A8DE2A8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8134" y="-756458"/>
            <a:ext cx="15460133" cy="75645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DE" dirty="0"/>
              <a:t>Title slide</a:t>
            </a:r>
            <a:br>
              <a:rPr lang="en-DE" dirty="0"/>
            </a:br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24988-62F1-91CD-668E-5BED2BF3DB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8145" y="2660072"/>
            <a:ext cx="1376364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6000" dirty="0">
                <a:solidFill>
                  <a:schemeClr val="bg1"/>
                </a:solidFill>
              </a:rPr>
              <a:t>Status and Progress in the Cal/Val activities </a:t>
            </a:r>
          </a:p>
          <a:p>
            <a:r>
              <a:rPr lang="en-DE" sz="6000" dirty="0">
                <a:solidFill>
                  <a:schemeClr val="bg1"/>
                </a:solidFill>
              </a:rPr>
              <a:t>and Data Quality of the thermal and VNIR </a:t>
            </a:r>
          </a:p>
          <a:p>
            <a:r>
              <a:rPr lang="en-DE" sz="6000" dirty="0">
                <a:solidFill>
                  <a:schemeClr val="bg1"/>
                </a:solidFill>
              </a:rPr>
              <a:t>Constellation HiVE</a:t>
            </a:r>
          </a:p>
          <a:p>
            <a:r>
              <a:rPr lang="en-DE" sz="4800" dirty="0">
                <a:solidFill>
                  <a:schemeClr val="bg1"/>
                </a:solidFill>
              </a:rPr>
              <a:t> </a:t>
            </a:r>
          </a:p>
          <a:p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D0FC8-E0E7-51D3-540E-6A64CAA69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45615" y="8062774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DE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Andreas Brunn,</a:t>
            </a:r>
            <a:r>
              <a:rPr lang="en-DE" sz="3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DE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Christian Köppl, </a:t>
            </a:r>
          </a:p>
          <a:p>
            <a:pPr>
              <a:buNone/>
            </a:pPr>
            <a:r>
              <a:rPr lang="en-DE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Alexandre Delahaye, Tianran Zhang, </a:t>
            </a:r>
          </a:p>
          <a:p>
            <a:pPr>
              <a:buNone/>
            </a:pPr>
            <a:r>
              <a:rPr lang="en-DE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Christophe Lerot, Daniel Spengler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E2F5C6-F715-A117-D4DE-4052F74F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121" y="7386558"/>
            <a:ext cx="5305879" cy="29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08C92-D4D7-1C72-33B6-C71B1F25F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5011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-2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TIR On Orbit Cross-Calibration </a:t>
            </a:r>
            <a:r>
              <a:rPr kumimoji="0" lang="en-GB" sz="4800" b="0" i="0" u="none" strike="noStrike" kern="0" cap="none" spc="-225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ctd</a:t>
            </a:r>
            <a:r>
              <a:rPr kumimoji="0" lang="en-GB" sz="4800" b="0" i="0" u="none" strike="noStrike" kern="0" cap="none" spc="-2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FFDEE-5E38-DCBE-12C2-C78A1F5CFF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66916" y="1702408"/>
            <a:ext cx="4692979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Cross-calibration on multiple acquisitions: allows a large radiance range and increase linear fit accuracy  </a:t>
            </a:r>
          </a:p>
        </p:txBody>
      </p:sp>
      <p:pic>
        <p:nvPicPr>
          <p:cNvPr id="4" name="Picture 3" descr="TOA Radiance Comparison">
            <a:extLst>
              <a:ext uri="{FF2B5EF4-FFF2-40B4-BE49-F238E27FC236}">
                <a16:creationId xmlns:a16="http://schemas.microsoft.com/office/drawing/2014/main" id="{725EC4CB-37D9-F139-9CE0-32920F73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314" y="1123287"/>
            <a:ext cx="9598769" cy="71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55375-B860-E4AA-4134-3729116F91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285612"/>
            <a:ext cx="10515600" cy="5011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75" dirty="0">
                <a:solidFill>
                  <a:srgbClr val="1C1C1C"/>
                </a:solidFill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-7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rPr>
              <a:t>VNIR On Orbit Cross-Calibration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4185E-562B-0AFC-3DF6-2C6895D4636D}"/>
              </a:ext>
            </a:extLst>
          </p:cNvPr>
          <p:cNvSpPr txBox="1"/>
          <p:nvPr/>
        </p:nvSpPr>
        <p:spPr>
          <a:xfrm>
            <a:off x="533400" y="997176"/>
            <a:ext cx="603968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Direct cross-calibration with Sentinel-2, any target (SBA01):</a:t>
            </a:r>
          </a:p>
        </p:txBody>
      </p:sp>
      <p:pic>
        <p:nvPicPr>
          <p:cNvPr id="6" name="Picture 5" descr="Scatter plot S2 - SB01 cross cal ">
            <a:extLst>
              <a:ext uri="{FF2B5EF4-FFF2-40B4-BE49-F238E27FC236}">
                <a16:creationId xmlns:a16="http://schemas.microsoft.com/office/drawing/2014/main" id="{9E3D98DB-84AE-E093-615D-A69C27F8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2" y="2193735"/>
            <a:ext cx="6423991" cy="6423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28C11-A060-7AFC-365E-403C343BED43}"/>
              </a:ext>
            </a:extLst>
          </p:cNvPr>
          <p:cNvSpPr txBox="1"/>
          <p:nvPr/>
        </p:nvSpPr>
        <p:spPr>
          <a:xfrm>
            <a:off x="11330608" y="997176"/>
            <a:ext cx="617551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Cross-calibration with Sentinel-2, PICS targets (SBA02):</a:t>
            </a:r>
          </a:p>
        </p:txBody>
      </p:sp>
      <p:pic>
        <p:nvPicPr>
          <p:cNvPr id="4" name="Picture 3" descr="scatter plot S2 SB02 cross cal with PICS">
            <a:extLst>
              <a:ext uri="{FF2B5EF4-FFF2-40B4-BE49-F238E27FC236}">
                <a16:creationId xmlns:a16="http://schemas.microsoft.com/office/drawing/2014/main" id="{8FB21E25-AAC7-14F5-6309-0BFC597E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08" y="2193736"/>
            <a:ext cx="6423991" cy="64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01DE047-A40F-9B5F-8219-A1B0F4768A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93005" y="203111"/>
            <a:ext cx="13317167" cy="5078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In-situ Validation of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SkyBee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LST data</a:t>
            </a:r>
            <a:endParaRPr kumimoji="0" lang="en-BE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5F5B8-F809-4BA7-4C0A-2BC20C67964D}"/>
              </a:ext>
            </a:extLst>
          </p:cNvPr>
          <p:cNvSpPr txBox="1"/>
          <p:nvPr/>
        </p:nvSpPr>
        <p:spPr>
          <a:xfrm>
            <a:off x="-856785" y="3000473"/>
            <a:ext cx="69379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LST ground-based data networks</a:t>
            </a:r>
            <a:endParaRPr lang="en-BE" sz="2100" b="1" dirty="0"/>
          </a:p>
        </p:txBody>
      </p:sp>
      <p:pic>
        <p:nvPicPr>
          <p:cNvPr id="3" name="Picture 2" descr="world map showing the station locations">
            <a:extLst>
              <a:ext uri="{FF2B5EF4-FFF2-40B4-BE49-F238E27FC236}">
                <a16:creationId xmlns:a16="http://schemas.microsoft.com/office/drawing/2014/main" id="{B20187B2-4CDA-2316-3176-3D36E7C1B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1" y="3640975"/>
            <a:ext cx="4914779" cy="3276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6A894E-6B56-BB00-D544-FF4B227B6C54}"/>
              </a:ext>
            </a:extLst>
          </p:cNvPr>
          <p:cNvSpPr txBox="1"/>
          <p:nvPr/>
        </p:nvSpPr>
        <p:spPr>
          <a:xfrm>
            <a:off x="5992238" y="1131770"/>
            <a:ext cx="3618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Skybee-1</a:t>
            </a:r>
            <a:endParaRPr lang="en-BE" sz="27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E23D1B-4EA8-3FEC-F0FE-1EBFABD05E40}"/>
              </a:ext>
            </a:extLst>
          </p:cNvPr>
          <p:cNvSpPr txBox="1"/>
          <p:nvPr/>
        </p:nvSpPr>
        <p:spPr>
          <a:xfrm>
            <a:off x="13516582" y="1651655"/>
            <a:ext cx="169261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Day</a:t>
            </a:r>
            <a:endParaRPr lang="en-BE" sz="2100" b="1" dirty="0"/>
          </a:p>
        </p:txBody>
      </p:sp>
      <p:pic>
        <p:nvPicPr>
          <p:cNvPr id="20" name="Picture 19" descr="SBA01 references scatter plot&#10;">
            <a:extLst>
              <a:ext uri="{FF2B5EF4-FFF2-40B4-BE49-F238E27FC236}">
                <a16:creationId xmlns:a16="http://schemas.microsoft.com/office/drawing/2014/main" id="{70CB8A28-4058-F8C7-E79C-FCA941FF9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05" y="1846502"/>
            <a:ext cx="6290930" cy="37460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E36F58-48FB-E8F5-A98C-C43AB4C5CB04}"/>
              </a:ext>
            </a:extLst>
          </p:cNvPr>
          <p:cNvSpPr txBox="1"/>
          <p:nvPr/>
        </p:nvSpPr>
        <p:spPr>
          <a:xfrm>
            <a:off x="6955276" y="5531981"/>
            <a:ext cx="169261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Night</a:t>
            </a:r>
            <a:endParaRPr lang="en-BE" sz="2100" b="1" dirty="0"/>
          </a:p>
        </p:txBody>
      </p:sp>
      <p:pic>
        <p:nvPicPr>
          <p:cNvPr id="18" name="Picture 17" descr="SBA01 references scatter plot (nighttime) ">
            <a:extLst>
              <a:ext uri="{FF2B5EF4-FFF2-40B4-BE49-F238E27FC236}">
                <a16:creationId xmlns:a16="http://schemas.microsoft.com/office/drawing/2014/main" id="{36E6159E-D6B7-2B60-D674-FEAB060EC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05" y="5645655"/>
            <a:ext cx="6155138" cy="36651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243C35-0263-69BF-BC4E-BBED7CF642B3}"/>
              </a:ext>
            </a:extLst>
          </p:cNvPr>
          <p:cNvSpPr txBox="1"/>
          <p:nvPr/>
        </p:nvSpPr>
        <p:spPr>
          <a:xfrm>
            <a:off x="12446540" y="1135132"/>
            <a:ext cx="3618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Skybee-2</a:t>
            </a:r>
            <a:endParaRPr lang="en-BE" sz="27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6384F7-0D59-8031-7DC1-4D9077B54905}"/>
              </a:ext>
            </a:extLst>
          </p:cNvPr>
          <p:cNvSpPr txBox="1"/>
          <p:nvPr/>
        </p:nvSpPr>
        <p:spPr>
          <a:xfrm>
            <a:off x="6955276" y="1590801"/>
            <a:ext cx="169261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Day</a:t>
            </a:r>
            <a:endParaRPr lang="en-BE" sz="2100" b="1" dirty="0"/>
          </a:p>
        </p:txBody>
      </p:sp>
      <p:pic>
        <p:nvPicPr>
          <p:cNvPr id="12" name="Picture 11" descr="SBA02 references scatter plot">
            <a:extLst>
              <a:ext uri="{FF2B5EF4-FFF2-40B4-BE49-F238E27FC236}">
                <a16:creationId xmlns:a16="http://schemas.microsoft.com/office/drawing/2014/main" id="{1B4B635B-244C-6CEB-1118-02F5972CD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66" y="2040974"/>
            <a:ext cx="6124653" cy="35852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7C123B-25B3-758D-55BE-732FCEE48782}"/>
              </a:ext>
            </a:extLst>
          </p:cNvPr>
          <p:cNvSpPr txBox="1"/>
          <p:nvPr/>
        </p:nvSpPr>
        <p:spPr>
          <a:xfrm>
            <a:off x="13516582" y="5531981"/>
            <a:ext cx="169261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Night</a:t>
            </a:r>
            <a:endParaRPr lang="en-BE" sz="2100" b="1" dirty="0"/>
          </a:p>
        </p:txBody>
      </p:sp>
      <p:pic>
        <p:nvPicPr>
          <p:cNvPr id="7" name="Picture 6" descr="SBA02 references scatter plot (nighttime)">
            <a:extLst>
              <a:ext uri="{FF2B5EF4-FFF2-40B4-BE49-F238E27FC236}">
                <a16:creationId xmlns:a16="http://schemas.microsoft.com/office/drawing/2014/main" id="{C8A37D78-F521-3920-856E-93AF90ECA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66" y="5762815"/>
            <a:ext cx="6193143" cy="35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3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6EEF-BD08-B5F3-9F29-C57B1557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47EC668-96C5-090B-13BE-AABF66DE2E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93005" y="203111"/>
            <a:ext cx="13317167" cy="5078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SkyBee-1 LST data: Inter-satellite comparison</a:t>
            </a:r>
            <a:endParaRPr kumimoji="0" lang="en-BE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F7677-A7F9-9D9E-F636-BBAB919AFE8D}"/>
              </a:ext>
            </a:extLst>
          </p:cNvPr>
          <p:cNvSpPr txBox="1"/>
          <p:nvPr/>
        </p:nvSpPr>
        <p:spPr>
          <a:xfrm>
            <a:off x="2004854" y="1159645"/>
            <a:ext cx="52595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MTG/FCI</a:t>
            </a:r>
            <a:endParaRPr lang="en-BE" sz="27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MTG FCI Sample">
            <a:extLst>
              <a:ext uri="{FF2B5EF4-FFF2-40B4-BE49-F238E27FC236}">
                <a16:creationId xmlns:a16="http://schemas.microsoft.com/office/drawing/2014/main" id="{73100E45-0698-0BB4-EF8F-2602D6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2" r="5" b="5"/>
          <a:stretch>
            <a:fillRect/>
          </a:stretch>
        </p:blipFill>
        <p:spPr>
          <a:xfrm>
            <a:off x="961081" y="1964694"/>
            <a:ext cx="2981270" cy="288999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0D45C12-73C8-90DF-A2D6-512A8C000ACA}"/>
              </a:ext>
            </a:extLst>
          </p:cNvPr>
          <p:cNvSpPr txBox="1">
            <a:spLocks/>
          </p:cNvSpPr>
          <p:nvPr/>
        </p:nvSpPr>
        <p:spPr>
          <a:xfrm>
            <a:off x="3996923" y="2412460"/>
            <a:ext cx="4356558" cy="24422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BE" sz="1650" dirty="0"/>
              <a:t>Copernicus </a:t>
            </a:r>
            <a:r>
              <a:rPr lang="en-BE" sz="1650" dirty="0" err="1"/>
              <a:t>MeteoSat</a:t>
            </a:r>
            <a:r>
              <a:rPr lang="en-BE" sz="1650" dirty="0"/>
              <a:t> Third Generation/Flexible Combined Imager, successor of SEVIRI,  launched late 2022.</a:t>
            </a:r>
            <a:endParaRPr lang="en-US" sz="1650" dirty="0"/>
          </a:p>
          <a:p>
            <a:pPr algn="l"/>
            <a:r>
              <a:rPr lang="en-US" sz="1650" dirty="0" err="1"/>
              <a:t>Geostationnary</a:t>
            </a:r>
            <a:r>
              <a:rPr lang="en-US" sz="1650" dirty="0"/>
              <a:t> Instrument</a:t>
            </a:r>
            <a:endParaRPr lang="en-BE" sz="1650" dirty="0"/>
          </a:p>
          <a:p>
            <a:pPr algn="l"/>
            <a:r>
              <a:rPr lang="en-US" sz="1650" dirty="0"/>
              <a:t>Revisit time</a:t>
            </a:r>
            <a:r>
              <a:rPr lang="en-BE" sz="1650" dirty="0"/>
              <a:t>: 10 minutes</a:t>
            </a:r>
          </a:p>
          <a:p>
            <a:pPr algn="l"/>
            <a:r>
              <a:rPr lang="en-BE" sz="1650" dirty="0"/>
              <a:t>Spatial resolution : ~ 2x2 km² in LWIR</a:t>
            </a:r>
          </a:p>
          <a:p>
            <a:pPr algn="l"/>
            <a:r>
              <a:rPr lang="en-BE" sz="1650" dirty="0"/>
              <a:t>Data available since January 2025</a:t>
            </a:r>
          </a:p>
        </p:txBody>
      </p:sp>
      <p:pic>
        <p:nvPicPr>
          <p:cNvPr id="10" name="Picture 9" descr="HiVE FCI scatter plot ">
            <a:extLst>
              <a:ext uri="{FF2B5EF4-FFF2-40B4-BE49-F238E27FC236}">
                <a16:creationId xmlns:a16="http://schemas.microsoft.com/office/drawing/2014/main" id="{8AE3A3C6-2B54-F5E6-1EC9-136E24B2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73" y="5211595"/>
            <a:ext cx="5607000" cy="4368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17AAD-4AFF-D042-BC27-3AB4B022598E}"/>
              </a:ext>
            </a:extLst>
          </p:cNvPr>
          <p:cNvSpPr txBox="1"/>
          <p:nvPr/>
        </p:nvSpPr>
        <p:spPr>
          <a:xfrm>
            <a:off x="11143697" y="1159645"/>
            <a:ext cx="52595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Sentinel-3/SLSTR</a:t>
            </a:r>
            <a:endParaRPr lang="en-BE" sz="27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 descr="Sentinel S3 SLSTR sample">
            <a:extLst>
              <a:ext uri="{FF2B5EF4-FFF2-40B4-BE49-F238E27FC236}">
                <a16:creationId xmlns:a16="http://schemas.microsoft.com/office/drawing/2014/main" id="{8E0D414F-6393-9E1F-9882-30B278A18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373" y="1852307"/>
            <a:ext cx="4188095" cy="2345333"/>
          </a:xfrm>
          <a:prstGeom prst="rect">
            <a:avLst/>
          </a:prstGeom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97BFB6F7-2795-2B3A-3AF0-90516D179B1D}"/>
              </a:ext>
            </a:extLst>
          </p:cNvPr>
          <p:cNvSpPr txBox="1">
            <a:spLocks/>
          </p:cNvSpPr>
          <p:nvPr/>
        </p:nvSpPr>
        <p:spPr>
          <a:xfrm>
            <a:off x="13975467" y="2550728"/>
            <a:ext cx="4356558" cy="216568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50" dirty="0"/>
              <a:t>Copernicus Sentinel-3 Sea and Land Surface Temperature Radiometer</a:t>
            </a:r>
          </a:p>
          <a:p>
            <a:pPr algn="l"/>
            <a:r>
              <a:rPr lang="en-US" sz="1650" dirty="0"/>
              <a:t>LEO orbit, Local Solar Time: 10AM.</a:t>
            </a:r>
          </a:p>
          <a:p>
            <a:pPr algn="l"/>
            <a:r>
              <a:rPr lang="en-US" sz="1650" dirty="0"/>
              <a:t>Two satellites </a:t>
            </a:r>
            <a:r>
              <a:rPr lang="en-BE" sz="1650" dirty="0"/>
              <a:t>launched </a:t>
            </a:r>
            <a:r>
              <a:rPr lang="en-US" sz="1650" dirty="0"/>
              <a:t>in 2016 and 2018</a:t>
            </a:r>
            <a:r>
              <a:rPr lang="en-BE" sz="1650" dirty="0"/>
              <a:t>.</a:t>
            </a:r>
          </a:p>
          <a:p>
            <a:pPr algn="l"/>
            <a:r>
              <a:rPr lang="en-US" sz="1650" dirty="0"/>
              <a:t>Revisit time</a:t>
            </a:r>
            <a:r>
              <a:rPr lang="en-BE" sz="1650" dirty="0"/>
              <a:t>: </a:t>
            </a:r>
            <a:r>
              <a:rPr lang="en-US" sz="1650" dirty="0"/>
              <a:t>4 days</a:t>
            </a:r>
            <a:endParaRPr lang="en-BE" sz="1650" dirty="0"/>
          </a:p>
          <a:p>
            <a:pPr algn="l"/>
            <a:r>
              <a:rPr lang="en-BE" sz="1650" dirty="0"/>
              <a:t>Spatial resolution : ~ </a:t>
            </a:r>
            <a:r>
              <a:rPr lang="en-US" sz="1650" dirty="0"/>
              <a:t>1</a:t>
            </a:r>
            <a:r>
              <a:rPr lang="en-BE" sz="1650" dirty="0"/>
              <a:t>x</a:t>
            </a:r>
            <a:r>
              <a:rPr lang="en-US" sz="1650" dirty="0"/>
              <a:t>1</a:t>
            </a:r>
            <a:r>
              <a:rPr lang="en-BE" sz="1650" dirty="0"/>
              <a:t> km² in LWIR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85FADD-1B1E-F1CF-FCB9-18B772764608}"/>
              </a:ext>
            </a:extLst>
          </p:cNvPr>
          <p:cNvSpPr txBox="1"/>
          <p:nvPr/>
        </p:nvSpPr>
        <p:spPr>
          <a:xfrm>
            <a:off x="9955634" y="4243848"/>
            <a:ext cx="41880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 Global LST map (September 2016) derived from Sentinel-3A/SLSTR daytime data. </a:t>
            </a:r>
          </a:p>
          <a:p>
            <a:r>
              <a:rPr lang="en-US" sz="1350" i="1" dirty="0"/>
              <a:t>[Credits: University of Leicester]</a:t>
            </a:r>
            <a:endParaRPr lang="en-BE" sz="1350" i="1" dirty="0"/>
          </a:p>
        </p:txBody>
      </p:sp>
      <p:pic>
        <p:nvPicPr>
          <p:cNvPr id="19" name="Picture 18" descr="HiVE S3 comparison scatter plot">
            <a:extLst>
              <a:ext uri="{FF2B5EF4-FFF2-40B4-BE49-F238E27FC236}">
                <a16:creationId xmlns:a16="http://schemas.microsoft.com/office/drawing/2014/main" id="{8C62BBC1-6C6F-31D9-A679-01AB99960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41" y="5143500"/>
            <a:ext cx="5639205" cy="43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3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7C536-E88B-8B6A-E7AD-056818F05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8933F5C-9C29-395F-52F3-AE25BF6E5F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434" y="203110"/>
            <a:ext cx="13317167" cy="5078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Validation of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SkyBee</a:t>
            </a:r>
            <a:r>
              <a:rPr kumimoji="0" lang="en-BE" sz="2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BE" sz="2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 Reflectance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</a:t>
            </a:r>
            <a:endParaRPr kumimoji="0" lang="en-BE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6318D-CE24-8D5A-53FE-D239236E1B73}"/>
              </a:ext>
            </a:extLst>
          </p:cNvPr>
          <p:cNvSpPr txBox="1"/>
          <p:nvPr/>
        </p:nvSpPr>
        <p:spPr>
          <a:xfrm>
            <a:off x="6417433" y="2634184"/>
            <a:ext cx="52548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7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RADCALNET + HYPERNETS</a:t>
            </a:r>
          </a:p>
        </p:txBody>
      </p:sp>
      <p:pic>
        <p:nvPicPr>
          <p:cNvPr id="4" name="Picture 3" descr="SBA01 radcalnet/hypernets comparisons scatter plot">
            <a:extLst>
              <a:ext uri="{FF2B5EF4-FFF2-40B4-BE49-F238E27FC236}">
                <a16:creationId xmlns:a16="http://schemas.microsoft.com/office/drawing/2014/main" id="{9B9EC876-2C42-3CE1-8CEB-BBF3E8E57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4" y="819256"/>
            <a:ext cx="6644130" cy="5904232"/>
          </a:xfrm>
          <a:prstGeom prst="rect">
            <a:avLst/>
          </a:prstGeom>
        </p:spPr>
      </p:pic>
      <p:pic>
        <p:nvPicPr>
          <p:cNvPr id="8" name="Picture 7" descr="SBA01 per band calibration">
            <a:extLst>
              <a:ext uri="{FF2B5EF4-FFF2-40B4-BE49-F238E27FC236}">
                <a16:creationId xmlns:a16="http://schemas.microsoft.com/office/drawing/2014/main" id="{7A58EF21-EC0B-C444-F2EB-3A8491C8C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04" y="6824510"/>
            <a:ext cx="6194660" cy="34143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263A1C-DDCB-2B61-4FFD-3230E5554891}"/>
              </a:ext>
            </a:extLst>
          </p:cNvPr>
          <p:cNvSpPr txBox="1"/>
          <p:nvPr/>
        </p:nvSpPr>
        <p:spPr>
          <a:xfrm>
            <a:off x="13323364" y="9428868"/>
            <a:ext cx="2723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50" i="1" dirty="0"/>
              <a:t>Water-</a:t>
            </a:r>
            <a:r>
              <a:rPr lang="en-BE" sz="1650" i="1" dirty="0" err="1"/>
              <a:t>domi</a:t>
            </a:r>
            <a:r>
              <a:rPr lang="en-US" sz="1650" i="1" dirty="0" err="1"/>
              <a:t>na</a:t>
            </a:r>
            <a:r>
              <a:rPr lang="en-BE" sz="1650" i="1" dirty="0"/>
              <a:t>ted scene</a:t>
            </a:r>
          </a:p>
        </p:txBody>
      </p:sp>
      <p:pic>
        <p:nvPicPr>
          <p:cNvPr id="2" name="Picture 1" descr="SBA012radcalnet/hypernets comparisons scatter plot">
            <a:extLst>
              <a:ext uri="{FF2B5EF4-FFF2-40B4-BE49-F238E27FC236}">
                <a16:creationId xmlns:a16="http://schemas.microsoft.com/office/drawing/2014/main" id="{44308CB3-A7AA-75E0-9465-398DE3562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408" y="858132"/>
            <a:ext cx="6644131" cy="5904235"/>
          </a:xfrm>
          <a:prstGeom prst="rect">
            <a:avLst/>
          </a:prstGeom>
        </p:spPr>
      </p:pic>
      <p:pic>
        <p:nvPicPr>
          <p:cNvPr id="3" name="Picture 2" descr="SB02 per band cal">
            <a:extLst>
              <a:ext uri="{FF2B5EF4-FFF2-40B4-BE49-F238E27FC236}">
                <a16:creationId xmlns:a16="http://schemas.microsoft.com/office/drawing/2014/main" id="{9E40D139-E592-9C41-A916-83941C04C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904" y="6827972"/>
            <a:ext cx="6275662" cy="34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79E0090-45EF-32BB-E9E9-224B40012A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5802" y="532294"/>
            <a:ext cx="13317167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Geometric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Accuracy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</a:t>
            </a:r>
            <a:endParaRPr kumimoji="0" lang="en-BE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monthly geometric accuracy box plot VNIR">
            <a:extLst>
              <a:ext uri="{FF2B5EF4-FFF2-40B4-BE49-F238E27FC236}">
                <a16:creationId xmlns:a16="http://schemas.microsoft.com/office/drawing/2014/main" id="{57136CE2-6E0A-30B6-2CF5-756EA98E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67" y="1682494"/>
            <a:ext cx="8375907" cy="6281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46DDF-9FAE-63A5-9FB6-2FE9B3054F22}"/>
              </a:ext>
            </a:extLst>
          </p:cNvPr>
          <p:cNvSpPr txBox="1"/>
          <p:nvPr/>
        </p:nvSpPr>
        <p:spPr>
          <a:xfrm rot="16200000">
            <a:off x="9110478" y="4638792"/>
            <a:ext cx="12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Error in [m]</a:t>
            </a:r>
          </a:p>
        </p:txBody>
      </p:sp>
      <p:pic>
        <p:nvPicPr>
          <p:cNvPr id="7" name="Picture 6" descr="monthly geometric accuracy box plot VNIR TIR">
            <a:extLst>
              <a:ext uri="{FF2B5EF4-FFF2-40B4-BE49-F238E27FC236}">
                <a16:creationId xmlns:a16="http://schemas.microsoft.com/office/drawing/2014/main" id="{9528E8DE-442D-B442-DE26-A377FFBA7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498" y="1682494"/>
            <a:ext cx="8375906" cy="6281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49FE2C-7E77-96B5-AACC-2700AC2157B4}"/>
              </a:ext>
            </a:extLst>
          </p:cNvPr>
          <p:cNvSpPr txBox="1"/>
          <p:nvPr/>
        </p:nvSpPr>
        <p:spPr>
          <a:xfrm rot="16200000">
            <a:off x="419782" y="4638792"/>
            <a:ext cx="12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Error in [m]</a:t>
            </a:r>
          </a:p>
        </p:txBody>
      </p:sp>
    </p:spTree>
    <p:extLst>
      <p:ext uri="{BB962C8B-B14F-4D97-AF65-F5344CB8AC3E}">
        <p14:creationId xmlns:p14="http://schemas.microsoft.com/office/powerpoint/2010/main" val="196560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E897A8-8B4F-3444-3F29-EAD6E7F97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2650" y="660310"/>
            <a:ext cx="1479787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Geometric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Accuracy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 –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</a:t>
            </a:r>
            <a:endParaRPr kumimoji="0" lang="en-BE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409F1-BEE9-5EC5-0659-0719FEE124AD}"/>
              </a:ext>
            </a:extLst>
          </p:cNvPr>
          <p:cNvSpPr txBox="1"/>
          <p:nvPr/>
        </p:nvSpPr>
        <p:spPr>
          <a:xfrm>
            <a:off x="914400" y="291514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VNIR Bands</a:t>
            </a:r>
          </a:p>
        </p:txBody>
      </p:sp>
      <p:pic>
        <p:nvPicPr>
          <p:cNvPr id="5" name="Picture 4" descr="VNIR CE90">
            <a:extLst>
              <a:ext uri="{FF2B5EF4-FFF2-40B4-BE49-F238E27FC236}">
                <a16:creationId xmlns:a16="http://schemas.microsoft.com/office/drawing/2014/main" id="{EFE8A727-5241-9D31-811A-F16ECA65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3408359"/>
            <a:ext cx="4713703" cy="4036735"/>
          </a:xfrm>
          <a:prstGeom prst="rect">
            <a:avLst/>
          </a:prstGeom>
        </p:spPr>
      </p:pic>
      <p:pic>
        <p:nvPicPr>
          <p:cNvPr id="7" name="Picture 6" descr="smaple points distribution">
            <a:extLst>
              <a:ext uri="{FF2B5EF4-FFF2-40B4-BE49-F238E27FC236}">
                <a16:creationId xmlns:a16="http://schemas.microsoft.com/office/drawing/2014/main" id="{899C64E7-BF58-C436-378C-B057D9D01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43" y="2915144"/>
            <a:ext cx="7772400" cy="5023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2B699-87F8-6B50-0860-D24C73BC8E46}"/>
              </a:ext>
            </a:extLst>
          </p:cNvPr>
          <p:cNvSpPr txBox="1"/>
          <p:nvPr/>
        </p:nvSpPr>
        <p:spPr>
          <a:xfrm>
            <a:off x="13968984" y="289380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TIR Bands</a:t>
            </a:r>
          </a:p>
        </p:txBody>
      </p:sp>
      <p:pic>
        <p:nvPicPr>
          <p:cNvPr id="6" name="Picture 5" descr="TIR CE90">
            <a:extLst>
              <a:ext uri="{FF2B5EF4-FFF2-40B4-BE49-F238E27FC236}">
                <a16:creationId xmlns:a16="http://schemas.microsoft.com/office/drawing/2014/main" id="{F524F016-437D-FB50-E8F4-3D1696EC7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9655" y="3408359"/>
            <a:ext cx="4912840" cy="42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B378B7E-4012-65C3-2554-DC203124BFBC}"/>
              </a:ext>
            </a:extLst>
          </p:cNvPr>
          <p:cNvSpPr txBox="1">
            <a:spLocks/>
          </p:cNvSpPr>
          <p:nvPr/>
        </p:nvSpPr>
        <p:spPr>
          <a:xfrm>
            <a:off x="-737566" y="952954"/>
            <a:ext cx="10515600" cy="501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9000" b="0" i="0" kern="0" spc="-75">
                <a:solidFill>
                  <a:srgbClr val="1C1C1C"/>
                </a:solidFill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</a:lstStyle>
          <a:p>
            <a:r>
              <a:rPr lang="en-GB" sz="4800" dirty="0"/>
              <a:t>TIR Initial Validation Results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0B032B2-CAF3-8E35-83C4-8E08B00238E4}"/>
              </a:ext>
            </a:extLst>
          </p:cNvPr>
          <p:cNvSpPr txBox="1">
            <a:spLocks/>
          </p:cNvSpPr>
          <p:nvPr/>
        </p:nvSpPr>
        <p:spPr>
          <a:xfrm>
            <a:off x="672133" y="1923052"/>
            <a:ext cx="8047323" cy="91600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Measurements on bridges and coastlines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MTF close to expected values</a:t>
            </a:r>
            <a:endParaRPr lang="en-US" sz="360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6" name="Picture 5" descr="A blue and orange surface&#10;&#10;AI-generated content may be incorrect.">
            <a:extLst>
              <a:ext uri="{FF2B5EF4-FFF2-40B4-BE49-F238E27FC236}">
                <a16:creationId xmlns:a16="http://schemas.microsoft.com/office/drawing/2014/main" id="{607C3AF8-3972-5F7F-27E1-AF1DF809C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471" y="2466537"/>
            <a:ext cx="5045529" cy="5529411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891A373F-7E5E-18BD-3915-531AECB946A6}"/>
              </a:ext>
            </a:extLst>
          </p:cNvPr>
          <p:cNvSpPr txBox="1"/>
          <p:nvPr/>
        </p:nvSpPr>
        <p:spPr>
          <a:xfrm>
            <a:off x="13395404" y="8036798"/>
            <a:ext cx="261223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Namibia coast 23-09-2025, TIR01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CCB57-0CFD-0DEB-6BA0-F7208C04B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37" y="3285292"/>
            <a:ext cx="6983186" cy="5481426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4FAE2AA1-8144-0F94-33E8-B6460082BD36}"/>
              </a:ext>
            </a:extLst>
          </p:cNvPr>
          <p:cNvSpPr txBox="1"/>
          <p:nvPr/>
        </p:nvSpPr>
        <p:spPr>
          <a:xfrm>
            <a:off x="10229933" y="8036799"/>
            <a:ext cx="3165471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 err="1">
                <a:solidFill>
                  <a:schemeClr val="accent1">
                    <a:lumMod val="50000"/>
                  </a:schemeClr>
                </a:solidFill>
              </a:rPr>
              <a:t>Suramadu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 bridge 08-15-2025, TIR02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3DE5E7-8BBB-8113-C0A6-0874CD43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270" y="2485882"/>
            <a:ext cx="3723387" cy="5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1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B7DC927-6C6A-E9A8-AC90-D65F7CD5C5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285612"/>
            <a:ext cx="10515600" cy="5011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75" dirty="0">
                <a:solidFill>
                  <a:srgbClr val="1C1C1C"/>
                </a:solidFill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-7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rPr>
              <a:t>OPT - MPC Performance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B35E2-8825-3B8A-F47C-BE2AF203F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100" y="7289800"/>
            <a:ext cx="3136900" cy="299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93470-8C7D-31A9-121C-F348D73E6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183" y="8991986"/>
            <a:ext cx="3246782" cy="1295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7C6F5-D08E-BE2E-63D3-E44D5915CB5B}"/>
              </a:ext>
            </a:extLst>
          </p:cNvPr>
          <p:cNvSpPr txBox="1"/>
          <p:nvPr/>
        </p:nvSpPr>
        <p:spPr>
          <a:xfrm>
            <a:off x="9144000" y="13892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i="1" dirty="0">
                <a:effectLst/>
                <a:latin typeface="Helvetica" pitchFamily="2" charset="0"/>
              </a:rPr>
              <a:t>Summary Cal/Val Maturity Matrix. </a:t>
            </a:r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2" name="Picture 1" descr="CALVAL Maturity Matrix (MPC)">
            <a:extLst>
              <a:ext uri="{FF2B5EF4-FFF2-40B4-BE49-F238E27FC236}">
                <a16:creationId xmlns:a16="http://schemas.microsoft.com/office/drawing/2014/main" id="{AD6A3DAC-7BCA-B9BE-3F9B-C9890AB2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806" y="1900114"/>
            <a:ext cx="9258237" cy="4778982"/>
          </a:xfrm>
          <a:prstGeom prst="rect">
            <a:avLst/>
          </a:prstGeom>
        </p:spPr>
      </p:pic>
      <p:pic>
        <p:nvPicPr>
          <p:cNvPr id="8" name="Picture 7" descr="Averaged Relative Difference Percent TOA reflectance HiVE vs Radcalnet">
            <a:extLst>
              <a:ext uri="{FF2B5EF4-FFF2-40B4-BE49-F238E27FC236}">
                <a16:creationId xmlns:a16="http://schemas.microsoft.com/office/drawing/2014/main" id="{30AC938E-DB02-1920-179E-8CD0EACB9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535460"/>
            <a:ext cx="7772400" cy="1975070"/>
          </a:xfrm>
          <a:prstGeom prst="rect">
            <a:avLst/>
          </a:prstGeom>
        </p:spPr>
      </p:pic>
      <p:pic>
        <p:nvPicPr>
          <p:cNvPr id="9" name="Picture 8" descr="Summary NEDT assessments">
            <a:extLst>
              <a:ext uri="{FF2B5EF4-FFF2-40B4-BE49-F238E27FC236}">
                <a16:creationId xmlns:a16="http://schemas.microsoft.com/office/drawing/2014/main" id="{73BE5CDE-B0D2-B281-4FF7-176A34475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896983"/>
            <a:ext cx="7772400" cy="2493033"/>
          </a:xfrm>
          <a:prstGeom prst="rect">
            <a:avLst/>
          </a:prstGeom>
        </p:spPr>
      </p:pic>
      <p:pic>
        <p:nvPicPr>
          <p:cNvPr id="10" name="Picture 9" descr="Absolute geolocation results">
            <a:extLst>
              <a:ext uri="{FF2B5EF4-FFF2-40B4-BE49-F238E27FC236}">
                <a16:creationId xmlns:a16="http://schemas.microsoft.com/office/drawing/2014/main" id="{67F0E8AB-54B9-31CC-A59C-040C9C8D1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6553389"/>
            <a:ext cx="7772400" cy="23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90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D8754-F5C4-B5C9-9CEE-C75F6B2C46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8134" y="-756458"/>
            <a:ext cx="15460133" cy="75645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F</a:t>
            </a:r>
            <a:r>
              <a:rPr lang="en-DE" dirty="0"/>
              <a:t>arewell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FA338-3EB8-E0E3-7939-84E7AE41FED2}"/>
              </a:ext>
            </a:extLst>
          </p:cNvPr>
          <p:cNvSpPr txBox="1"/>
          <p:nvPr/>
        </p:nvSpPr>
        <p:spPr>
          <a:xfrm>
            <a:off x="724396" y="5955476"/>
            <a:ext cx="6343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Andreas Brunn, engineering manager image processing and calval</a:t>
            </a:r>
          </a:p>
          <a:p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DE" dirty="0">
                <a:solidFill>
                  <a:schemeClr val="bg1"/>
                </a:solidFill>
              </a:rPr>
              <a:t>ndreas.brunn@constellr.com</a:t>
            </a:r>
          </a:p>
        </p:txBody>
      </p:sp>
    </p:spTree>
    <p:extLst>
      <p:ext uri="{BB962C8B-B14F-4D97-AF65-F5344CB8AC3E}">
        <p14:creationId xmlns:p14="http://schemas.microsoft.com/office/powerpoint/2010/main" val="165001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768C-694A-9BF4-7F9E-A63C97E7B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odern deterrence and crisis management depend on seeing intent early not just presence">
            <a:extLst>
              <a:ext uri="{FF2B5EF4-FFF2-40B4-BE49-F238E27FC236}">
                <a16:creationId xmlns:a16="http://schemas.microsoft.com/office/drawing/2014/main" id="{CEC0F6C0-CD58-C8B2-54FB-9C09CF1AF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1" y="1698964"/>
            <a:ext cx="20290466" cy="1171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-7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constellr – Who we are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52815C1-ADA5-347C-F4CD-A0F37B7D3406}"/>
              </a:ext>
            </a:extLst>
          </p:cNvPr>
          <p:cNvSpPr txBox="1"/>
          <p:nvPr/>
        </p:nvSpPr>
        <p:spPr>
          <a:xfrm>
            <a:off x="12795588" y="3302021"/>
            <a:ext cx="5917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Company </a:t>
            </a:r>
            <a:r>
              <a:rPr lang="de-DE" sz="2400" b="1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snapshot</a:t>
            </a: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: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9C519E9-4242-D8F5-948C-9DE14EA3B43A}"/>
              </a:ext>
            </a:extLst>
          </p:cNvPr>
          <p:cNvSpPr txBox="1"/>
          <p:nvPr/>
        </p:nvSpPr>
        <p:spPr>
          <a:xfrm>
            <a:off x="13365609" y="3974563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Founded</a:t>
            </a: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240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2020</a:t>
            </a:r>
            <a:endParaRPr lang="de-DE" sz="2400" b="1" baseline="3000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pic>
        <p:nvPicPr>
          <p:cNvPr id="2" name="Presentation">
            <a:extLst>
              <a:ext uri="{FF2B5EF4-FFF2-40B4-BE49-F238E27FC236}">
                <a16:creationId xmlns:a16="http://schemas.microsoft.com/office/drawing/2014/main" id="{56A53E5C-4A5B-6894-47AF-7C319FD37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Frame 2147229041">
            <a:extLst>
              <a:ext uri="{FF2B5EF4-FFF2-40B4-BE49-F238E27FC236}">
                <a16:creationId xmlns:a16="http://schemas.microsoft.com/office/drawing/2014/main" id="{DFF5010E-FC45-2A1F-BA15-996EC4752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800000">
            <a:off x="0" y="704850"/>
            <a:ext cx="18300852" cy="9582150"/>
          </a:xfrm>
          <a:prstGeom prst="rect">
            <a:avLst/>
          </a:prstGeom>
        </p:spPr>
      </p:pic>
      <p:pic>
        <p:nvPicPr>
          <p:cNvPr id="4" name="Group 4">
            <a:extLst>
              <a:ext uri="{FF2B5EF4-FFF2-40B4-BE49-F238E27FC236}">
                <a16:creationId xmlns:a16="http://schemas.microsoft.com/office/drawing/2014/main" id="{ADAE894C-0916-8EC5-7F66-E7F5F58B7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2000" y="476251"/>
            <a:ext cx="2628900" cy="771526"/>
          </a:xfrm>
          <a:prstGeom prst="rect">
            <a:avLst/>
          </a:prstGeom>
        </p:spPr>
      </p:pic>
      <p:pic>
        <p:nvPicPr>
          <p:cNvPr id="5" name="Line 45">
            <a:extLst>
              <a:ext uri="{FF2B5EF4-FFF2-40B4-BE49-F238E27FC236}">
                <a16:creationId xmlns:a16="http://schemas.microsoft.com/office/drawing/2014/main" id="{B6AD3A68-AFD3-251B-F87C-32B54B3E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446" y="9648826"/>
            <a:ext cx="12192000" cy="18288"/>
          </a:xfrm>
          <a:prstGeom prst="rect">
            <a:avLst/>
          </a:prstGeom>
        </p:spPr>
      </p:pic>
      <p:pic>
        <p:nvPicPr>
          <p:cNvPr id="6" name="Line 48">
            <a:extLst>
              <a:ext uri="{FF2B5EF4-FFF2-40B4-BE49-F238E27FC236}">
                <a16:creationId xmlns:a16="http://schemas.microsoft.com/office/drawing/2014/main" id="{59DC4C9D-44C6-CE17-96D0-7786503E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179597" y="9648826"/>
            <a:ext cx="4514850" cy="18288"/>
          </a:xfrm>
          <a:prstGeom prst="rect">
            <a:avLst/>
          </a:prstGeom>
        </p:spPr>
      </p:pic>
      <p:pic>
        <p:nvPicPr>
          <p:cNvPr id="7" name="Line 46">
            <a:extLst>
              <a:ext uri="{FF2B5EF4-FFF2-40B4-BE49-F238E27FC236}">
                <a16:creationId xmlns:a16="http://schemas.microsoft.com/office/drawing/2014/main" id="{72832009-81F3-9980-151A-B092E6D55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770021" y="4352927"/>
            <a:ext cx="9526" cy="4886326"/>
          </a:xfrm>
          <a:prstGeom prst="rect">
            <a:avLst/>
          </a:prstGeom>
        </p:spPr>
      </p:pic>
      <p:pic>
        <p:nvPicPr>
          <p:cNvPr id="8" name="Line 47">
            <a:extLst>
              <a:ext uri="{FF2B5EF4-FFF2-40B4-BE49-F238E27FC236}">
                <a16:creationId xmlns:a16="http://schemas.microsoft.com/office/drawing/2014/main" id="{23930F50-F90D-74CD-FDC0-050B50F1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770021" y="10058400"/>
            <a:ext cx="9526" cy="228600"/>
          </a:xfrm>
          <a:prstGeom prst="rect">
            <a:avLst/>
          </a:prstGeom>
        </p:spPr>
      </p:pic>
      <p:pic>
        <p:nvPicPr>
          <p:cNvPr id="9" name="Group 9396">
            <a:extLst>
              <a:ext uri="{FF2B5EF4-FFF2-40B4-BE49-F238E27FC236}">
                <a16:creationId xmlns:a16="http://schemas.microsoft.com/office/drawing/2014/main" id="{CB39D989-AB26-D80E-C6F0-C90B868F9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436647" y="9315451"/>
            <a:ext cx="666750" cy="666750"/>
          </a:xfrm>
          <a:prstGeom prst="rect">
            <a:avLst/>
          </a:prstGeom>
        </p:spPr>
      </p:pic>
      <p:sp>
        <p:nvSpPr>
          <p:cNvPr id="27" name="Dreieck 26">
            <a:extLst>
              <a:ext uri="{FF2B5EF4-FFF2-40B4-BE49-F238E27FC236}">
                <a16:creationId xmlns:a16="http://schemas.microsoft.com/office/drawing/2014/main" id="{43006D54-83F4-F943-0183-350A4AD62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729475">
            <a:off x="11412007" y="8379499"/>
            <a:ext cx="1882390" cy="1122794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Line 52">
            <a:extLst>
              <a:ext uri="{FF2B5EF4-FFF2-40B4-BE49-F238E27FC236}">
                <a16:creationId xmlns:a16="http://schemas.microsoft.com/office/drawing/2014/main" id="{F489783D-969B-C0A5-026C-19CB7D32D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589671" y="9544916"/>
            <a:ext cx="9526" cy="104776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50CCC4DF-84A1-7280-6BC5-9148FC3516C5}"/>
              </a:ext>
            </a:extLst>
          </p:cNvPr>
          <p:cNvSpPr txBox="1"/>
          <p:nvPr/>
        </p:nvSpPr>
        <p:spPr>
          <a:xfrm>
            <a:off x="13657290" y="4678998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€75m+</a:t>
            </a:r>
            <a:r>
              <a:rPr lang="de-DE" sz="2400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raised</a:t>
            </a:r>
            <a:endParaRPr lang="de-DE" sz="2400" dirty="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A3F2557-F85A-71A6-7170-2EF45B2A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321744" y="4779941"/>
            <a:ext cx="200662" cy="1822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E852F40-C4DD-2BBD-DBB0-2FB8BDD433F8}"/>
              </a:ext>
            </a:extLst>
          </p:cNvPr>
          <p:cNvSpPr txBox="1"/>
          <p:nvPr/>
        </p:nvSpPr>
        <p:spPr>
          <a:xfrm>
            <a:off x="13642904" y="5271846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100+ </a:t>
            </a:r>
            <a:r>
              <a:rPr lang="de-DE" sz="240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employees</a:t>
            </a:r>
            <a:endParaRPr lang="de-DE" sz="240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136060E1-CD1F-652A-9AE9-3C5795255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321758" y="5372789"/>
            <a:ext cx="200662" cy="1822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25D1627-231A-3B65-884F-02EC46EFA008}"/>
              </a:ext>
            </a:extLst>
          </p:cNvPr>
          <p:cNvSpPr txBox="1"/>
          <p:nvPr/>
        </p:nvSpPr>
        <p:spPr>
          <a:xfrm>
            <a:off x="13628490" y="5873312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2 </a:t>
            </a:r>
            <a:r>
              <a:rPr lang="de-DE" sz="240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operational </a:t>
            </a:r>
            <a:r>
              <a:rPr lang="de-DE" sz="240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satellites</a:t>
            </a:r>
            <a:endParaRPr lang="de-DE" sz="240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90C4F038-A38E-FB56-55AA-F84233FFF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321744" y="5993815"/>
            <a:ext cx="200662" cy="1822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feld 36">
            <a:extLst>
              <a:ext uri="{FF2B5EF4-FFF2-40B4-BE49-F238E27FC236}">
                <a16:creationId xmlns:a16="http://schemas.microsoft.com/office/drawing/2014/main" id="{E52DA48E-DE97-6AAF-4367-E93C52F3AE13}"/>
              </a:ext>
            </a:extLst>
          </p:cNvPr>
          <p:cNvSpPr txBox="1"/>
          <p:nvPr/>
        </p:nvSpPr>
        <p:spPr>
          <a:xfrm>
            <a:off x="13188183" y="7871204"/>
            <a:ext cx="5067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u="sng" dirty="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Execution</a:t>
            </a:r>
            <a:r>
              <a:rPr lang="de-DE" sz="4000" b="1" u="sng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4000" b="1" u="sng" dirty="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proven</a:t>
            </a:r>
            <a:r>
              <a:rPr lang="de-DE" sz="4000" b="1" u="sng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. </a:t>
            </a:r>
            <a:r>
              <a:rPr lang="de-DE" sz="4000" b="1" u="sng" dirty="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Scaling</a:t>
            </a:r>
            <a:r>
              <a:rPr lang="de-DE" sz="4000" b="1" u="sng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4000" b="1" u="sng" dirty="0" err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underway</a:t>
            </a:r>
            <a:r>
              <a:rPr lang="de-DE" sz="4000" b="1" u="sng" dirty="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10CBAB-47F5-E40C-33AB-A6B0C06E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77284" y="3049741"/>
            <a:ext cx="12963477" cy="6070828"/>
            <a:chOff x="0" y="0"/>
            <a:chExt cx="21640800" cy="101344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1E5832-5C86-E465-CDD5-F9EA61CEBD4F}"/>
                </a:ext>
              </a:extLst>
            </p:cNvPr>
            <p:cNvGrpSpPr/>
            <p:nvPr/>
          </p:nvGrpSpPr>
          <p:grpSpPr>
            <a:xfrm>
              <a:off x="0" y="0"/>
              <a:ext cx="21640800" cy="10134439"/>
              <a:chOff x="0" y="0"/>
              <a:chExt cx="21640800" cy="1013443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DD60FA-27C5-7ABF-9B43-05F617066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21485" b="21485"/>
              <a:stretch>
                <a:fillRect/>
              </a:stretch>
            </p:blipFill>
            <p:spPr>
              <a:xfrm>
                <a:off x="0" y="0"/>
                <a:ext cx="7128933" cy="500372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DC54C6-47A7-45EB-BCB8-DB940AB12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22239" r="22239"/>
              <a:stretch>
                <a:fillRect/>
              </a:stretch>
            </p:blipFill>
            <p:spPr>
              <a:xfrm>
                <a:off x="7255933" y="0"/>
                <a:ext cx="7128933" cy="500372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C4D63BF-D668-1B03-D9B9-106A69643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10556" r="10556"/>
              <a:stretch>
                <a:fillRect/>
              </a:stretch>
            </p:blipFill>
            <p:spPr>
              <a:xfrm>
                <a:off x="14511867" y="0"/>
                <a:ext cx="7128933" cy="50037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5CFF179-5D61-CCD0-0E7F-38A98FE43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t="3207" b="3207"/>
              <a:stretch>
                <a:fillRect/>
              </a:stretch>
            </p:blipFill>
            <p:spPr>
              <a:xfrm>
                <a:off x="0" y="5130720"/>
                <a:ext cx="7128933" cy="500372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22207F4-7C32-131C-52F5-93152C341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t="23679" b="23679"/>
              <a:stretch>
                <a:fillRect/>
              </a:stretch>
            </p:blipFill>
            <p:spPr>
              <a:xfrm>
                <a:off x="7255933" y="5130720"/>
                <a:ext cx="7128933" cy="500372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1144C15-DB1A-54BD-D52B-4A6DEFE45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2538" r="2538"/>
              <a:stretch>
                <a:fillRect/>
              </a:stretch>
            </p:blipFill>
            <p:spPr>
              <a:xfrm>
                <a:off x="14511867" y="5130720"/>
                <a:ext cx="7128933" cy="5003720"/>
              </a:xfrm>
              <a:prstGeom prst="rect">
                <a:avLst/>
              </a:prstGeom>
            </p:spPr>
          </p:pic>
        </p:grp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FD50BD7-BCA1-F0A0-6413-9A5D8CA716B8}"/>
                </a:ext>
              </a:extLst>
            </p:cNvPr>
            <p:cNvSpPr/>
            <p:nvPr/>
          </p:nvSpPr>
          <p:spPr>
            <a:xfrm>
              <a:off x="7270612" y="0"/>
              <a:ext cx="7075784" cy="10134439"/>
            </a:xfrm>
            <a:custGeom>
              <a:avLst/>
              <a:gdLst/>
              <a:ahLst/>
              <a:cxnLst/>
              <a:rect l="l" t="t" r="r" b="b"/>
              <a:pathLst>
                <a:path w="7075784" h="10134439">
                  <a:moveTo>
                    <a:pt x="0" y="0"/>
                  </a:moveTo>
                  <a:lnTo>
                    <a:pt x="7075784" y="0"/>
                  </a:lnTo>
                  <a:lnTo>
                    <a:pt x="7075784" y="10134439"/>
                  </a:lnTo>
                  <a:lnTo>
                    <a:pt x="0" y="10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710" r="-3710"/>
              </a:stretch>
            </a:blipFill>
          </p:spPr>
          <p:txBody>
            <a:bodyPr/>
            <a:lstStyle/>
            <a:p>
              <a:pPr defTabSz="1828800">
                <a:defRPr/>
              </a:pPr>
              <a:endParaRPr lang="en-US" sz="3600">
                <a:solidFill>
                  <a:srgbClr val="1C0E46"/>
                </a:solidFill>
                <a:latin typeface="Arial" panose="020B0604020202020204"/>
              </a:endParaRPr>
            </a:p>
          </p:txBody>
        </p:sp>
      </p:grpSp>
      <p:sp>
        <p:nvSpPr>
          <p:cNvPr id="23" name="Hero Description">
            <a:extLst>
              <a:ext uri="{FF2B5EF4-FFF2-40B4-BE49-F238E27FC236}">
                <a16:creationId xmlns:a16="http://schemas.microsoft.com/office/drawing/2014/main" id="{3DB98184-042F-D786-33E4-FDB84E05EB55}"/>
              </a:ext>
            </a:extLst>
          </p:cNvPr>
          <p:cNvSpPr/>
          <p:nvPr/>
        </p:nvSpPr>
        <p:spPr>
          <a:xfrm>
            <a:off x="598397" y="1968809"/>
            <a:ext cx="15668626" cy="557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8333"/>
              </a:lnSpc>
            </a:pPr>
            <a:r>
              <a:rPr lang="en-US" sz="3600" kern="0" spc="-76" dirty="0">
                <a:solidFill>
                  <a:prstClr val="white">
                    <a:lumMod val="50000"/>
                  </a:prstClr>
                </a:solidFill>
                <a:latin typeface="PP Neue Corp Normal Regular" pitchFamily="34" charset="0"/>
                <a:ea typeface="PP Neue Corp Normal Regular" pitchFamily="34" charset="-122"/>
                <a:cs typeface="PP Neue Corp Normal Regular" pitchFamily="34" charset="-120"/>
              </a:rPr>
              <a:t>Europe’s highest-accuracy thermal constellation</a:t>
            </a:r>
          </a:p>
          <a:p>
            <a:pPr>
              <a:lnSpc>
                <a:spcPct val="108333"/>
              </a:lnSpc>
            </a:pPr>
            <a:endParaRPr lang="en-US" sz="3600" kern="0" spc="-76" dirty="0">
              <a:solidFill>
                <a:prstClr val="white">
                  <a:lumMod val="50000"/>
                </a:prstClr>
              </a:solidFill>
              <a:latin typeface="PP Neue Corp Normal Regular" pitchFamily="34" charset="0"/>
              <a:ea typeface="PP Neue Corp Normal Regular" pitchFamily="34" charset="-122"/>
              <a:cs typeface="PP Neue Corp Normal Regular" pitchFamily="34" charset="-120"/>
            </a:endParaRPr>
          </a:p>
        </p:txBody>
      </p:sp>
      <p:sp>
        <p:nvSpPr>
          <p:cNvPr id="11" name="Textfeld 43">
            <a:extLst>
              <a:ext uri="{FF2B5EF4-FFF2-40B4-BE49-F238E27FC236}">
                <a16:creationId xmlns:a16="http://schemas.microsoft.com/office/drawing/2014/main" id="{8A111972-55A5-EB22-67CF-5B24A9BC095D}"/>
              </a:ext>
            </a:extLst>
          </p:cNvPr>
          <p:cNvSpPr txBox="1"/>
          <p:nvPr/>
        </p:nvSpPr>
        <p:spPr>
          <a:xfrm>
            <a:off x="13628490" y="6443726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Munich</a:t>
            </a:r>
            <a:r>
              <a:rPr lang="de-DE" sz="240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HQ</a:t>
            </a:r>
            <a:endParaRPr lang="de-DE" sz="2400" b="1" baseline="3000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sp>
        <p:nvSpPr>
          <p:cNvPr id="24" name="Rechteck 44">
            <a:extLst>
              <a:ext uri="{FF2B5EF4-FFF2-40B4-BE49-F238E27FC236}">
                <a16:creationId xmlns:a16="http://schemas.microsoft.com/office/drawing/2014/main" id="{65040BDA-2D1D-063F-20BD-740F4E4E6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321744" y="6564229"/>
            <a:ext cx="200662" cy="1822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feld 43">
            <a:extLst>
              <a:ext uri="{FF2B5EF4-FFF2-40B4-BE49-F238E27FC236}">
                <a16:creationId xmlns:a16="http://schemas.microsoft.com/office/drawing/2014/main" id="{A8E42350-6A9E-A1E9-7273-DE72639BED1E}"/>
              </a:ext>
            </a:extLst>
          </p:cNvPr>
          <p:cNvSpPr txBox="1"/>
          <p:nvPr/>
        </p:nvSpPr>
        <p:spPr>
          <a:xfrm>
            <a:off x="13628490" y="7046266"/>
            <a:ext cx="45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Offices</a:t>
            </a:r>
            <a:r>
              <a:rPr lang="de-DE" sz="2400">
                <a:solidFill>
                  <a:prstClr val="black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 in DE, FR, BE, US</a:t>
            </a:r>
            <a:endParaRPr lang="de-DE" sz="2400" b="1" baseline="30000">
              <a:solidFill>
                <a:prstClr val="black"/>
              </a:solidFill>
              <a:latin typeface="PP Neue Corp Normal" pitchFamily="2" charset="77"/>
              <a:ea typeface="PP Neue Corp Normal" pitchFamily="2" charset="77"/>
              <a:cs typeface="PP Neue Corp Normal" pitchFamily="2" charset="77"/>
            </a:endParaRPr>
          </a:p>
        </p:txBody>
      </p:sp>
      <p:sp>
        <p:nvSpPr>
          <p:cNvPr id="26" name="Rechteck 44">
            <a:extLst>
              <a:ext uri="{FF2B5EF4-FFF2-40B4-BE49-F238E27FC236}">
                <a16:creationId xmlns:a16="http://schemas.microsoft.com/office/drawing/2014/main" id="{8F247C35-75F5-49B3-810B-6EF77391D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321744" y="7166769"/>
            <a:ext cx="200662" cy="1822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128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9F70B-B7B0-AB80-992D-6A6AF88197D1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1220531" cy="678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75" dirty="0">
                <a:solidFill>
                  <a:srgbClr val="1C1C1C"/>
                </a:solidFill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</a:lstStyle>
          <a:p>
            <a:r>
              <a:rPr lang="en-GB" dirty="0"/>
              <a:t>Cal/Val Calendar </a:t>
            </a:r>
            <a:r>
              <a:rPr lang="en-GB" dirty="0" err="1"/>
              <a:t>HiVE</a:t>
            </a:r>
            <a:r>
              <a:rPr lang="en-GB" dirty="0"/>
              <a:t> Gen 1 Constellation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3CACF462-6026-DA52-B7D3-970EF7A0ACB6}"/>
              </a:ext>
            </a:extLst>
          </p:cNvPr>
          <p:cNvSpPr/>
          <p:nvPr/>
        </p:nvSpPr>
        <p:spPr>
          <a:xfrm>
            <a:off x="2291374" y="2132261"/>
            <a:ext cx="1932139" cy="28636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 dirty="0">
                <a:cs typeface="Arial"/>
              </a:rPr>
              <a:t>Pre-launch ground calibration</a:t>
            </a:r>
            <a:endParaRPr lang="en-US" noProof="0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BBDFEA7A-F116-2FF8-0259-346303C203EF}"/>
              </a:ext>
            </a:extLst>
          </p:cNvPr>
          <p:cNvSpPr/>
          <p:nvPr/>
        </p:nvSpPr>
        <p:spPr>
          <a:xfrm>
            <a:off x="2404929" y="2813695"/>
            <a:ext cx="1641752" cy="3887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solidFill>
                  <a:schemeClr val="tx1"/>
                </a:solidFill>
                <a:cs typeface="Arial"/>
              </a:rPr>
              <a:t>Geometric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8DE5DAEF-DD6A-AF06-1A25-8002A728C18B}"/>
              </a:ext>
            </a:extLst>
          </p:cNvPr>
          <p:cNvSpPr/>
          <p:nvPr/>
        </p:nvSpPr>
        <p:spPr>
          <a:xfrm>
            <a:off x="2394903" y="3244827"/>
            <a:ext cx="1641752" cy="4294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solidFill>
                  <a:schemeClr val="tx1"/>
                </a:solidFill>
                <a:cs typeface="Arial"/>
              </a:rPr>
              <a:t>Radiometric</a:t>
            </a:r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00D3DE8-46C7-E49B-CB3B-DD465B2B3A2A}"/>
              </a:ext>
            </a:extLst>
          </p:cNvPr>
          <p:cNvSpPr/>
          <p:nvPr/>
        </p:nvSpPr>
        <p:spPr>
          <a:xfrm>
            <a:off x="2384876" y="3726090"/>
            <a:ext cx="1641752" cy="4294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solidFill>
                  <a:schemeClr val="tx1"/>
                </a:solidFill>
                <a:cs typeface="Arial"/>
              </a:rPr>
              <a:t>Spectral</a:t>
            </a:r>
            <a:endParaRPr lang="en-US" noProof="0"/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FF10604A-E460-66C8-96C4-CB97E7E8885C}"/>
              </a:ext>
            </a:extLst>
          </p:cNvPr>
          <p:cNvSpPr/>
          <p:nvPr/>
        </p:nvSpPr>
        <p:spPr>
          <a:xfrm>
            <a:off x="5066017" y="2132262"/>
            <a:ext cx="2360075" cy="34958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cs typeface="Arial"/>
              </a:rPr>
              <a:t>Commissioning phase calibration</a:t>
            </a:r>
            <a:endParaRPr lang="en-US" noProof="0"/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45B541A-797E-9D8A-4D5D-55B6D5128DD1}"/>
              </a:ext>
            </a:extLst>
          </p:cNvPr>
          <p:cNvSpPr/>
          <p:nvPr/>
        </p:nvSpPr>
        <p:spPr>
          <a:xfrm>
            <a:off x="5225291" y="2813695"/>
            <a:ext cx="2026895" cy="3887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solidFill>
                  <a:schemeClr val="tx1"/>
                </a:solidFill>
                <a:cs typeface="Arial"/>
              </a:rPr>
              <a:t>Geometric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245A065D-5169-8A4B-74CF-D3C9012EEB28}"/>
              </a:ext>
            </a:extLst>
          </p:cNvPr>
          <p:cNvSpPr/>
          <p:nvPr/>
        </p:nvSpPr>
        <p:spPr>
          <a:xfrm>
            <a:off x="5225291" y="3274905"/>
            <a:ext cx="2026895" cy="16639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noProof="0">
                <a:solidFill>
                  <a:schemeClr val="tx1"/>
                </a:solidFill>
                <a:cs typeface="Arial"/>
              </a:rPr>
              <a:t>Radiometric: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Dead detectors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Self-emission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Flat fielding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Absolute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A71D6D16-124F-5270-751C-8683F85A256D}"/>
              </a:ext>
            </a:extLst>
          </p:cNvPr>
          <p:cNvSpPr/>
          <p:nvPr/>
        </p:nvSpPr>
        <p:spPr>
          <a:xfrm>
            <a:off x="8144096" y="2132261"/>
            <a:ext cx="1932139" cy="23347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cs typeface="Arial"/>
              </a:rPr>
              <a:t>Regular operations</a:t>
            </a:r>
            <a:endParaRPr lang="en-US" noProof="0"/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A9DCFE3D-80FF-B6F1-C8CF-604C39D2E2BD}"/>
              </a:ext>
            </a:extLst>
          </p:cNvPr>
          <p:cNvSpPr/>
          <p:nvPr/>
        </p:nvSpPr>
        <p:spPr>
          <a:xfrm>
            <a:off x="8303370" y="2749687"/>
            <a:ext cx="1641752" cy="12298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noProof="0">
                <a:solidFill>
                  <a:schemeClr val="tx1"/>
                </a:solidFill>
                <a:cs typeface="Arial"/>
              </a:rPr>
              <a:t>Monitoring :</a:t>
            </a:r>
            <a:endParaRPr lang="en-US" noProof="0">
              <a:solidFill>
                <a:schemeClr val="tx1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Geometric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Radiometric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C2A4D92B-D7AE-D45A-BC03-6F4641F4AFFD}"/>
              </a:ext>
            </a:extLst>
          </p:cNvPr>
          <p:cNvSpPr/>
          <p:nvPr/>
        </p:nvSpPr>
        <p:spPr>
          <a:xfrm>
            <a:off x="10904301" y="2072103"/>
            <a:ext cx="2360075" cy="30601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cs typeface="Arial"/>
              </a:rPr>
              <a:t>Validation</a:t>
            </a:r>
            <a:endParaRPr lang="en-US" noProof="0"/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F9E40C26-F292-9D3D-7E2A-F236D8560E79}"/>
              </a:ext>
            </a:extLst>
          </p:cNvPr>
          <p:cNvSpPr/>
          <p:nvPr/>
        </p:nvSpPr>
        <p:spPr>
          <a:xfrm>
            <a:off x="11063575" y="2497505"/>
            <a:ext cx="2026895" cy="3887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>
                <a:solidFill>
                  <a:schemeClr val="tx1"/>
                </a:solidFill>
                <a:cs typeface="Arial"/>
              </a:rPr>
              <a:t>Geometric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5FD6A154-4C6D-9D74-99A8-73F99AA6B56F}"/>
              </a:ext>
            </a:extLst>
          </p:cNvPr>
          <p:cNvSpPr/>
          <p:nvPr/>
        </p:nvSpPr>
        <p:spPr>
          <a:xfrm>
            <a:off x="11063575" y="2958715"/>
            <a:ext cx="2026895" cy="16639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noProof="0">
                <a:solidFill>
                  <a:schemeClr val="tx1"/>
                </a:solidFill>
                <a:cs typeface="Arial"/>
              </a:rPr>
              <a:t>Radiometric: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MTF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LST &amp; LSE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Surface reflectance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Water vapor</a:t>
            </a:r>
          </a:p>
          <a:p>
            <a:pPr marL="171450" indent="-171450">
              <a:buFont typeface="Calibri"/>
              <a:buChar char="-"/>
            </a:pPr>
            <a:r>
              <a:rPr lang="en-US" sz="1200" noProof="0">
                <a:solidFill>
                  <a:schemeClr val="tx1"/>
                </a:solidFill>
                <a:cs typeface="Arial"/>
              </a:rPr>
              <a:t>AOT</a:t>
            </a:r>
          </a:p>
        </p:txBody>
      </p:sp>
      <p:sp>
        <p:nvSpPr>
          <p:cNvPr id="15" name="Arrow: Right 15">
            <a:extLst>
              <a:ext uri="{FF2B5EF4-FFF2-40B4-BE49-F238E27FC236}">
                <a16:creationId xmlns:a16="http://schemas.microsoft.com/office/drawing/2014/main" id="{C94219B9-89CA-24EC-513A-E3FB330F0755}"/>
              </a:ext>
            </a:extLst>
          </p:cNvPr>
          <p:cNvSpPr/>
          <p:nvPr/>
        </p:nvSpPr>
        <p:spPr>
          <a:xfrm>
            <a:off x="4323013" y="2622978"/>
            <a:ext cx="569157" cy="2945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16" name="Arrow: Right 16">
            <a:extLst>
              <a:ext uri="{FF2B5EF4-FFF2-40B4-BE49-F238E27FC236}">
                <a16:creationId xmlns:a16="http://schemas.microsoft.com/office/drawing/2014/main" id="{DB442610-C6CE-4B55-366C-A7AB6DCD90BE}"/>
              </a:ext>
            </a:extLst>
          </p:cNvPr>
          <p:cNvSpPr/>
          <p:nvPr/>
        </p:nvSpPr>
        <p:spPr>
          <a:xfrm>
            <a:off x="7486941" y="2622977"/>
            <a:ext cx="569157" cy="2945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17" name="Arrow: Right 17">
            <a:extLst>
              <a:ext uri="{FF2B5EF4-FFF2-40B4-BE49-F238E27FC236}">
                <a16:creationId xmlns:a16="http://schemas.microsoft.com/office/drawing/2014/main" id="{AC9DCCEA-084B-CEE9-2A9E-B833897EFF13}"/>
              </a:ext>
            </a:extLst>
          </p:cNvPr>
          <p:cNvSpPr/>
          <p:nvPr/>
        </p:nvSpPr>
        <p:spPr>
          <a:xfrm>
            <a:off x="10161321" y="2592899"/>
            <a:ext cx="569157" cy="2945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2877D905-E131-2557-21A5-85D85C3142C4}"/>
              </a:ext>
            </a:extLst>
          </p:cNvPr>
          <p:cNvSpPr txBox="1"/>
          <p:nvPr/>
        </p:nvSpPr>
        <p:spPr>
          <a:xfrm>
            <a:off x="8263148" y="5921368"/>
            <a:ext cx="1697797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Since sept. 2025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8F379B5B-9739-45B1-8714-DE38EE93D4D9}"/>
              </a:ext>
            </a:extLst>
          </p:cNvPr>
          <p:cNvSpPr txBox="1"/>
          <p:nvPr/>
        </p:nvSpPr>
        <p:spPr>
          <a:xfrm>
            <a:off x="5567587" y="5896740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Q2/Q3 2025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8DB859C0-4E2B-3885-62E5-CCB801A3FA14}"/>
              </a:ext>
            </a:extLst>
          </p:cNvPr>
          <p:cNvSpPr txBox="1"/>
          <p:nvPr/>
        </p:nvSpPr>
        <p:spPr>
          <a:xfrm>
            <a:off x="2566607" y="5905621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2025</a:t>
            </a: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097EE822-FF7C-8858-6EDD-ACF23CD49C31}"/>
              </a:ext>
            </a:extLst>
          </p:cNvPr>
          <p:cNvSpPr txBox="1"/>
          <p:nvPr/>
        </p:nvSpPr>
        <p:spPr>
          <a:xfrm>
            <a:off x="11402576" y="5908142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ongoing</a:t>
            </a:r>
          </a:p>
        </p:txBody>
      </p:sp>
      <p:sp>
        <p:nvSpPr>
          <p:cNvPr id="22" name="Arrow: Right 22">
            <a:extLst>
              <a:ext uri="{FF2B5EF4-FFF2-40B4-BE49-F238E27FC236}">
                <a16:creationId xmlns:a16="http://schemas.microsoft.com/office/drawing/2014/main" id="{7A46BD65-8A75-9957-7A3A-ACC241F4209A}"/>
              </a:ext>
            </a:extLst>
          </p:cNvPr>
          <p:cNvSpPr/>
          <p:nvPr/>
        </p:nvSpPr>
        <p:spPr>
          <a:xfrm rot="10800000">
            <a:off x="10135586" y="3315240"/>
            <a:ext cx="569157" cy="2945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B0914BF6-441B-0F14-4C7E-9951F11FFF0F}"/>
              </a:ext>
            </a:extLst>
          </p:cNvPr>
          <p:cNvSpPr txBox="1"/>
          <p:nvPr/>
        </p:nvSpPr>
        <p:spPr>
          <a:xfrm>
            <a:off x="3879885" y="5813649"/>
            <a:ext cx="1320061" cy="584775"/>
          </a:xfrm>
          <a:prstGeom prst="rect">
            <a:avLst/>
          </a:prstGeom>
          <a:solidFill>
            <a:srgbClr val="E0DFE4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</a:rPr>
              <a:t>Launch 01/2025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EF128F63-CACF-7974-6ED2-9405ECDCB056}"/>
              </a:ext>
            </a:extLst>
          </p:cNvPr>
          <p:cNvSpPr txBox="1"/>
          <p:nvPr/>
        </p:nvSpPr>
        <p:spPr>
          <a:xfrm>
            <a:off x="1814021" y="5921368"/>
            <a:ext cx="1171369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>
                <a:solidFill>
                  <a:schemeClr val="accent1">
                    <a:lumMod val="50000"/>
                  </a:schemeClr>
                </a:solidFill>
              </a:rPr>
              <a:t>SkyBee-1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366E1-A6FB-20B4-9562-013DE224E627}"/>
              </a:ext>
            </a:extLst>
          </p:cNvPr>
          <p:cNvSpPr txBox="1"/>
          <p:nvPr/>
        </p:nvSpPr>
        <p:spPr>
          <a:xfrm>
            <a:off x="8406481" y="6617680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Q1/2026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2CA2D-BE3B-5D37-2054-9E595CDBD007}"/>
              </a:ext>
            </a:extLst>
          </p:cNvPr>
          <p:cNvSpPr txBox="1"/>
          <p:nvPr/>
        </p:nvSpPr>
        <p:spPr>
          <a:xfrm>
            <a:off x="5341565" y="6629083"/>
            <a:ext cx="202689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Q4 2025 / Q1 2026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F51956-5EAF-3C34-2C73-47BDD2D8B423}"/>
              </a:ext>
            </a:extLst>
          </p:cNvPr>
          <p:cNvSpPr txBox="1"/>
          <p:nvPr/>
        </p:nvSpPr>
        <p:spPr>
          <a:xfrm>
            <a:off x="2569384" y="6626562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9A0A-E6BB-6444-AA3F-13D82BE5E200}"/>
              </a:ext>
            </a:extLst>
          </p:cNvPr>
          <p:cNvSpPr txBox="1"/>
          <p:nvPr/>
        </p:nvSpPr>
        <p:spPr>
          <a:xfrm>
            <a:off x="11405353" y="6629083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From Q1 2026</a:t>
            </a:r>
          </a:p>
        </p:txBody>
      </p:sp>
      <p:sp>
        <p:nvSpPr>
          <p:cNvPr id="29" name="Textfeld 7">
            <a:extLst>
              <a:ext uri="{FF2B5EF4-FFF2-40B4-BE49-F238E27FC236}">
                <a16:creationId xmlns:a16="http://schemas.microsoft.com/office/drawing/2014/main" id="{290F41B1-13D0-6EC4-0A18-1218C4577C77}"/>
              </a:ext>
            </a:extLst>
          </p:cNvPr>
          <p:cNvSpPr txBox="1"/>
          <p:nvPr/>
        </p:nvSpPr>
        <p:spPr>
          <a:xfrm>
            <a:off x="3882662" y="6534590"/>
            <a:ext cx="1320061" cy="584775"/>
          </a:xfrm>
          <a:prstGeom prst="rect">
            <a:avLst/>
          </a:prstGeom>
          <a:solidFill>
            <a:srgbClr val="E0DFE4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>
                <a:solidFill>
                  <a:schemeClr val="accent1">
                    <a:lumMod val="50000"/>
                  </a:schemeClr>
                </a:solidFill>
              </a:rPr>
              <a:t>Launch 06/2025</a:t>
            </a: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A920C9CB-D634-7B12-E4D7-B1B4ED85D8F8}"/>
              </a:ext>
            </a:extLst>
          </p:cNvPr>
          <p:cNvSpPr txBox="1"/>
          <p:nvPr/>
        </p:nvSpPr>
        <p:spPr>
          <a:xfrm>
            <a:off x="1814021" y="6642309"/>
            <a:ext cx="117433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>
                <a:solidFill>
                  <a:schemeClr val="accent1">
                    <a:lumMod val="50000"/>
                  </a:schemeClr>
                </a:solidFill>
              </a:rPr>
              <a:t>SkyBee-2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51EECB-29B9-F1C6-43DC-594C5C77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501" y="7124952"/>
            <a:ext cx="1527015" cy="1363234"/>
          </a:xfrm>
          <a:prstGeom prst="rect">
            <a:avLst/>
          </a:prstGeom>
        </p:spPr>
      </p:pic>
      <p:sp>
        <p:nvSpPr>
          <p:cNvPr id="32" name="TextBox 27">
            <a:extLst>
              <a:ext uri="{FF2B5EF4-FFF2-40B4-BE49-F238E27FC236}">
                <a16:creationId xmlns:a16="http://schemas.microsoft.com/office/drawing/2014/main" id="{C99F2395-DA80-96FA-98C5-BF6C8174AE6C}"/>
              </a:ext>
            </a:extLst>
          </p:cNvPr>
          <p:cNvSpPr txBox="1"/>
          <p:nvPr/>
        </p:nvSpPr>
        <p:spPr>
          <a:xfrm>
            <a:off x="10809096" y="7451175"/>
            <a:ext cx="207748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HiVE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performance evaluated by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AB0AE089-57B0-FE26-9953-508E4B96AD6B}"/>
              </a:ext>
            </a:extLst>
          </p:cNvPr>
          <p:cNvSpPr txBox="1"/>
          <p:nvPr/>
        </p:nvSpPr>
        <p:spPr>
          <a:xfrm>
            <a:off x="1814021" y="7352117"/>
            <a:ext cx="117433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>
                <a:solidFill>
                  <a:schemeClr val="accent1">
                    <a:lumMod val="50000"/>
                  </a:schemeClr>
                </a:solidFill>
              </a:rPr>
              <a:t>SkyBee-3</a:t>
            </a:r>
          </a:p>
        </p:txBody>
      </p:sp>
      <p:sp>
        <p:nvSpPr>
          <p:cNvPr id="34" name="Textfeld 7">
            <a:extLst>
              <a:ext uri="{FF2B5EF4-FFF2-40B4-BE49-F238E27FC236}">
                <a16:creationId xmlns:a16="http://schemas.microsoft.com/office/drawing/2014/main" id="{6F0E3A75-5DB4-8021-481C-0C1FE71F1600}"/>
              </a:ext>
            </a:extLst>
          </p:cNvPr>
          <p:cNvSpPr txBox="1"/>
          <p:nvPr/>
        </p:nvSpPr>
        <p:spPr>
          <a:xfrm>
            <a:off x="3879885" y="7233265"/>
            <a:ext cx="1320061" cy="584775"/>
          </a:xfrm>
          <a:prstGeom prst="rect">
            <a:avLst/>
          </a:prstGeom>
          <a:solidFill>
            <a:srgbClr val="E0DFE4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Launch Q1/2027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EBFAE-8AD7-8AB7-7528-B859BB63D763}"/>
              </a:ext>
            </a:extLst>
          </p:cNvPr>
          <p:cNvSpPr txBox="1"/>
          <p:nvPr/>
        </p:nvSpPr>
        <p:spPr>
          <a:xfrm>
            <a:off x="2558946" y="7357246"/>
            <a:ext cx="15448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34047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1412-3FC2-CED3-DAB1-D0B7A99D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upa 217">
            <a:extLst>
              <a:ext uri="{FF2B5EF4-FFF2-40B4-BE49-F238E27FC236}">
                <a16:creationId xmlns:a16="http://schemas.microsoft.com/office/drawing/2014/main" id="{97ED5EA2-8769-509F-1092-958648219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3488" y="266438"/>
            <a:ext cx="17321024" cy="536608"/>
            <a:chOff x="241744" y="133219"/>
            <a:chExt cx="8660512" cy="268304"/>
          </a:xfrm>
        </p:grpSpPr>
        <p:grpSp>
          <p:nvGrpSpPr>
            <p:cNvPr id="217" name="Grupa 216">
              <a:extLst>
                <a:ext uri="{FF2B5EF4-FFF2-40B4-BE49-F238E27FC236}">
                  <a16:creationId xmlns:a16="http://schemas.microsoft.com/office/drawing/2014/main" id="{8960AFAE-6F40-60C1-114D-2BD0E69733F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06731" y="151507"/>
              <a:ext cx="2295525" cy="219075"/>
              <a:chOff x="6606731" y="151507"/>
              <a:chExt cx="2295525" cy="219075"/>
            </a:xfrm>
          </p:grpSpPr>
          <p:sp>
            <p:nvSpPr>
              <p:cNvPr id="205" name="Shape 0">
                <a:extLst>
                  <a:ext uri="{FF2B5EF4-FFF2-40B4-BE49-F238E27FC236}">
                    <a16:creationId xmlns:a16="http://schemas.microsoft.com/office/drawing/2014/main" id="{AD1B3F7E-4478-709B-33E2-477A2AC1C6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606731" y="151507"/>
                <a:ext cx="2295525" cy="219075"/>
              </a:xfrm>
              <a:prstGeom prst="rect">
                <a:avLst/>
              </a:prstGeom>
              <a:noFill/>
              <a:ln/>
            </p:spPr>
            <p:txBody>
              <a:bodyPr/>
              <a:lstStyle/>
              <a:p>
                <a:pPr defTabSz="1828800">
                  <a:defRPr/>
                </a:pPr>
                <a:endParaRPr lang="en-GB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Shape 1">
                <a:extLst>
                  <a:ext uri="{FF2B5EF4-FFF2-40B4-BE49-F238E27FC236}">
                    <a16:creationId xmlns:a16="http://schemas.microsoft.com/office/drawing/2014/main" id="{9C2F67A1-6182-C868-641C-3D817DAA92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606731" y="151507"/>
                <a:ext cx="704232" cy="219075"/>
              </a:xfrm>
              <a:prstGeom prst="rect">
                <a:avLst/>
              </a:prstGeom>
              <a:noFill/>
              <a:ln/>
            </p:spPr>
            <p:txBody>
              <a:bodyPr/>
              <a:lstStyle/>
              <a:p>
                <a:pPr defTabSz="1828800">
                  <a:defRPr/>
                </a:pPr>
                <a:endParaRPr lang="en-GB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Shape 2">
                <a:extLst>
                  <a:ext uri="{FF2B5EF4-FFF2-40B4-BE49-F238E27FC236}">
                    <a16:creationId xmlns:a16="http://schemas.microsoft.com/office/drawing/2014/main" id="{AE42B27A-17A8-4683-6166-B376D10FDFA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85449" y="151507"/>
                <a:ext cx="873518" cy="219075"/>
              </a:xfrm>
              <a:prstGeom prst="rect">
                <a:avLst/>
              </a:prstGeom>
              <a:noFill/>
              <a:ln/>
            </p:spPr>
            <p:txBody>
              <a:bodyPr/>
              <a:lstStyle/>
              <a:p>
                <a:pPr defTabSz="1828800">
                  <a:defRPr/>
                </a:pPr>
                <a:endParaRPr lang="en-GB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Shape 3">
                <a:extLst>
                  <a:ext uri="{FF2B5EF4-FFF2-40B4-BE49-F238E27FC236}">
                    <a16:creationId xmlns:a16="http://schemas.microsoft.com/office/drawing/2014/main" id="{D5AC0373-2CC7-0706-0D4D-7178A60D82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33453" y="151507"/>
                <a:ext cx="568803" cy="219075"/>
              </a:xfrm>
              <a:prstGeom prst="rect">
                <a:avLst/>
              </a:prstGeom>
              <a:noFill/>
              <a:ln/>
            </p:spPr>
            <p:txBody>
              <a:bodyPr/>
              <a:lstStyle/>
              <a:p>
                <a:pPr defTabSz="1828800">
                  <a:defRPr/>
                </a:pPr>
                <a:endParaRPr lang="en-GB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15" name="Obraz 214" descr="Obraz zawierający Grafika, Czcionka, projekt graficzny, krąg&#10;&#10;Zawartość wygenerowana przez AI może być niepoprawna.">
              <a:extLst>
                <a:ext uri="{FF2B5EF4-FFF2-40B4-BE49-F238E27FC236}">
                  <a16:creationId xmlns:a16="http://schemas.microsoft.com/office/drawing/2014/main" id="{2683D8B4-2BC6-D64D-7C75-3630D888A2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744" y="133219"/>
              <a:ext cx="914542" cy="268304"/>
            </a:xfrm>
            <a:prstGeom prst="rect">
              <a:avLst/>
            </a:prstGeom>
          </p:spPr>
        </p:pic>
      </p:grp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BBAA6A06-51D8-3E64-C0BE-7AF3FDA01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384240" y="16355"/>
            <a:ext cx="0" cy="10270646"/>
          </a:xfrm>
          <a:prstGeom prst="line">
            <a:avLst/>
          </a:prstGeom>
          <a:ln w="12700">
            <a:solidFill>
              <a:schemeClr val="bg2">
                <a:alpha val="2985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11">
            <a:extLst>
              <a:ext uri="{FF2B5EF4-FFF2-40B4-BE49-F238E27FC236}">
                <a16:creationId xmlns:a16="http://schemas.microsoft.com/office/drawing/2014/main" id="{6204E488-1A57-02AD-8930-4F005BED728A}"/>
              </a:ext>
            </a:extLst>
          </p:cNvPr>
          <p:cNvSpPr/>
          <p:nvPr/>
        </p:nvSpPr>
        <p:spPr>
          <a:xfrm>
            <a:off x="430441" y="6781634"/>
            <a:ext cx="64177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828800">
              <a:lnSpc>
                <a:spcPts val="3600"/>
              </a:lnSpc>
              <a:defRPr/>
            </a:pPr>
            <a:r>
              <a:rPr lang="en-GB" sz="3000" dirty="0">
                <a:solidFill>
                  <a:schemeClr val="tx1">
                    <a:alpha val="99000"/>
                  </a:schemeClr>
                </a:solidFill>
                <a:latin typeface="PP Neue Corp Normal Medium" pitchFamily="2" charset="0"/>
                <a:ea typeface="PP Neue Corp Normal Medium" pitchFamily="2" charset="0"/>
                <a:cs typeface="PP Neue Corp Normal Medium" pitchFamily="2" charset="0"/>
              </a:rPr>
              <a:t>From operational capability to sovereign infrastructure</a:t>
            </a:r>
          </a:p>
          <a:p>
            <a:pPr defTabSz="1828800">
              <a:lnSpc>
                <a:spcPts val="3600"/>
              </a:lnSpc>
              <a:defRPr/>
            </a:pPr>
            <a:endParaRPr lang="en-GB" sz="3000" dirty="0">
              <a:solidFill>
                <a:prstClr val="black"/>
              </a:solidFill>
              <a:latin typeface="PP Neue Corp Normal Medium" pitchFamily="2" charset="0"/>
              <a:ea typeface="PP Neue Corp Normal Medium" pitchFamily="2" charset="0"/>
              <a:cs typeface="PP Neue Corp Normal Medium" pitchFamily="2" charset="0"/>
            </a:endParaRPr>
          </a:p>
        </p:txBody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D5679D6C-90D1-F31F-04FA-A72B269C4F23}"/>
              </a:ext>
            </a:extLst>
          </p:cNvPr>
          <p:cNvSpPr/>
          <p:nvPr/>
        </p:nvSpPr>
        <p:spPr>
          <a:xfrm>
            <a:off x="363200" y="8231795"/>
            <a:ext cx="5876760" cy="885826"/>
          </a:xfrm>
          <a:prstGeom prst="rect">
            <a:avLst/>
          </a:prstGeom>
          <a:noFill/>
          <a:ln/>
        </p:spPr>
        <p:txBody>
          <a:bodyPr wrap="square" lIns="182880" tIns="91440" rIns="182880" bIns="91440" rtlCol="0" anchor="ctr"/>
          <a:lstStyle/>
          <a:p>
            <a:pPr defTabSz="1828800">
              <a:lnSpc>
                <a:spcPts val="2340"/>
              </a:lnSpc>
              <a:defRPr/>
            </a:pPr>
            <a:r>
              <a:rPr lang="en-GB" sz="2000" dirty="0">
                <a:solidFill>
                  <a:schemeClr val="tx1">
                    <a:alpha val="99000"/>
                  </a:schemeClr>
                </a:solidFill>
                <a:latin typeface="PP Neue Corp Normal"/>
                <a:ea typeface="PP Neue Corp"/>
                <a:cs typeface="PP Neue Corp" pitchFamily="34" charset="-120"/>
              </a:rPr>
              <a:t>Aligned with ESA Earth Observation and security timelines</a:t>
            </a:r>
          </a:p>
          <a:p>
            <a:pPr defTabSz="1828800">
              <a:lnSpc>
                <a:spcPts val="2340"/>
              </a:lnSpc>
              <a:defRPr/>
            </a:pPr>
            <a:endParaRPr lang="en-GB" sz="2000" dirty="0">
              <a:solidFill>
                <a:prstClr val="black"/>
              </a:solidFill>
              <a:latin typeface="PP Neue Corp Normal"/>
              <a:ea typeface="PP Neue Corp"/>
            </a:endParaRPr>
          </a:p>
        </p:txBody>
      </p: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5E5D5D08-689A-188F-2F2F-B4F57EDF4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470772" y="6781634"/>
            <a:ext cx="6818804" cy="0"/>
          </a:xfrm>
          <a:prstGeom prst="line">
            <a:avLst/>
          </a:prstGeom>
          <a:ln w="12700">
            <a:solidFill>
              <a:schemeClr val="bg2">
                <a:alpha val="2985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2B8E4CAE-FB90-B9CB-37D2-F201866B5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67536"/>
              </p:ext>
            </p:extLst>
          </p:nvPr>
        </p:nvGraphicFramePr>
        <p:xfrm>
          <a:off x="6848181" y="515061"/>
          <a:ext cx="11334926" cy="9162958"/>
        </p:xfrm>
        <a:graphic>
          <a:graphicData uri="http://schemas.openxmlformats.org/drawingml/2006/table">
            <a:tbl>
              <a:tblPr firstRow="1"/>
              <a:tblGrid>
                <a:gridCol w="1828120">
                  <a:extLst>
                    <a:ext uri="{9D8B030D-6E8A-4147-A177-3AD203B41FA5}">
                      <a16:colId xmlns:a16="http://schemas.microsoft.com/office/drawing/2014/main" val="2309226566"/>
                    </a:ext>
                  </a:extLst>
                </a:gridCol>
                <a:gridCol w="2187680">
                  <a:extLst>
                    <a:ext uri="{9D8B030D-6E8A-4147-A177-3AD203B41FA5}">
                      <a16:colId xmlns:a16="http://schemas.microsoft.com/office/drawing/2014/main" val="3097537224"/>
                    </a:ext>
                  </a:extLst>
                </a:gridCol>
                <a:gridCol w="2404626">
                  <a:extLst>
                    <a:ext uri="{9D8B030D-6E8A-4147-A177-3AD203B41FA5}">
                      <a16:colId xmlns:a16="http://schemas.microsoft.com/office/drawing/2014/main" val="1809653985"/>
                    </a:ext>
                  </a:extLst>
                </a:gridCol>
                <a:gridCol w="2404626">
                  <a:extLst>
                    <a:ext uri="{9D8B030D-6E8A-4147-A177-3AD203B41FA5}">
                      <a16:colId xmlns:a16="http://schemas.microsoft.com/office/drawing/2014/main" val="1317272533"/>
                    </a:ext>
                  </a:extLst>
                </a:gridCol>
                <a:gridCol w="2509874">
                  <a:extLst>
                    <a:ext uri="{9D8B030D-6E8A-4147-A177-3AD203B41FA5}">
                      <a16:colId xmlns:a16="http://schemas.microsoft.com/office/drawing/2014/main" val="1216173069"/>
                    </a:ext>
                  </a:extLst>
                </a:gridCol>
              </a:tblGrid>
              <a:tr h="787268"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Available From</a:t>
                      </a:r>
                      <a:endParaRPr lang="en-US" sz="24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Today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NextGen1</a:t>
                      </a:r>
                    </a:p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2028/2029</a:t>
                      </a:r>
                      <a:endParaRPr lang="en-US" sz="24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NextGen2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*</a:t>
                      </a:r>
                      <a:endParaRPr lang="en-US" sz="2400" b="1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2030/2031</a:t>
                      </a:r>
                      <a:endParaRPr lang="en-US" sz="24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NextGen3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*</a:t>
                      </a:r>
                      <a:endParaRPr lang="en-US" sz="2400" b="1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  <a:p>
                      <a:pPr algn="ctr"/>
                      <a:r>
                        <a:rPr lang="en-US" sz="24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2032/2033</a:t>
                      </a:r>
                      <a:endParaRPr lang="en-US" sz="24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918386"/>
                  </a:ext>
                </a:extLst>
              </a:tr>
              <a:tr h="1638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Native Resolution (GSD)</a:t>
                      </a:r>
                      <a:endParaRPr lang="en-US" sz="22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VNIR: 10m</a:t>
                      </a:r>
                    </a:p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SWIR: -</a:t>
                      </a:r>
                    </a:p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MWIR: - </a:t>
                      </a:r>
                    </a:p>
                    <a:p>
                      <a:pPr algn="ctr"/>
                      <a:r>
                        <a:rPr lang="en-US" sz="2200" b="1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LWIR: 30m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VNIR: ≤1.5m*</a:t>
                      </a:r>
                    </a:p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SWIR: -</a:t>
                      </a:r>
                    </a:p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MWIR: ≤5m </a:t>
                      </a:r>
                    </a:p>
                    <a:p>
                      <a:pPr algn="ctr"/>
                      <a:r>
                        <a:rPr lang="en-US" sz="2200" b="1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LWIR: ≤10m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VNIR: ≤1m</a:t>
                      </a:r>
                    </a:p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SWIR: -</a:t>
                      </a:r>
                    </a:p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MWIR: ≤3.5m </a:t>
                      </a:r>
                    </a:p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LWIR: ≤7m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VNIR: ≤0.7</a:t>
                      </a:r>
                      <a:r>
                        <a:rPr lang="en-US" sz="2200" b="0" kern="1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m</a:t>
                      </a:r>
                    </a:p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SWIR: ≤1.5m</a:t>
                      </a:r>
                    </a:p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MWIR: ≤2.5m</a:t>
                      </a:r>
                    </a:p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LWIR: ≤5m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79151"/>
                  </a:ext>
                </a:extLst>
              </a:tr>
              <a:tr h="462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Swath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17.5km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&gt;18km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7827" marR="17827" marT="17827" marB="1782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7827" marR="17827" marT="17827" marB="1782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502471"/>
                  </a:ext>
                </a:extLst>
              </a:tr>
              <a:tr h="1056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Derived Thermal Product</a:t>
                      </a:r>
                      <a:endParaRPr lang="en-US" sz="22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10m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5m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 3.5m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 2.5m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27204"/>
                  </a:ext>
                </a:extLst>
              </a:tr>
              <a:tr h="1056272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Latency</a:t>
                      </a:r>
                    </a:p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Standard</a:t>
                      </a:r>
                    </a:p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NRT**</a:t>
                      </a:r>
                      <a:endParaRPr lang="en-US" sz="22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24hr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200" kern="1200" noProof="0">
                        <a:solidFill>
                          <a:schemeClr val="tx1"/>
                        </a:solidFill>
                        <a:effectLst/>
                        <a:latin typeface="Helvetica Neue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2200" kern="1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&lt;6hr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200" kern="1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&lt;30min (2029)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noProof="0" dirty="0">
                        <a:solidFill>
                          <a:schemeClr val="tx1"/>
                        </a:solidFill>
                        <a:effectLst/>
                        <a:latin typeface="Helvetica Neue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&lt;3h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&lt;20min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noProof="0" dirty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&lt;2h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&lt;10min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478587"/>
                  </a:ext>
                </a:extLst>
              </a:tr>
              <a:tr h="556317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ISL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2029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yes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yes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236848"/>
                  </a:ext>
                </a:extLst>
              </a:tr>
              <a:tr h="1056272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Satellites in service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2-3 1</a:t>
                      </a:r>
                      <a:r>
                        <a:rPr lang="en-US" sz="2200" baseline="300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ST</a:t>
                      </a:r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 GEN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6 NG1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1-2 1</a:t>
                      </a:r>
                      <a:r>
                        <a:rPr lang="en-US" sz="2200" baseline="300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st</a:t>
                      </a:r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 Gen</a:t>
                      </a:r>
                    </a:p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15 NG1</a:t>
                      </a:r>
                    </a:p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2-4 NG2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 NG1</a:t>
                      </a:r>
                    </a:p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20 NG2</a:t>
                      </a:r>
                    </a:p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2-4 NG3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386957"/>
                  </a:ext>
                </a:extLst>
              </a:tr>
              <a:tr h="731653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Revisit time</a:t>
                      </a:r>
                      <a:endParaRPr lang="en-US" sz="22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&lt;24</a:t>
                      </a:r>
                      <a:r>
                        <a:rPr lang="en-US" sz="2200" kern="1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+mn-ea"/>
                          <a:cs typeface="+mn-cs"/>
                        </a:rPr>
                        <a:t>hr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&lt;12hr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&lt;4hr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&lt;15min </a:t>
                      </a:r>
                      <a:br>
                        <a:rPr lang="en-US" sz="2200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</a:br>
                      <a:r>
                        <a:rPr lang="en-US" sz="2200" i="1" noProof="0" dirty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(specific targets)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029551"/>
                  </a:ext>
                </a:extLst>
              </a:tr>
              <a:tr h="1730127">
                <a:tc>
                  <a:txBody>
                    <a:bodyPr/>
                    <a:lstStyle/>
                    <a:p>
                      <a:pPr algn="ctr"/>
                      <a:r>
                        <a:rPr lang="en-US" sz="2200" b="1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Relative radiometric accuracy (sensitivity)</a:t>
                      </a:r>
                      <a:endParaRPr lang="en-US" sz="2200" noProof="0">
                        <a:solidFill>
                          <a:schemeClr val="tx1"/>
                        </a:solidFill>
                        <a:effectLst/>
                        <a:latin typeface="Helvetica Neue"/>
                      </a:endParaRP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&lt;0,1K </a:t>
                      </a:r>
                      <a:b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</a:br>
                      <a:r>
                        <a:rPr lang="en-US" sz="2200" noProof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within a scene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&lt;0,1K </a:t>
                      </a:r>
                      <a:b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</a:b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 Neue"/>
                          <a:ea typeface="+mn-ea"/>
                          <a:cs typeface="+mn-cs"/>
                        </a:rPr>
                        <a:t>within a scene</a:t>
                      </a:r>
                    </a:p>
                  </a:txBody>
                  <a:tcPr marL="35654" marR="35654" marT="35654" marB="3565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>
                        <a:alpha val="2784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7827" marR="17827" marT="17827" marB="1782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7827" marR="17827" marT="17827" marB="1782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83330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954BD27-AD0C-D1CA-F13A-0FCA4A7F953E}"/>
              </a:ext>
            </a:extLst>
          </p:cNvPr>
          <p:cNvSpPr txBox="1"/>
          <p:nvPr/>
        </p:nvSpPr>
        <p:spPr>
          <a:xfrm>
            <a:off x="6650999" y="9834828"/>
            <a:ext cx="11637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en-US" sz="2000" i="1" dirty="0">
                <a:latin typeface="Helvetica Neue"/>
              </a:rPr>
              <a:t>* = design target, subject to final payload configuration, **Near Real Time data product</a:t>
            </a:r>
          </a:p>
        </p:txBody>
      </p:sp>
      <p:sp>
        <p:nvSpPr>
          <p:cNvPr id="2" name="Arrow: Right 16">
            <a:extLst>
              <a:ext uri="{FF2B5EF4-FFF2-40B4-BE49-F238E27FC236}">
                <a16:creationId xmlns:a16="http://schemas.microsoft.com/office/drawing/2014/main" id="{3D89141E-EBA0-BE8E-C29A-4CEEF1923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52396" y="-52013"/>
            <a:ext cx="9530700" cy="689430"/>
          </a:xfrm>
          <a:prstGeom prst="rightArrow">
            <a:avLst>
              <a:gd name="adj1" fmla="val 50000"/>
              <a:gd name="adj2" fmla="val 4020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2400">
              <a:solidFill>
                <a:schemeClr val="bg1">
                  <a:lumMod val="95000"/>
                </a:schemeClr>
              </a:solidFill>
              <a:latin typeface="Aptos" panose="02110004020202020204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8B32A13-A648-29AF-19BB-C71826A75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7250" y="186854"/>
            <a:ext cx="7469744" cy="695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lvl1pPr marL="0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386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8772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158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7544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71930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6316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0703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5089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17544">
              <a:lnSpc>
                <a:spcPts val="2180"/>
              </a:lnSpc>
              <a:defRPr/>
            </a:pPr>
            <a:r>
              <a:rPr lang="en-US" sz="2400" b="1" kern="0" spc="-32">
                <a:solidFill>
                  <a:schemeClr val="bg1">
                    <a:lumMod val="95000"/>
                  </a:schemeClr>
                </a:solidFill>
                <a:latin typeface="PP Neue Corp Normal"/>
                <a:ea typeface="PP Neue Corp Normal Regular"/>
              </a:rPr>
              <a:t>Strategic</a:t>
            </a:r>
            <a:endParaRPr lang="en-US" sz="2400" b="1">
              <a:solidFill>
                <a:schemeClr val="bg1">
                  <a:lumMod val="95000"/>
                </a:schemeClr>
              </a:solidFill>
              <a:latin typeface="PP Neue Corp Normal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B3385570-5A30-7AE9-B1F6-A0C4D0B01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88005" y="165542"/>
            <a:ext cx="7599886" cy="695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lvl1pPr marL="0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386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8772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158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7544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71930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6316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0703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5089" algn="l" defTabSz="508772" rtl="0" eaLnBrk="1" latinLnBrk="0" hangingPunct="1">
              <a:defRPr sz="1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17544">
              <a:lnSpc>
                <a:spcPts val="2180"/>
              </a:lnSpc>
              <a:defRPr/>
            </a:pPr>
            <a:r>
              <a:rPr lang="en-US" sz="2400" b="1" kern="0" spc="-32">
                <a:solidFill>
                  <a:schemeClr val="bg1">
                    <a:lumMod val="95000"/>
                  </a:schemeClr>
                </a:solidFill>
                <a:latin typeface="PP Neue Corp Normal"/>
                <a:ea typeface="PP Neue Corp Normal Regular"/>
              </a:rPr>
              <a:t>Tactical</a:t>
            </a:r>
            <a:endParaRPr lang="en-US" sz="2400" b="1">
              <a:solidFill>
                <a:schemeClr val="bg1">
                  <a:lumMod val="95000"/>
                </a:schemeClr>
              </a:solidFill>
              <a:latin typeface="PP Neue Corp Norm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ECCDBF-038D-D3A1-0B9D-01283BC13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488" y="2341260"/>
            <a:ext cx="5299116" cy="756458"/>
          </a:xfrm>
        </p:spPr>
        <p:txBody>
          <a:bodyPr/>
          <a:lstStyle/>
          <a:p>
            <a:r>
              <a:rPr lang="en-US" spc="-76" dirty="0">
                <a:latin typeface="PP Neue Corp Normal Medium"/>
                <a:ea typeface="PP Neue Corp Normal Semibold" pitchFamily="2" charset="0"/>
                <a:cs typeface="PP Neue Corp Normal Semibold" pitchFamily="2" charset="0"/>
              </a:rPr>
              <a:t>Performance roadmap</a:t>
            </a:r>
            <a:br>
              <a:rPr lang="en-US" b="1" spc="-76" dirty="0">
                <a:latin typeface="PP Neue Corp Normal Semibold" pitchFamily="2" charset="0"/>
                <a:ea typeface="PP Neue Corp Normal Semibold" pitchFamily="2" charset="0"/>
                <a:cs typeface="PP Neue Corp Normal Semibold" pitchFamily="2" charset="0"/>
              </a:rPr>
            </a:b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38787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C5A0B-8C03-DBBF-B0EC-9D2627C3AB02}"/>
              </a:ext>
            </a:extLst>
          </p:cNvPr>
          <p:cNvSpPr txBox="1">
            <a:spLocks/>
          </p:cNvSpPr>
          <p:nvPr/>
        </p:nvSpPr>
        <p:spPr>
          <a:xfrm>
            <a:off x="674915" y="463096"/>
            <a:ext cx="10515600" cy="5011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75" dirty="0">
                <a:solidFill>
                  <a:srgbClr val="1C1C1C"/>
                </a:solidFill>
                <a:latin typeface="PP Neue Corp Normal Medium" pitchFamily="2" charset="77"/>
                <a:ea typeface="PP Neue Corp Normal Medium" pitchFamily="2" charset="77"/>
                <a:cs typeface="PP Neue Corp Normal Medium" pitchFamily="2" charset="77"/>
              </a:defRPr>
            </a:lvl1pPr>
          </a:lstStyle>
          <a:p>
            <a:r>
              <a:rPr lang="en-GB" dirty="0" err="1"/>
              <a:t>HiVE</a:t>
            </a:r>
            <a:r>
              <a:rPr lang="en-GB" dirty="0"/>
              <a:t> Processing Pipeline</a:t>
            </a:r>
            <a:endParaRPr lang="en-GB" dirty="0">
              <a:ea typeface="Calibri Light"/>
              <a:cs typeface="Calibri Light"/>
            </a:endParaRPr>
          </a:p>
        </p:txBody>
      </p:sp>
      <p:pic>
        <p:nvPicPr>
          <p:cNvPr id="3" name="Picture 2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7F2EE4F6-AC67-1D2E-372B-6E9021DD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728108"/>
            <a:ext cx="13574486" cy="65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6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F6DEA-130A-B20F-12BC-62FCF67C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" descr="preencoded.png">
            <a:extLst>
              <a:ext uri="{FF2B5EF4-FFF2-40B4-BE49-F238E27FC236}">
                <a16:creationId xmlns:a16="http://schemas.microsoft.com/office/drawing/2014/main" id="{2AE0897F-1645-0CCA-32AD-4F664FC219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Group 4" descr="preencoded.png">
            <a:extLst>
              <a:ext uri="{FF2B5EF4-FFF2-40B4-BE49-F238E27FC236}">
                <a16:creationId xmlns:a16="http://schemas.microsoft.com/office/drawing/2014/main" id="{1FC13DCC-B2FD-D853-5847-4C6131F2E6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000" y="476253"/>
            <a:ext cx="2628900" cy="771526"/>
          </a:xfrm>
          <a:prstGeom prst="rect">
            <a:avLst/>
          </a:prstGeom>
        </p:spPr>
      </p:pic>
      <p:pic>
        <p:nvPicPr>
          <p:cNvPr id="25" name="SectionDivider" descr="preencoded.png">
            <a:extLst>
              <a:ext uri="{FF2B5EF4-FFF2-40B4-BE49-F238E27FC236}">
                <a16:creationId xmlns:a16="http://schemas.microsoft.com/office/drawing/2014/main" id="{0DA890D2-DC1D-F393-9779-E2B4955532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714377"/>
            <a:ext cx="18288000" cy="9572626"/>
          </a:xfrm>
          <a:prstGeom prst="rect">
            <a:avLst/>
          </a:prstGeom>
        </p:spPr>
      </p:pic>
      <p:pic>
        <p:nvPicPr>
          <p:cNvPr id="33" name="Group 9396" descr="preencoded.png">
            <a:extLst>
              <a:ext uri="{FF2B5EF4-FFF2-40B4-BE49-F238E27FC236}">
                <a16:creationId xmlns:a16="http://schemas.microsoft.com/office/drawing/2014/main" id="{A167DE63-B7A4-4D23-552F-78C20FB816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768201" y="1743947"/>
            <a:ext cx="666750" cy="66675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21B41637-5872-EE28-1981-A7DC72D92E7D}"/>
              </a:ext>
            </a:extLst>
          </p:cNvPr>
          <p:cNvSpPr/>
          <p:nvPr/>
        </p:nvSpPr>
        <p:spPr>
          <a:xfrm>
            <a:off x="271590" y="5879945"/>
            <a:ext cx="3941796" cy="99498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Modern deterrence and crisis management depend on seeing intent early not just presence">
            <a:extLst>
              <a:ext uri="{FF2B5EF4-FFF2-40B4-BE49-F238E27FC236}">
                <a16:creationId xmlns:a16="http://schemas.microsoft.com/office/drawing/2014/main" id="{3F87BCF6-6B1F-69A9-608B-0B36F8D47808}"/>
              </a:ext>
            </a:extLst>
          </p:cNvPr>
          <p:cNvSpPr/>
          <p:nvPr/>
        </p:nvSpPr>
        <p:spPr>
          <a:xfrm>
            <a:off x="762003" y="1698964"/>
            <a:ext cx="5818398" cy="223803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defTabSz="1828710">
              <a:defRPr/>
            </a:pPr>
            <a:r>
              <a:rPr lang="en-US" sz="5000" kern="0" spc="-78">
                <a:solidFill>
                  <a:prstClr val="white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Verifying activity</a:t>
            </a:r>
          </a:p>
        </p:txBody>
      </p:sp>
      <p:sp>
        <p:nvSpPr>
          <p:cNvPr id="89" name="Rounded Rectangle 91">
            <a:extLst>
              <a:ext uri="{FF2B5EF4-FFF2-40B4-BE49-F238E27FC236}">
                <a16:creationId xmlns:a16="http://schemas.microsoft.com/office/drawing/2014/main" id="{0511A868-0368-054C-5492-A5D7DE38CCC8}"/>
              </a:ext>
            </a:extLst>
          </p:cNvPr>
          <p:cNvSpPr/>
          <p:nvPr/>
        </p:nvSpPr>
        <p:spPr>
          <a:xfrm>
            <a:off x="6756323" y="878799"/>
            <a:ext cx="5167886" cy="82762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066">
              <a:defRPr/>
            </a:pPr>
            <a:r>
              <a:rPr lang="en-US" sz="2800" i="1">
                <a:solidFill>
                  <a:prstClr val="white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Ruwais Refinery, UAE</a:t>
            </a:r>
            <a:br>
              <a:rPr lang="en-US" sz="2800" i="1">
                <a:solidFill>
                  <a:prstClr val="white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</a:br>
            <a:r>
              <a:rPr lang="en-US" sz="2800" i="1">
                <a:solidFill>
                  <a:prstClr val="white"/>
                </a:solidFill>
                <a:latin typeface="PP Neue Corp Normal" pitchFamily="2" charset="77"/>
                <a:ea typeface="PP Neue Corp Normal" pitchFamily="2" charset="77"/>
                <a:cs typeface="PP Neue Corp Normal" pitchFamily="2" charset="77"/>
              </a:rPr>
              <a:t>Oil Refinery</a:t>
            </a:r>
          </a:p>
        </p:txBody>
      </p:sp>
      <p:sp>
        <p:nvSpPr>
          <p:cNvPr id="90" name="Textfeld 4">
            <a:extLst>
              <a:ext uri="{FF2B5EF4-FFF2-40B4-BE49-F238E27FC236}">
                <a16:creationId xmlns:a16="http://schemas.microsoft.com/office/drawing/2014/main" id="{E5F0CBE7-DD81-B6CC-A904-00D2A6EC5462}"/>
              </a:ext>
            </a:extLst>
          </p:cNvPr>
          <p:cNvSpPr txBox="1"/>
          <p:nvPr/>
        </p:nvSpPr>
        <p:spPr>
          <a:xfrm>
            <a:off x="628720" y="4210083"/>
            <a:ext cx="5457500" cy="3508653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defTabSz="1371566">
              <a:defRPr/>
            </a:pP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Independent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verification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of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increasing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gas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flaring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post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strike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indicates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significantly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lower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refinery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output</a:t>
            </a:r>
            <a:r>
              <a:rPr lang="de-DE" sz="3600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3600" err="1">
                <a:solidFill>
                  <a:srgbClr val="FFC000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levels</a:t>
            </a:r>
            <a:endParaRPr lang="de-DE" sz="3600">
              <a:solidFill>
                <a:srgbClr val="FFC000"/>
              </a:solidFill>
              <a:latin typeface="PP Neue Corp Normal"/>
              <a:ea typeface="PP Neue Corp Normal" pitchFamily="2" charset="77"/>
              <a:cs typeface="PP Neue Corp Normal" pitchFamily="2" charset="77"/>
            </a:endParaRPr>
          </a:p>
          <a:p>
            <a:pPr defTabSz="1371566">
              <a:defRPr/>
            </a:pPr>
            <a:endParaRPr lang="de-DE" sz="3600">
              <a:solidFill>
                <a:srgbClr val="FFC000"/>
              </a:solidFill>
              <a:latin typeface="PP Neue Corp Normal"/>
              <a:ea typeface="PP Neue Corp Normal" pitchFamily="2" charset="77"/>
              <a:cs typeface="PP Neue Corp Normal" pitchFamily="2" charset="77"/>
            </a:endParaRPr>
          </a:p>
        </p:txBody>
      </p:sp>
      <p:pic>
        <p:nvPicPr>
          <p:cNvPr id="91" name="Line 48" descr="preencoded.png">
            <a:extLst>
              <a:ext uri="{FF2B5EF4-FFF2-40B4-BE49-F238E27FC236}">
                <a16:creationId xmlns:a16="http://schemas.microsoft.com/office/drawing/2014/main" id="{A05D5280-CF1A-26E1-1E10-1B1A470098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0800000">
            <a:off x="888399" y="7726712"/>
            <a:ext cx="4514850" cy="18288"/>
          </a:xfrm>
          <a:prstGeom prst="rect">
            <a:avLst/>
          </a:prstGeom>
        </p:spPr>
      </p:pic>
      <p:sp>
        <p:nvSpPr>
          <p:cNvPr id="92" name="Textfeld 20">
            <a:extLst>
              <a:ext uri="{FF2B5EF4-FFF2-40B4-BE49-F238E27FC236}">
                <a16:creationId xmlns:a16="http://schemas.microsoft.com/office/drawing/2014/main" id="{323139EC-BA88-5B27-3615-BCEA177226FF}"/>
              </a:ext>
            </a:extLst>
          </p:cNvPr>
          <p:cNvSpPr txBox="1"/>
          <p:nvPr/>
        </p:nvSpPr>
        <p:spPr>
          <a:xfrm>
            <a:off x="628719" y="8000339"/>
            <a:ext cx="6244870" cy="1415772"/>
          </a:xfrm>
          <a:prstGeom prst="rect">
            <a:avLst/>
          </a:prstGeom>
          <a:noFill/>
          <a:ln>
            <a:noFill/>
          </a:ln>
        </p:spPr>
        <p:txBody>
          <a:bodyPr wrap="square" lIns="182880" tIns="91440" rIns="182880" bIns="91440" anchor="t">
            <a:spAutoFit/>
          </a:bodyPr>
          <a:lstStyle/>
          <a:p>
            <a:pPr defTabSz="1371566">
              <a:defRPr/>
            </a:pPr>
            <a:r>
              <a:rPr lang="de-DE" sz="4000" b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Thermal </a:t>
            </a:r>
            <a:r>
              <a:rPr lang="de-DE" sz="4000" b="1" err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measures</a:t>
            </a:r>
            <a:r>
              <a:rPr lang="de-DE" sz="4000" b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4000" b="1" err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infrastructure</a:t>
            </a:r>
            <a:r>
              <a:rPr lang="de-DE" sz="4000" b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 </a:t>
            </a:r>
            <a:r>
              <a:rPr lang="de-DE" sz="4000" b="1" err="1">
                <a:solidFill>
                  <a:prstClr val="white"/>
                </a:solidFill>
                <a:latin typeface="PP Neue Corp Normal"/>
                <a:ea typeface="PP Neue Corp Normal" pitchFamily="2" charset="77"/>
                <a:cs typeface="PP Neue Corp Normal" pitchFamily="2" charset="77"/>
              </a:rPr>
              <a:t>activity</a:t>
            </a:r>
            <a:endParaRPr lang="de-DE" sz="4000" b="1">
              <a:solidFill>
                <a:prstClr val="white"/>
              </a:solidFill>
              <a:latin typeface="PP Neue Corp Normal"/>
              <a:ea typeface="PP Neue Corp Normal" pitchFamily="2" charset="77"/>
              <a:cs typeface="PP Neue Corp Normal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E55707-4133-6844-165B-AE65595F7A85}"/>
              </a:ext>
            </a:extLst>
          </p:cNvPr>
          <p:cNvGrpSpPr/>
          <p:nvPr/>
        </p:nvGrpSpPr>
        <p:grpSpPr>
          <a:xfrm>
            <a:off x="6357810" y="3313065"/>
            <a:ext cx="11658600" cy="5391546"/>
            <a:chOff x="3172950" y="2036617"/>
            <a:chExt cx="5829300" cy="2695773"/>
          </a:xfrm>
        </p:grpSpPr>
        <p:pic>
          <p:nvPicPr>
            <p:cNvPr id="3" name="Grafik 51">
              <a:extLst>
                <a:ext uri="{FF2B5EF4-FFF2-40B4-BE49-F238E27FC236}">
                  <a16:creationId xmlns:a16="http://schemas.microsoft.com/office/drawing/2014/main" id="{F3FB3A13-3D4D-2FE2-849B-1D5D35D4B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2950" y="2043992"/>
              <a:ext cx="5829300" cy="2688398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17279C-3539-2894-54AF-E3840D2D4A69}"/>
                </a:ext>
              </a:extLst>
            </p:cNvPr>
            <p:cNvSpPr txBox="1"/>
            <p:nvPr/>
          </p:nvSpPr>
          <p:spPr>
            <a:xfrm>
              <a:off x="6060333" y="2036617"/>
              <a:ext cx="131318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GB">
                  <a:solidFill>
                    <a:schemeClr val="bg1"/>
                  </a:solidFill>
                  <a:latin typeface="Aptos" panose="02110004020202020204"/>
                </a:rPr>
                <a:t>P</a:t>
              </a:r>
              <a:r>
                <a:rPr lang="en-DE">
                  <a:solidFill>
                    <a:schemeClr val="bg1"/>
                  </a:solidFill>
                  <a:latin typeface="Aptos" panose="02110004020202020204"/>
                </a:rPr>
                <a:t>ost-strike 14/03/2026</a:t>
              </a:r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0F818DCF-C960-405E-C8FD-4CAA7B0F4589}"/>
                </a:ext>
              </a:extLst>
            </p:cNvPr>
            <p:cNvSpPr txBox="1"/>
            <p:nvPr/>
          </p:nvSpPr>
          <p:spPr>
            <a:xfrm>
              <a:off x="3172950" y="2039493"/>
              <a:ext cx="125547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GB">
                  <a:solidFill>
                    <a:schemeClr val="bg1"/>
                  </a:solidFill>
                  <a:latin typeface="Aptos" panose="02110004020202020204"/>
                </a:rPr>
                <a:t>P</a:t>
              </a:r>
              <a:r>
                <a:rPr lang="en-DE">
                  <a:solidFill>
                    <a:schemeClr val="bg1"/>
                  </a:solidFill>
                  <a:latin typeface="Aptos" panose="02110004020202020204"/>
                </a:rPr>
                <a:t>re-strike 16/01/2026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27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0E44F-A0C1-6E5B-7278-B5851C1D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CalVal</a:t>
            </a:r>
            <a:r>
              <a:rPr lang="en-US" dirty="0"/>
              <a:t> – PRNU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4BA09-8822-11C9-DAA3-28F35DCE5EF4}"/>
              </a:ext>
            </a:extLst>
          </p:cNvPr>
          <p:cNvSpPr txBox="1"/>
          <p:nvPr/>
        </p:nvSpPr>
        <p:spPr>
          <a:xfrm>
            <a:off x="267919" y="1816943"/>
            <a:ext cx="4966690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Side-slither maneuver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Computing detectors gains and offsets from a pair of warm/cold images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Warm targets: deserts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Cold targets: Arctic/Antarctic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Update required every 5 days approx. and after Payload cryocooler restarts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09DBB-EADD-7671-9214-3E77B6760BC2}"/>
              </a:ext>
            </a:extLst>
          </p:cNvPr>
          <p:cNvSpPr txBox="1"/>
          <p:nvPr/>
        </p:nvSpPr>
        <p:spPr>
          <a:xfrm>
            <a:off x="14908696" y="7939529"/>
            <a:ext cx="210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Side-slither image example – SBA01 </a:t>
            </a:r>
          </a:p>
        </p:txBody>
      </p:sp>
      <p:pic>
        <p:nvPicPr>
          <p:cNvPr id="5" name="Picture 2" descr="Raw side-slither image">
            <a:extLst>
              <a:ext uri="{FF2B5EF4-FFF2-40B4-BE49-F238E27FC236}">
                <a16:creationId xmlns:a16="http://schemas.microsoft.com/office/drawing/2014/main" id="{BCAFB6A3-7C56-9BE2-5718-398828BD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461" y="777314"/>
            <a:ext cx="2008666" cy="716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rived Offset Values">
            <a:extLst>
              <a:ext uri="{FF2B5EF4-FFF2-40B4-BE49-F238E27FC236}">
                <a16:creationId xmlns:a16="http://schemas.microsoft.com/office/drawing/2014/main" id="{BDF61C6E-57F6-BEAA-21B1-CD9B135D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99" y="1597498"/>
            <a:ext cx="8818257" cy="2033598"/>
          </a:xfrm>
          <a:prstGeom prst="rect">
            <a:avLst/>
          </a:prstGeom>
        </p:spPr>
      </p:pic>
      <p:pic>
        <p:nvPicPr>
          <p:cNvPr id="7" name="Picture 6" descr="Derived Gain Values">
            <a:extLst>
              <a:ext uri="{FF2B5EF4-FFF2-40B4-BE49-F238E27FC236}">
                <a16:creationId xmlns:a16="http://schemas.microsoft.com/office/drawing/2014/main" id="{BC708FBD-66A8-A964-B7FB-FF32937A3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699" y="3986092"/>
            <a:ext cx="8818258" cy="20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092667B-0F05-EDCC-0FB5-56CBD13A08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5011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-2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TIR On Orbit Cross-Calibration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999B-0CFF-4CD7-AB93-CB4E1D8EC365}"/>
              </a:ext>
            </a:extLst>
          </p:cNvPr>
          <p:cNvSpPr txBox="1"/>
          <p:nvPr/>
        </p:nvSpPr>
        <p:spPr>
          <a:xfrm>
            <a:off x="562740" y="1540941"/>
            <a:ext cx="6646443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To tackle a system without onboard blackbody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But not limited by the hardware band specification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5D2EB85-0CDB-8F92-5084-592B757DBB6A}"/>
              </a:ext>
            </a:extLst>
          </p:cNvPr>
          <p:cNvSpPr txBox="1">
            <a:spLocks/>
          </p:cNvSpPr>
          <p:nvPr/>
        </p:nvSpPr>
        <p:spPr>
          <a:xfrm>
            <a:off x="562739" y="3824391"/>
            <a:ext cx="6646443" cy="2020867"/>
          </a:xfrm>
          <a:prstGeom prst="rect">
            <a:avLst/>
          </a:prstGeom>
        </p:spPr>
        <p:txBody>
          <a:bodyPr lIns="91440" tIns="45720" rIns="91440" bIns="45720" anchor="t">
            <a:normAutofit fontScale="25000" lnSpcReduction="20000"/>
          </a:bodyPr>
          <a:lstStyle>
            <a:lvl1pPr marL="307192" indent="-307192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lang="de-DE" sz="1800" kern="1200" dirty="0" smtClean="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998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tabLst/>
              <a:defRPr lang="de-DE" sz="1800" kern="1200" dirty="0" smtClean="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597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tabLst/>
              <a:defRPr lang="de-DE" sz="1800" kern="1200" dirty="0" smtClean="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8766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de-DE" sz="1800" kern="1200" dirty="0" smtClean="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84758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lang="en-GB" sz="1800" kern="1200" dirty="0" smtClean="0">
                <a:solidFill>
                  <a:srgbClr val="160A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20749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56741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2692733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028724" indent="-307192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Symbol" pitchFamily="2" charset="2"/>
              <a:buChar char="-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14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Simultaneously, collect imagery of uniform area with </a:t>
            </a:r>
            <a:r>
              <a:rPr lang="en-US" sz="128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HiVE</a:t>
            </a:r>
            <a:r>
              <a:rPr lang="en-US" sz="1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and Geostationary high revisit sensors (e.g. SEVIRI) Co-register areas on the ground and consolidate to same pixel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Use low resolution ground temperature as ground truth for </a:t>
            </a:r>
            <a:r>
              <a:rPr lang="en-US" sz="128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HiVE</a:t>
            </a:r>
            <a:endParaRPr lang="en-US" sz="128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Use external atmospheric profile (ERA5/CAMS)</a:t>
            </a:r>
          </a:p>
          <a:p>
            <a:pPr marL="306705" indent="-306705"/>
            <a:endParaRPr lang="en-US" noProof="0" dirty="0"/>
          </a:p>
        </p:txBody>
      </p:sp>
      <p:grpSp>
        <p:nvGrpSpPr>
          <p:cNvPr id="77" name="Group 76" descr="Cross Cal Worflow ">
            <a:extLst>
              <a:ext uri="{FF2B5EF4-FFF2-40B4-BE49-F238E27FC236}">
                <a16:creationId xmlns:a16="http://schemas.microsoft.com/office/drawing/2014/main" id="{AF80695E-60CD-A840-0A5C-778053A56153}"/>
              </a:ext>
            </a:extLst>
          </p:cNvPr>
          <p:cNvGrpSpPr/>
          <p:nvPr/>
        </p:nvGrpSpPr>
        <p:grpSpPr>
          <a:xfrm>
            <a:off x="7742104" y="1540941"/>
            <a:ext cx="10665165" cy="5204416"/>
            <a:chOff x="7490313" y="1540941"/>
            <a:chExt cx="10665165" cy="52044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F67F216-3DE8-6634-2075-F527B6D65327}"/>
                </a:ext>
              </a:extLst>
            </p:cNvPr>
            <p:cNvSpPr/>
            <p:nvPr/>
          </p:nvSpPr>
          <p:spPr>
            <a:xfrm>
              <a:off x="7490313" y="1540941"/>
              <a:ext cx="10665165" cy="52044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FDE16D1-3DC3-BEDD-A13A-DEEA2C1B76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948" y="1540941"/>
              <a:ext cx="10094843" cy="4931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29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 cal example">
            <a:extLst>
              <a:ext uri="{FF2B5EF4-FFF2-40B4-BE49-F238E27FC236}">
                <a16:creationId xmlns:a16="http://schemas.microsoft.com/office/drawing/2014/main" id="{E91A865F-A78F-FB37-3EAA-329FEC88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36043"/>
            <a:ext cx="8186113" cy="8186113"/>
          </a:xfrm>
          <a:prstGeom prst="rect">
            <a:avLst/>
          </a:prstGeom>
        </p:spPr>
      </p:pic>
      <p:pic>
        <p:nvPicPr>
          <p:cNvPr id="3" name="Picture 2" descr="Spectral Response comparison MSG HiVE">
            <a:extLst>
              <a:ext uri="{FF2B5EF4-FFF2-40B4-BE49-F238E27FC236}">
                <a16:creationId xmlns:a16="http://schemas.microsoft.com/office/drawing/2014/main" id="{5579B6FD-3F8D-7538-6D59-D7A61F54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22" y="2976735"/>
            <a:ext cx="6079070" cy="47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2A14A27-8C37-6C47-66FC-27D7BC3CFC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5011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1667"/>
              </a:lnSpc>
              <a:spcBef>
                <a:spcPct val="0"/>
              </a:spcBef>
              <a:buNone/>
              <a:defRPr lang="en-US" sz="4800" b="0" i="0" kern="0" spc="-225" dirty="0">
                <a:solidFill>
                  <a:schemeClr val="tx1"/>
                </a:solidFill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-2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TIR On Orbit Cross-Calibration </a:t>
            </a:r>
            <a:r>
              <a:rPr kumimoji="0" lang="en-GB" sz="4800" b="0" i="0" u="none" strike="noStrike" kern="0" cap="none" spc="-225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P Neue Corp Normal Medium" pitchFamily="34" charset="0"/>
                <a:ea typeface="PP Neue Corp Normal Medium" pitchFamily="34" charset="-122"/>
                <a:cs typeface="PP Neue Corp Normal Medium" pitchFamily="34" charset="-120"/>
              </a:rPr>
              <a:t>ctd</a:t>
            </a:r>
            <a:endParaRPr kumimoji="0" lang="en-GB" sz="4800" b="0" i="0" u="none" strike="noStrike" kern="0" cap="none" spc="-22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P Neue Corp Normal Medium" pitchFamily="34" charset="0"/>
              <a:ea typeface="PP Neue Corp Normal Medium" pitchFamily="34" charset="-122"/>
              <a:cs typeface="PP Neue Corp Normal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55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tellr_presentation_master_" id="{D8F9452F-FBD5-A64D-9F88-EA73AA938123}" vid="{F3291FA9-F821-3447-8858-8EDBDF427E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AAD4BF79C4784FABEC2EC217705A40" ma:contentTypeVersion="18" ma:contentTypeDescription="Create a new document." ma:contentTypeScope="" ma:versionID="7713ccc7a0a5c46c404a78ace21ffa66">
  <xsd:schema xmlns:xsd="http://www.w3.org/2001/XMLSchema" xmlns:xs="http://www.w3.org/2001/XMLSchema" xmlns:p="http://schemas.microsoft.com/office/2006/metadata/properties" xmlns:ns2="3300939a-8081-4394-857a-68f174e05148" xmlns:ns3="768619b3-06b8-403f-b96b-55842bc5569e" targetNamespace="http://schemas.microsoft.com/office/2006/metadata/properties" ma:root="true" ma:fieldsID="c1444478a594fa78ea52fde37e007f77" ns2:_="" ns3:_="">
    <xsd:import namespace="3300939a-8081-4394-857a-68f174e05148"/>
    <xsd:import namespace="768619b3-06b8-403f-b96b-55842bc556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0939a-8081-4394-857a-68f174e051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aa15eb5-89d8-4dc5-89e6-a2370539b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619b3-06b8-403f-b96b-55842bc556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fc22440-1369-4a6e-b4ee-93d4bd78002d}" ma:internalName="TaxCatchAll" ma:showField="CatchAllData" ma:web="768619b3-06b8-403f-b96b-55842bc556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619b3-06b8-403f-b96b-55842bc5569e" xsi:nil="true"/>
    <lcf76f155ced4ddcb4097134ff3c332f xmlns="3300939a-8081-4394-857a-68f174e05148">
      <Terms xmlns="http://schemas.microsoft.com/office/infopath/2007/PartnerControls"/>
    </lcf76f155ced4ddcb4097134ff3c332f>
    <_dlc_DocId xmlns="768619b3-06b8-403f-b96b-55842bc5569e">HIVE-81041251-271772</_dlc_DocId>
    <_dlc_DocIdUrl xmlns="768619b3-06b8-403f-b96b-55842bc5569e">
      <Url>https://constellr.sharepoint.com/sites/ConstellRHiVE-INTERNAL/_layouts/15/DocIdRedir.aspx?ID=HIVE-81041251-271772</Url>
      <Description>HIVE-81041251-271772</Description>
    </_dlc_DocIdUrl>
  </documentManagement>
</p:properties>
</file>

<file path=customXml/itemProps1.xml><?xml version="1.0" encoding="utf-8"?>
<ds:datastoreItem xmlns:ds="http://schemas.openxmlformats.org/officeDocument/2006/customXml" ds:itemID="{82BEA239-2C66-4305-A587-2DA6B7EC8C8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ADF43D-FC85-40C4-84EB-3E75DEC2A5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DE288A-2733-45D8-950A-34F48C5CC92A}">
  <ds:schemaRefs>
    <ds:schemaRef ds:uri="3300939a-8081-4394-857a-68f174e05148"/>
    <ds:schemaRef ds:uri="768619b3-06b8-403f-b96b-55842bc556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280CB6F-6463-4686-81D7-05602D89AD84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3a2b83e-ef26-44d8-ac82-bcce0fe4755e"/>
    <ds:schemaRef ds:uri="http://purl.org/dc/elements/1.1/"/>
    <ds:schemaRef ds:uri="ff9fd6af-35d9-450a-9d01-29b33ac102f0"/>
    <ds:schemaRef ds:uri="http://schemas.microsoft.com/office/infopath/2007/PartnerControls"/>
    <ds:schemaRef ds:uri="http://www.w3.org/XML/1998/namespace"/>
    <ds:schemaRef ds:uri="http://purl.org/dc/terms/"/>
    <ds:schemaRef ds:uri="768619b3-06b8-403f-b96b-55842bc5569e"/>
    <ds:schemaRef ds:uri="3300939a-8081-4394-857a-68f174e0514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13848</TotalTime>
  <Words>794</Words>
  <Application>Microsoft Macintosh PowerPoint</Application>
  <PresentationFormat>Custom</PresentationFormat>
  <Paragraphs>206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Helvetica</vt:lpstr>
      <vt:lpstr>Helvetica Neue</vt:lpstr>
      <vt:lpstr>PP Neue Corp Normal</vt:lpstr>
      <vt:lpstr>PP Neue Corp Normal Medium</vt:lpstr>
      <vt:lpstr>PP Neue Corp Normal Regular</vt:lpstr>
      <vt:lpstr>PP Neue Corp Normal Semibold</vt:lpstr>
      <vt:lpstr>Wingdings</vt:lpstr>
      <vt:lpstr>Office Theme</vt:lpstr>
      <vt:lpstr>Title slide </vt:lpstr>
      <vt:lpstr>constellr – Who we are</vt:lpstr>
      <vt:lpstr>PowerPoint Presentation</vt:lpstr>
      <vt:lpstr>Performance roadmap </vt:lpstr>
      <vt:lpstr>PowerPoint Presentation</vt:lpstr>
      <vt:lpstr>PowerPoint Presentation</vt:lpstr>
      <vt:lpstr>CalVal – PRNU Correction</vt:lpstr>
      <vt:lpstr>TIR On Orbit Cross-Calibration</vt:lpstr>
      <vt:lpstr>TIR On Orbit Cross-Calibration ctd</vt:lpstr>
      <vt:lpstr>TIR On Orbit Cross-Calibration ctd 2</vt:lpstr>
      <vt:lpstr>VNIR On Orbit Cross-Calibration</vt:lpstr>
      <vt:lpstr>In-situ Validation of SkyBee LST data</vt:lpstr>
      <vt:lpstr>SkyBee-1 LST data: Inter-satellite comparison</vt:lpstr>
      <vt:lpstr>Validation of SkyBee-1/2 Surface Reflectance data</vt:lpstr>
      <vt:lpstr>Geometric Accuracy Analysis</vt:lpstr>
      <vt:lpstr>Geometric Accuracy Analysis – Typical Image Example</vt:lpstr>
      <vt:lpstr>PowerPoint Presentation</vt:lpstr>
      <vt:lpstr>OPT - MPC Performance Analysis</vt:lpstr>
      <vt:lpstr>Farewell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PptxGenJS Presentation</dc:subject>
  <dc:creator>Andreas  Brunn</dc:creator>
  <cp:lastModifiedBy>Andreas  Brunn</cp:lastModifiedBy>
  <cp:revision>10</cp:revision>
  <dcterms:created xsi:type="dcterms:W3CDTF">2026-04-09T14:49:59Z</dcterms:created>
  <dcterms:modified xsi:type="dcterms:W3CDTF">2026-04-23T00:37:46Z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1085800.00000000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_dlc_DocIdItemGuid">
    <vt:lpwstr>635bf871-4d1e-4f0a-988d-8decf6bede3a</vt:lpwstr>
  </property>
  <property fmtid="{D5CDD505-2E9C-101B-9397-08002B2CF9AE}" pid="13" name="ContentTypeId">
    <vt:lpwstr>0x01010013AAD4BF79C4784FABEC2EC217705A40</vt:lpwstr>
  </property>
</Properties>
</file>