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  <p:sldMasterId id="2147483686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5143500" type="screen16x9"/>
  <p:notesSz cx="6858000" cy="9144000"/>
  <p:embeddedFontLst>
    <p:embeddedFont>
      <p:font typeface="Arial Narrow" panose="020B0604020202020204" pitchFamily="34" charset="0"/>
      <p:regular r:id="rId21"/>
      <p:bold r:id="rId22"/>
      <p:italic r:id="rId23"/>
      <p:boldItalic r:id="rId24"/>
    </p:embeddedFont>
    <p:embeddedFont>
      <p:font typeface="Helvetica Neue" panose="02000503000000020004" pitchFamily="2" charset="0"/>
      <p:regular r:id="rId25"/>
      <p:bold r:id="rId26"/>
      <p:italic r:id="rId27"/>
      <p:boldItalic r:id="rId28"/>
    </p:embeddedFont>
    <p:embeddedFont>
      <p:font typeface="Proxima Nova" panose="02000506030000020004" pitchFamily="2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179F91-95DC-4DD9-A0D3-5BD55DB59CED}">
  <a:tblStyle styleId="{3C179F91-95DC-4DD9-A0D3-5BD55DB59CE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43"/>
  </p:normalViewPr>
  <p:slideViewPr>
    <p:cSldViewPr snapToGrid="0">
      <p:cViewPr varScale="1">
        <p:scale>
          <a:sx n="153" d="100"/>
          <a:sy n="153" d="100"/>
        </p:scale>
        <p:origin x="632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de10b7884f_0_3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g3de10b7884f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979bb02cf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1" name="Google Shape;361;g3979bb02cf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979bb02cf6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g3979bb02cf6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979bb02cf6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g3979bb02cf6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979bb02cf6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5" name="Google Shape;405;g3979bb02cf6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979bb02cf6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2" name="Google Shape;422;g3979bb02cf6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de10b7884f_0_6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g3de10b7884f_0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de10b7884f_0_5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7" name="Google Shape;447;g3de10b7884f_0_5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g3de10b7884f_0_5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3de10b7884f_0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g3de10b7884f_0_6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g3de10b7884f_0_6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979bb02c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g3979bb02cf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3979bb02cf6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979bb02cf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3979bb02cf6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g3979bb02cf6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979bb02cf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g3979bb02cf6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g3979bb02cf6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de10b7884f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g3de10b7884f_0_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3de10b7884f_0_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de10b7884f_0_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" name="Google Shape;307;g3de10b7884f_0_5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g3de10b7884f_0_5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de10b7884f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g3de10b7884f_0_5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g3de10b7884f_0_5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979bb02cf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g3979bb02cf6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g3979bb02cf6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979bb02cf6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g3979bb02cf6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3979bb02cf6_0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-Content">
  <p:cSld name="Two-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ftr" idx="11"/>
          </p:nvPr>
        </p:nvSpPr>
        <p:spPr>
          <a:xfrm>
            <a:off x="1828800" y="4802441"/>
            <a:ext cx="5486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sldNum" idx="12"/>
          </p:nvPr>
        </p:nvSpPr>
        <p:spPr>
          <a:xfrm>
            <a:off x="7486650" y="4802441"/>
            <a:ext cx="1371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0" bIns="34275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lvl="1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lvl="2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lvl="3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lvl="4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lvl="5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lvl="6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lvl="7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lvl="8" indent="0" algn="r">
              <a:spcBef>
                <a:spcPts val="0"/>
              </a:spcBef>
              <a:buNone/>
              <a:defRPr sz="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/>
          </p:nvPr>
        </p:nvSpPr>
        <p:spPr>
          <a:xfrm>
            <a:off x="284429" y="274320"/>
            <a:ext cx="72009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34275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285750" y="891540"/>
            <a:ext cx="4115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/>
            </a:lvl1pPr>
            <a:lvl2pPr marL="914400" lvl="1" indent="-3175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 b="0" i="0"/>
            </a:lvl2pPr>
            <a:lvl3pPr marL="1371600" lvl="2" indent="-31115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300" b="0" i="0"/>
            </a:lvl3pPr>
            <a:lvl4pPr marL="1828800" lvl="3" indent="-3048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 b="0" i="0"/>
            </a:lvl4pPr>
            <a:lvl5pPr marL="2286000" lvl="4" indent="-29845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 b="0" i="0"/>
            </a:lvl5pPr>
            <a:lvl6pPr marL="2743200" lvl="5" indent="-3175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55" name="Google Shape;55;p13"/>
          <p:cNvCxnSpPr/>
          <p:nvPr/>
        </p:nvCxnSpPr>
        <p:spPr>
          <a:xfrm>
            <a:off x="1143" y="754380"/>
            <a:ext cx="9141900" cy="0"/>
          </a:xfrm>
          <a:prstGeom prst="straightConnector1">
            <a:avLst/>
          </a:prstGeom>
          <a:noFill/>
          <a:ln w="14300" cap="flat" cmpd="sng">
            <a:solidFill>
              <a:srgbClr val="01599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" name="Google Shape;56;p13"/>
          <p:cNvSpPr txBox="1">
            <a:spLocks noGrp="1"/>
          </p:cNvSpPr>
          <p:nvPr>
            <p:ph type="dt" idx="10"/>
          </p:nvPr>
        </p:nvSpPr>
        <p:spPr>
          <a:xfrm>
            <a:off x="285750" y="4802441"/>
            <a:ext cx="1371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800">
                <a:solidFill>
                  <a:srgbClr val="75757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2"/>
          </p:nvPr>
        </p:nvSpPr>
        <p:spPr>
          <a:xfrm>
            <a:off x="4732867" y="891540"/>
            <a:ext cx="4115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/>
            </a:lvl1pPr>
            <a:lvl2pPr marL="914400" lvl="1" indent="-31750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 b="0" i="0"/>
            </a:lvl2pPr>
            <a:lvl3pPr marL="1371600" lvl="2" indent="-31115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Char char="■"/>
              <a:defRPr sz="1300" b="0" i="0"/>
            </a:lvl3pPr>
            <a:lvl4pPr marL="1828800" lvl="3" indent="-3048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 b="0" i="0"/>
            </a:lvl4pPr>
            <a:lvl5pPr marL="2286000" lvl="4" indent="-29845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 sz="1100" b="0" i="0"/>
            </a:lvl5pPr>
            <a:lvl6pPr marL="2743200" lvl="5" indent="-3175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58" name="Google Shape;58;p13" descr="Logo, company name&#10;&#10;AI-generated content may b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46810" y="182073"/>
            <a:ext cx="1497293" cy="435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692142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1" i="0" u="none" strike="noStrike" cap="none">
                <a:solidFill>
                  <a:srgbClr val="888888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 descr="A hourglass with a landscape insid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6"/>
          <p:cNvSpPr txBox="1">
            <a:spLocks noGrp="1"/>
          </p:cNvSpPr>
          <p:nvPr>
            <p:ph type="subTitle" idx="1"/>
          </p:nvPr>
        </p:nvSpPr>
        <p:spPr>
          <a:xfrm>
            <a:off x="418283" y="3287382"/>
            <a:ext cx="3909300" cy="2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72" name="Google Shape;7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3262" y="260206"/>
            <a:ext cx="806747" cy="6790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" name="Google Shape;73;p16"/>
          <p:cNvCxnSpPr/>
          <p:nvPr/>
        </p:nvCxnSpPr>
        <p:spPr>
          <a:xfrm>
            <a:off x="1121804" y="337550"/>
            <a:ext cx="0" cy="5508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74" name="Google Shape;74;p16"/>
          <p:cNvSpPr txBox="1"/>
          <p:nvPr/>
        </p:nvSpPr>
        <p:spPr>
          <a:xfrm>
            <a:off x="1175906" y="468709"/>
            <a:ext cx="12060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National Aeronautics and</a:t>
            </a:r>
            <a:endParaRPr sz="11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"/>
              <a:buFont typeface="Helvetica Neue"/>
              <a:buNone/>
            </a:pPr>
            <a:r>
              <a:rPr lang="en" sz="8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Space Administration</a:t>
            </a:r>
            <a:endParaRPr sz="1100"/>
          </a:p>
        </p:txBody>
      </p:sp>
      <p:sp>
        <p:nvSpPr>
          <p:cNvPr id="75" name="Google Shape;75;p16"/>
          <p:cNvSpPr/>
          <p:nvPr/>
        </p:nvSpPr>
        <p:spPr>
          <a:xfrm>
            <a:off x="418893" y="1174172"/>
            <a:ext cx="757200" cy="748200"/>
          </a:xfrm>
          <a:prstGeom prst="rect">
            <a:avLst/>
          </a:prstGeom>
          <a:solidFill>
            <a:srgbClr val="001023"/>
          </a:soli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Google Shape;76;p16" descr="A black background with white text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7851" y="1591927"/>
            <a:ext cx="3188702" cy="1603208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>
            <a:spLocks noGrp="1"/>
          </p:cNvSpPr>
          <p:nvPr>
            <p:ph type="body" idx="2"/>
          </p:nvPr>
        </p:nvSpPr>
        <p:spPr>
          <a:xfrm>
            <a:off x="418283" y="4105555"/>
            <a:ext cx="39093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body" idx="3"/>
          </p:nvPr>
        </p:nvSpPr>
        <p:spPr>
          <a:xfrm>
            <a:off x="418283" y="4355001"/>
            <a:ext cx="3909300" cy="2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/>
          <p:nvPr/>
        </p:nvSpPr>
        <p:spPr>
          <a:xfrm>
            <a:off x="416685" y="4557532"/>
            <a:ext cx="41322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Earth Science Division</a:t>
            </a:r>
            <a:endParaRPr sz="11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slide 1">
  <p:cSld name="Intro slid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/>
        </p:nvSpPr>
        <p:spPr>
          <a:xfrm>
            <a:off x="7037021" y="3267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 i="0" u="none" strike="noStrike" cap="non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82" name="Google Shape;8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dist="28572" dir="2700000" algn="tl">
              <a:srgbClr val="000000">
                <a:alpha val="40000"/>
              </a:srgbClr>
            </a:outerShdw>
          </a:effectLst>
        </p:spPr>
      </p:pic>
      <p:sp>
        <p:nvSpPr>
          <p:cNvPr id="83" name="Google Shape;83;p17"/>
          <p:cNvSpPr/>
          <p:nvPr/>
        </p:nvSpPr>
        <p:spPr>
          <a:xfrm rot="-5400000">
            <a:off x="-2490303" y="2481599"/>
            <a:ext cx="5152200" cy="171600"/>
          </a:xfrm>
          <a:prstGeom prst="rect">
            <a:avLst/>
          </a:prstGeom>
          <a:gradFill>
            <a:gsLst>
              <a:gs pos="0">
                <a:srgbClr val="245898"/>
              </a:gs>
              <a:gs pos="100000">
                <a:srgbClr val="102C4F"/>
              </a:gs>
            </a:gsLst>
            <a:lin ang="4199895" scaled="0"/>
          </a:gra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345047" y="521098"/>
            <a:ext cx="48030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629838" y="1230695"/>
            <a:ext cx="4508700" cy="11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56666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86" name="Google Shape;86;p17" descr="A black background with white text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12675" y="1574041"/>
            <a:ext cx="2417547" cy="121549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7"/>
          <p:cNvSpPr txBox="1">
            <a:spLocks noGrp="1"/>
          </p:cNvSpPr>
          <p:nvPr>
            <p:ph type="body" idx="2"/>
          </p:nvPr>
        </p:nvSpPr>
        <p:spPr>
          <a:xfrm>
            <a:off x="627458" y="2662296"/>
            <a:ext cx="4533900" cy="18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slide 2">
  <p:cSld name="Intro slid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/>
        </p:nvSpPr>
        <p:spPr>
          <a:xfrm>
            <a:off x="7037021" y="3267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 i="0" u="none" strike="noStrike" cap="non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90" name="Google Shape;9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9881"/>
            <a:ext cx="9203900" cy="5163383"/>
          </a:xfrm>
          <a:prstGeom prst="rect">
            <a:avLst/>
          </a:prstGeom>
          <a:noFill/>
          <a:ln>
            <a:noFill/>
          </a:ln>
          <a:effectLst>
            <a:outerShdw dist="28572" dir="2700000" algn="tl">
              <a:srgbClr val="000000">
                <a:alpha val="40000"/>
              </a:srgbClr>
            </a:outerShdw>
          </a:effectLst>
        </p:spPr>
      </p:pic>
      <p:sp>
        <p:nvSpPr>
          <p:cNvPr id="91" name="Google Shape;91;p18"/>
          <p:cNvSpPr/>
          <p:nvPr/>
        </p:nvSpPr>
        <p:spPr>
          <a:xfrm rot="-5400000">
            <a:off x="-2502753" y="2494167"/>
            <a:ext cx="5177100" cy="171600"/>
          </a:xfrm>
          <a:prstGeom prst="rect">
            <a:avLst/>
          </a:prstGeom>
          <a:gradFill>
            <a:gsLst>
              <a:gs pos="0">
                <a:srgbClr val="245898"/>
              </a:gs>
              <a:gs pos="100000">
                <a:srgbClr val="102C4F"/>
              </a:gs>
            </a:gsLst>
            <a:lin ang="4199895" scaled="0"/>
          </a:gra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345047" y="521098"/>
            <a:ext cx="48030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1"/>
          </p:nvPr>
        </p:nvSpPr>
        <p:spPr>
          <a:xfrm>
            <a:off x="629838" y="1230695"/>
            <a:ext cx="4508700" cy="11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56666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2"/>
          </p:nvPr>
        </p:nvSpPr>
        <p:spPr>
          <a:xfrm>
            <a:off x="627458" y="2662296"/>
            <a:ext cx="4533900" cy="18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slide 3">
  <p:cSld name="Intro slide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/>
        </p:nvSpPr>
        <p:spPr>
          <a:xfrm>
            <a:off x="7037021" y="3267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 i="0" u="none" strike="noStrike" cap="non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97" name="Google Shape;9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9893"/>
          </a:xfrm>
          <a:prstGeom prst="rect">
            <a:avLst/>
          </a:prstGeom>
          <a:noFill/>
          <a:ln>
            <a:noFill/>
          </a:ln>
          <a:effectLst>
            <a:outerShdw dist="28572" dir="2700000" algn="tl">
              <a:srgbClr val="000000">
                <a:alpha val="40000"/>
              </a:srgbClr>
            </a:outerShdw>
          </a:effectLst>
        </p:spPr>
      </p:pic>
      <p:sp>
        <p:nvSpPr>
          <p:cNvPr id="98" name="Google Shape;98;p19"/>
          <p:cNvSpPr/>
          <p:nvPr/>
        </p:nvSpPr>
        <p:spPr>
          <a:xfrm rot="-5400000">
            <a:off x="-2502753" y="2494167"/>
            <a:ext cx="5177100" cy="171600"/>
          </a:xfrm>
          <a:prstGeom prst="rect">
            <a:avLst/>
          </a:prstGeom>
          <a:gradFill>
            <a:gsLst>
              <a:gs pos="0">
                <a:srgbClr val="245898"/>
              </a:gs>
              <a:gs pos="100000">
                <a:srgbClr val="102C4F"/>
              </a:gs>
            </a:gsLst>
            <a:lin ang="4199895" scaled="0"/>
          </a:gra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345047" y="521098"/>
            <a:ext cx="48030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629838" y="1230695"/>
            <a:ext cx="4508700" cy="11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56666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2"/>
          </p:nvPr>
        </p:nvSpPr>
        <p:spPr>
          <a:xfrm>
            <a:off x="627458" y="2662296"/>
            <a:ext cx="4533900" cy="18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orizontal Layout Slide">
  <p:cSld name="Horizontal Layout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/>
          <p:nvPr/>
        </p:nvSpPr>
        <p:spPr>
          <a:xfrm>
            <a:off x="145650" y="1963884"/>
            <a:ext cx="8998500" cy="3179700"/>
          </a:xfrm>
          <a:prstGeom prst="rect">
            <a:avLst/>
          </a:prstGeom>
          <a:solidFill>
            <a:srgbClr val="02599D"/>
          </a:soli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>
            <a:off x="781051" y="2914650"/>
            <a:ext cx="3114600" cy="11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56666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0"/>
          <p:cNvSpPr/>
          <p:nvPr/>
        </p:nvSpPr>
        <p:spPr>
          <a:xfrm rot="-5400000">
            <a:off x="-2490303" y="2481599"/>
            <a:ext cx="5152200" cy="171600"/>
          </a:xfrm>
          <a:prstGeom prst="rect">
            <a:avLst/>
          </a:prstGeom>
          <a:gradFill>
            <a:gsLst>
              <a:gs pos="0">
                <a:srgbClr val="245898"/>
              </a:gs>
              <a:gs pos="100000">
                <a:srgbClr val="102C4F"/>
              </a:gs>
            </a:gsLst>
            <a:lin ang="4199895" scaled="0"/>
          </a:gra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440297" y="2330849"/>
            <a:ext cx="34650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body" idx="2"/>
          </p:nvPr>
        </p:nvSpPr>
        <p:spPr>
          <a:xfrm>
            <a:off x="4021928" y="2313381"/>
            <a:ext cx="4800600" cy="18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0"/>
          <p:cNvSpPr txBox="1"/>
          <p:nvPr/>
        </p:nvSpPr>
        <p:spPr>
          <a:xfrm>
            <a:off x="7037021" y="3267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 i="0" u="none" strike="noStrike" cap="non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with Graphic">
  <p:cSld name="Layout with Graphic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1" descr="A hourglass with a landscape inside&#10;&#10;Description automatically generated"/>
          <p:cNvPicPr preferRelativeResize="0"/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1129142" y="-1508"/>
            <a:ext cx="796528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1"/>
          <p:cNvSpPr/>
          <p:nvPr/>
        </p:nvSpPr>
        <p:spPr>
          <a:xfrm>
            <a:off x="0" y="0"/>
            <a:ext cx="2036700" cy="5143500"/>
          </a:xfrm>
          <a:prstGeom prst="rect">
            <a:avLst/>
          </a:prstGeom>
          <a:solidFill>
            <a:srgbClr val="0A233F"/>
          </a:soli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xfrm>
            <a:off x="1036970" y="683509"/>
            <a:ext cx="44607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1"/>
          <p:cNvSpPr/>
          <p:nvPr/>
        </p:nvSpPr>
        <p:spPr>
          <a:xfrm>
            <a:off x="0" y="0"/>
            <a:ext cx="686400" cy="5140800"/>
          </a:xfrm>
          <a:prstGeom prst="rect">
            <a:avLst/>
          </a:prstGeom>
          <a:gradFill>
            <a:gsLst>
              <a:gs pos="0">
                <a:srgbClr val="245898"/>
              </a:gs>
              <a:gs pos="100000">
                <a:srgbClr val="004174"/>
              </a:gs>
            </a:gsLst>
            <a:lin ang="4199895" scaled="0"/>
          </a:gra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1"/>
          <p:cNvSpPr txBox="1">
            <a:spLocks noGrp="1"/>
          </p:cNvSpPr>
          <p:nvPr>
            <p:ph type="body" idx="1"/>
          </p:nvPr>
        </p:nvSpPr>
        <p:spPr>
          <a:xfrm rot="-5400000">
            <a:off x="-1961605" y="2414902"/>
            <a:ext cx="47949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700"/>
              <a:buNone/>
              <a:defRPr sz="17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body" idx="2"/>
          </p:nvPr>
        </p:nvSpPr>
        <p:spPr>
          <a:xfrm>
            <a:off x="1034652" y="1337872"/>
            <a:ext cx="4484100" cy="26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without Graphic">
  <p:cSld name="Layout without Graphic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/>
        </p:nvSpPr>
        <p:spPr>
          <a:xfrm>
            <a:off x="7037021" y="3267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 i="0" u="none" strike="noStrike" cap="non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xfrm>
            <a:off x="1049980" y="741103"/>
            <a:ext cx="76212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body" idx="1"/>
          </p:nvPr>
        </p:nvSpPr>
        <p:spPr>
          <a:xfrm>
            <a:off x="1084277" y="1416897"/>
            <a:ext cx="7598100" cy="16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22"/>
          <p:cNvSpPr/>
          <p:nvPr/>
        </p:nvSpPr>
        <p:spPr>
          <a:xfrm>
            <a:off x="0" y="0"/>
            <a:ext cx="686400" cy="5140800"/>
          </a:xfrm>
          <a:prstGeom prst="rect">
            <a:avLst/>
          </a:prstGeom>
          <a:gradFill>
            <a:gsLst>
              <a:gs pos="0">
                <a:srgbClr val="245898"/>
              </a:gs>
              <a:gs pos="100000">
                <a:srgbClr val="004174"/>
              </a:gs>
            </a:gsLst>
            <a:lin ang="4199895" scaled="0"/>
          </a:gra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2"/>
          <p:cNvSpPr txBox="1">
            <a:spLocks noGrp="1"/>
          </p:cNvSpPr>
          <p:nvPr>
            <p:ph type="body" idx="2"/>
          </p:nvPr>
        </p:nvSpPr>
        <p:spPr>
          <a:xfrm rot="-5400000">
            <a:off x="-1961605" y="2414902"/>
            <a:ext cx="47949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700"/>
              <a:buNone/>
              <a:defRPr sz="17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 slide 1">
  <p:cSld name="Highlight slid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01599D">
                  <a:alpha val="0"/>
                </a:srgbClr>
              </a:gs>
              <a:gs pos="100000">
                <a:srgbClr val="02599D"/>
              </a:gs>
            </a:gsLst>
            <a:lin ang="10800025" scaled="0"/>
          </a:gra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3"/>
          <p:cNvSpPr txBox="1">
            <a:spLocks noGrp="1"/>
          </p:cNvSpPr>
          <p:nvPr>
            <p:ph type="title"/>
          </p:nvPr>
        </p:nvSpPr>
        <p:spPr>
          <a:xfrm>
            <a:off x="294085" y="874841"/>
            <a:ext cx="2489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body" idx="1"/>
          </p:nvPr>
        </p:nvSpPr>
        <p:spPr>
          <a:xfrm>
            <a:off x="294085" y="1296162"/>
            <a:ext cx="2489400" cy="27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2625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2625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2625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body" idx="2"/>
          </p:nvPr>
        </p:nvSpPr>
        <p:spPr>
          <a:xfrm>
            <a:off x="294085" y="4418747"/>
            <a:ext cx="2489400" cy="2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 slide 2">
  <p:cSld name="Highlight slid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A223F">
                  <a:alpha val="61960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>
          <a:xfrm>
            <a:off x="294085" y="874841"/>
            <a:ext cx="2489400" cy="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  <a:defRPr sz="2600"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body" idx="1"/>
          </p:nvPr>
        </p:nvSpPr>
        <p:spPr>
          <a:xfrm>
            <a:off x="294085" y="1296162"/>
            <a:ext cx="2489400" cy="27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2625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2625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2625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2"/>
          </p:nvPr>
        </p:nvSpPr>
        <p:spPr>
          <a:xfrm>
            <a:off x="294085" y="4418747"/>
            <a:ext cx="2489400" cy="2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 sz="11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with image">
  <p:cSld name="Layout with imag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102C4F"/>
              </a:gs>
              <a:gs pos="100000">
                <a:srgbClr val="143D70">
                  <a:alpha val="81960"/>
                </a:srgbClr>
              </a:gs>
            </a:gsLst>
            <a:lin ang="8400134" scaled="0"/>
          </a:gra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5"/>
          <p:cNvSpPr/>
          <p:nvPr/>
        </p:nvSpPr>
        <p:spPr>
          <a:xfrm rot="-5400000">
            <a:off x="-2358003" y="2358000"/>
            <a:ext cx="5143500" cy="4275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245898"/>
              </a:gs>
            </a:gsLst>
            <a:lin ang="2399891" scaled="0"/>
          </a:gra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5"/>
          <p:cNvSpPr txBox="1">
            <a:spLocks noGrp="1"/>
          </p:cNvSpPr>
          <p:nvPr>
            <p:ph type="title"/>
          </p:nvPr>
        </p:nvSpPr>
        <p:spPr>
          <a:xfrm>
            <a:off x="3987385" y="830778"/>
            <a:ext cx="48612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body" idx="1"/>
          </p:nvPr>
        </p:nvSpPr>
        <p:spPr>
          <a:xfrm>
            <a:off x="4036427" y="1515014"/>
            <a:ext cx="2352300" cy="1694100"/>
          </a:xfrm>
          <a:prstGeom prst="rect">
            <a:avLst/>
          </a:prstGeom>
          <a:solidFill>
            <a:srgbClr val="01599D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body" idx="2"/>
          </p:nvPr>
        </p:nvSpPr>
        <p:spPr>
          <a:xfrm rot="-5400000">
            <a:off x="-2171621" y="2415502"/>
            <a:ext cx="4794900" cy="3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700"/>
              <a:buNone/>
              <a:defRPr sz="17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body" idx="3"/>
          </p:nvPr>
        </p:nvSpPr>
        <p:spPr>
          <a:xfrm>
            <a:off x="6543677" y="1534210"/>
            <a:ext cx="2309400" cy="16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body" idx="4"/>
          </p:nvPr>
        </p:nvSpPr>
        <p:spPr>
          <a:xfrm>
            <a:off x="4010188" y="3452810"/>
            <a:ext cx="4858800" cy="9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5"/>
          <p:cNvSpPr txBox="1"/>
          <p:nvPr/>
        </p:nvSpPr>
        <p:spPr>
          <a:xfrm>
            <a:off x="7037021" y="3267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 i="0" u="none" strike="noStrike" cap="non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 layout">
  <p:cSld name="Three column layou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245898"/>
              </a:gs>
              <a:gs pos="100000">
                <a:srgbClr val="001023"/>
              </a:gs>
            </a:gsLst>
            <a:lin ang="16200038" scaled="0"/>
          </a:gra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6"/>
          <p:cNvSpPr/>
          <p:nvPr/>
        </p:nvSpPr>
        <p:spPr>
          <a:xfrm>
            <a:off x="0" y="0"/>
            <a:ext cx="9144000" cy="343800"/>
          </a:xfrm>
          <a:prstGeom prst="rect">
            <a:avLst/>
          </a:prstGeom>
          <a:solidFill>
            <a:srgbClr val="0166B1"/>
          </a:soli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6"/>
          <p:cNvSpPr/>
          <p:nvPr/>
        </p:nvSpPr>
        <p:spPr>
          <a:xfrm>
            <a:off x="8445194" y="0"/>
            <a:ext cx="698802" cy="343314"/>
          </a:xfrm>
          <a:custGeom>
            <a:avLst/>
            <a:gdLst/>
            <a:ahLst/>
            <a:cxnLst/>
            <a:rect l="l" t="t" r="r" b="b"/>
            <a:pathLst>
              <a:path w="931736" h="495761" extrusionOk="0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2583CC"/>
          </a:soli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6"/>
          <p:cNvSpPr txBox="1">
            <a:spLocks noGrp="1"/>
          </p:cNvSpPr>
          <p:nvPr>
            <p:ph type="body" idx="1"/>
          </p:nvPr>
        </p:nvSpPr>
        <p:spPr>
          <a:xfrm>
            <a:off x="657278" y="868250"/>
            <a:ext cx="78216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26"/>
          <p:cNvSpPr txBox="1">
            <a:spLocks noGrp="1"/>
          </p:cNvSpPr>
          <p:nvPr>
            <p:ph type="body" idx="2"/>
          </p:nvPr>
        </p:nvSpPr>
        <p:spPr>
          <a:xfrm>
            <a:off x="3404846" y="3471739"/>
            <a:ext cx="2400300" cy="13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1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body" idx="3"/>
          </p:nvPr>
        </p:nvSpPr>
        <p:spPr>
          <a:xfrm>
            <a:off x="6069878" y="3471739"/>
            <a:ext cx="2406300" cy="13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1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body" idx="4"/>
          </p:nvPr>
        </p:nvSpPr>
        <p:spPr>
          <a:xfrm>
            <a:off x="724369" y="3471739"/>
            <a:ext cx="2405400" cy="135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1">
            <a:sp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5"/>
          </p:nvPr>
        </p:nvSpPr>
        <p:spPr>
          <a:xfrm>
            <a:off x="726914" y="1672310"/>
            <a:ext cx="2400300" cy="1598100"/>
          </a:xfrm>
          <a:prstGeom prst="rect">
            <a:avLst/>
          </a:prstGeom>
          <a:solidFill>
            <a:srgbClr val="01599D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body" idx="6"/>
          </p:nvPr>
        </p:nvSpPr>
        <p:spPr>
          <a:xfrm>
            <a:off x="3404846" y="1672310"/>
            <a:ext cx="2400300" cy="1598100"/>
          </a:xfrm>
          <a:prstGeom prst="rect">
            <a:avLst/>
          </a:prstGeom>
          <a:solidFill>
            <a:srgbClr val="01599D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body" idx="7"/>
          </p:nvPr>
        </p:nvSpPr>
        <p:spPr>
          <a:xfrm>
            <a:off x="6072937" y="1672310"/>
            <a:ext cx="2400300" cy="1598100"/>
          </a:xfrm>
          <a:prstGeom prst="rect">
            <a:avLst/>
          </a:prstGeom>
          <a:solidFill>
            <a:srgbClr val="01599D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/>
          <p:nvPr/>
        </p:nvSpPr>
        <p:spPr>
          <a:xfrm>
            <a:off x="7037021" y="3267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 i="0" u="none" strike="noStrike" cap="non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53" name="Google Shape;153;p26"/>
          <p:cNvSpPr txBox="1"/>
          <p:nvPr/>
        </p:nvSpPr>
        <p:spPr>
          <a:xfrm>
            <a:off x="472193" y="44968"/>
            <a:ext cx="2439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EARTH SCIENCE DIVISION</a:t>
            </a:r>
            <a:endParaRPr sz="110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with photo">
  <p:cSld name="Layout with photo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7"/>
          <p:cNvSpPr/>
          <p:nvPr/>
        </p:nvSpPr>
        <p:spPr>
          <a:xfrm>
            <a:off x="-7365" y="0"/>
            <a:ext cx="9157800" cy="5151300"/>
          </a:xfrm>
          <a:prstGeom prst="rect">
            <a:avLst/>
          </a:prstGeom>
          <a:gradFill>
            <a:gsLst>
              <a:gs pos="0">
                <a:srgbClr val="245898"/>
              </a:gs>
              <a:gs pos="100000">
                <a:srgbClr val="001023"/>
              </a:gs>
            </a:gsLst>
            <a:lin ang="8100019" scaled="0"/>
          </a:gra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7"/>
          <p:cNvSpPr/>
          <p:nvPr/>
        </p:nvSpPr>
        <p:spPr>
          <a:xfrm>
            <a:off x="0" y="0"/>
            <a:ext cx="9144000" cy="343800"/>
          </a:xfrm>
          <a:prstGeom prst="rect">
            <a:avLst/>
          </a:prstGeom>
          <a:solidFill>
            <a:srgbClr val="0166B1"/>
          </a:soli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7"/>
          <p:cNvSpPr/>
          <p:nvPr/>
        </p:nvSpPr>
        <p:spPr>
          <a:xfrm>
            <a:off x="8445194" y="0"/>
            <a:ext cx="698802" cy="343314"/>
          </a:xfrm>
          <a:custGeom>
            <a:avLst/>
            <a:gdLst/>
            <a:ahLst/>
            <a:cxnLst/>
            <a:rect l="l" t="t" r="r" b="b"/>
            <a:pathLst>
              <a:path w="931736" h="495761" extrusionOk="0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2583CC"/>
          </a:soli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7"/>
          <p:cNvSpPr txBox="1">
            <a:spLocks noGrp="1"/>
          </p:cNvSpPr>
          <p:nvPr>
            <p:ph type="title"/>
          </p:nvPr>
        </p:nvSpPr>
        <p:spPr>
          <a:xfrm>
            <a:off x="3915389" y="741103"/>
            <a:ext cx="48612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body" idx="1"/>
          </p:nvPr>
        </p:nvSpPr>
        <p:spPr>
          <a:xfrm>
            <a:off x="3932534" y="1416897"/>
            <a:ext cx="4827000" cy="26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27"/>
          <p:cNvSpPr txBox="1"/>
          <p:nvPr/>
        </p:nvSpPr>
        <p:spPr>
          <a:xfrm>
            <a:off x="7037021" y="3267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 i="0" u="none" strike="noStrike" cap="non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61" name="Google Shape;161;p27"/>
          <p:cNvSpPr txBox="1">
            <a:spLocks noGrp="1"/>
          </p:cNvSpPr>
          <p:nvPr>
            <p:ph type="body" idx="2"/>
          </p:nvPr>
        </p:nvSpPr>
        <p:spPr>
          <a:xfrm>
            <a:off x="0" y="343908"/>
            <a:ext cx="3405300" cy="4799700"/>
          </a:xfrm>
          <a:prstGeom prst="rect">
            <a:avLst/>
          </a:prstGeom>
          <a:solidFill>
            <a:srgbClr val="01599D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27"/>
          <p:cNvSpPr txBox="1">
            <a:spLocks noGrp="1"/>
          </p:cNvSpPr>
          <p:nvPr>
            <p:ph type="body" idx="3"/>
          </p:nvPr>
        </p:nvSpPr>
        <p:spPr>
          <a:xfrm>
            <a:off x="3949679" y="4671258"/>
            <a:ext cx="4827000" cy="2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000"/>
              <a:buNone/>
              <a:defRPr sz="10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27"/>
          <p:cNvSpPr txBox="1"/>
          <p:nvPr/>
        </p:nvSpPr>
        <p:spPr>
          <a:xfrm>
            <a:off x="472193" y="44968"/>
            <a:ext cx="2439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EARTH SCIENCE DIVISION</a:t>
            </a:r>
            <a:endParaRPr sz="110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layout">
  <p:cSld name="Two column layou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8"/>
          <p:cNvSpPr/>
          <p:nvPr/>
        </p:nvSpPr>
        <p:spPr>
          <a:xfrm>
            <a:off x="-7365" y="0"/>
            <a:ext cx="9157800" cy="5151300"/>
          </a:xfrm>
          <a:prstGeom prst="rect">
            <a:avLst/>
          </a:prstGeom>
          <a:gradFill>
            <a:gsLst>
              <a:gs pos="0">
                <a:srgbClr val="245898"/>
              </a:gs>
              <a:gs pos="100000">
                <a:srgbClr val="001023"/>
              </a:gs>
            </a:gsLst>
            <a:lin ang="8100019" scaled="0"/>
          </a:gra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8"/>
          <p:cNvSpPr/>
          <p:nvPr/>
        </p:nvSpPr>
        <p:spPr>
          <a:xfrm>
            <a:off x="0" y="0"/>
            <a:ext cx="9144000" cy="343800"/>
          </a:xfrm>
          <a:prstGeom prst="rect">
            <a:avLst/>
          </a:prstGeom>
          <a:solidFill>
            <a:srgbClr val="0166B1"/>
          </a:soli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8"/>
          <p:cNvSpPr/>
          <p:nvPr/>
        </p:nvSpPr>
        <p:spPr>
          <a:xfrm>
            <a:off x="8445194" y="0"/>
            <a:ext cx="698802" cy="343314"/>
          </a:xfrm>
          <a:custGeom>
            <a:avLst/>
            <a:gdLst/>
            <a:ahLst/>
            <a:cxnLst/>
            <a:rect l="l" t="t" r="r" b="b"/>
            <a:pathLst>
              <a:path w="931736" h="495761" extrusionOk="0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2583CC"/>
          </a:soli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8"/>
          <p:cNvSpPr txBox="1">
            <a:spLocks noGrp="1"/>
          </p:cNvSpPr>
          <p:nvPr>
            <p:ph type="body" idx="1"/>
          </p:nvPr>
        </p:nvSpPr>
        <p:spPr>
          <a:xfrm>
            <a:off x="954475" y="1384019"/>
            <a:ext cx="3336900" cy="1789800"/>
          </a:xfrm>
          <a:prstGeom prst="rect">
            <a:avLst/>
          </a:prstGeom>
          <a:solidFill>
            <a:srgbClr val="01599D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28"/>
          <p:cNvSpPr txBox="1">
            <a:spLocks noGrp="1"/>
          </p:cNvSpPr>
          <p:nvPr>
            <p:ph type="title"/>
          </p:nvPr>
        </p:nvSpPr>
        <p:spPr>
          <a:xfrm>
            <a:off x="877289" y="749312"/>
            <a:ext cx="48612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8"/>
          <p:cNvSpPr txBox="1"/>
          <p:nvPr/>
        </p:nvSpPr>
        <p:spPr>
          <a:xfrm>
            <a:off x="7037021" y="3267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 i="0" u="none" strike="noStrike" cap="non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1" name="Google Shape;171;p28"/>
          <p:cNvSpPr txBox="1">
            <a:spLocks noGrp="1"/>
          </p:cNvSpPr>
          <p:nvPr>
            <p:ph type="body" idx="2"/>
          </p:nvPr>
        </p:nvSpPr>
        <p:spPr>
          <a:xfrm>
            <a:off x="857462" y="3306625"/>
            <a:ext cx="34338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body" idx="3"/>
          </p:nvPr>
        </p:nvSpPr>
        <p:spPr>
          <a:xfrm>
            <a:off x="4572002" y="3306625"/>
            <a:ext cx="34338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900"/>
              <a:buNone/>
              <a:defRPr sz="9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28"/>
          <p:cNvSpPr txBox="1">
            <a:spLocks noGrp="1"/>
          </p:cNvSpPr>
          <p:nvPr>
            <p:ph type="body" idx="4"/>
          </p:nvPr>
        </p:nvSpPr>
        <p:spPr>
          <a:xfrm>
            <a:off x="4642249" y="1384019"/>
            <a:ext cx="3336900" cy="1789800"/>
          </a:xfrm>
          <a:prstGeom prst="rect">
            <a:avLst/>
          </a:prstGeom>
          <a:solidFill>
            <a:srgbClr val="01599D"/>
          </a:solidFill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28"/>
          <p:cNvSpPr txBox="1"/>
          <p:nvPr/>
        </p:nvSpPr>
        <p:spPr>
          <a:xfrm>
            <a:off x="472193" y="44968"/>
            <a:ext cx="2439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EARTH SCIENCE DIVISION</a:t>
            </a:r>
            <a:endParaRPr sz="1100"/>
          </a:p>
        </p:txBody>
      </p:sp>
      <p:sp>
        <p:nvSpPr>
          <p:cNvPr id="175" name="Google Shape;175;p28"/>
          <p:cNvSpPr txBox="1">
            <a:spLocks noGrp="1"/>
          </p:cNvSpPr>
          <p:nvPr>
            <p:ph type="body" idx="5"/>
          </p:nvPr>
        </p:nvSpPr>
        <p:spPr>
          <a:xfrm>
            <a:off x="848918" y="3836378"/>
            <a:ext cx="71832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slide 1">
  <p:cSld name="Chapter slid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 txBox="1"/>
          <p:nvPr/>
        </p:nvSpPr>
        <p:spPr>
          <a:xfrm>
            <a:off x="7037021" y="3267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 i="0" u="none" strike="noStrike" cap="non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78" name="Google Shape;17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20" y="0"/>
            <a:ext cx="9144000" cy="5136098"/>
          </a:xfrm>
          <a:prstGeom prst="rect">
            <a:avLst/>
          </a:prstGeom>
          <a:noFill/>
          <a:ln>
            <a:noFill/>
          </a:ln>
          <a:effectLst>
            <a:outerShdw dist="28572" dir="2700000" algn="tl">
              <a:srgbClr val="000000">
                <a:alpha val="40000"/>
              </a:srgbClr>
            </a:outerShdw>
          </a:effectLst>
        </p:spPr>
      </p:pic>
      <p:sp>
        <p:nvSpPr>
          <p:cNvPr id="179" name="Google Shape;179;p29"/>
          <p:cNvSpPr/>
          <p:nvPr/>
        </p:nvSpPr>
        <p:spPr>
          <a:xfrm rot="-5400000">
            <a:off x="-2502753" y="2494167"/>
            <a:ext cx="5177100" cy="171600"/>
          </a:xfrm>
          <a:prstGeom prst="rect">
            <a:avLst/>
          </a:prstGeom>
          <a:gradFill>
            <a:gsLst>
              <a:gs pos="0">
                <a:srgbClr val="245898"/>
              </a:gs>
              <a:gs pos="100000">
                <a:srgbClr val="102C4F"/>
              </a:gs>
            </a:gsLst>
            <a:lin ang="4199895" scaled="0"/>
          </a:gra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9"/>
          <p:cNvSpPr txBox="1">
            <a:spLocks noGrp="1"/>
          </p:cNvSpPr>
          <p:nvPr>
            <p:ph type="title"/>
          </p:nvPr>
        </p:nvSpPr>
        <p:spPr>
          <a:xfrm>
            <a:off x="664457" y="2071191"/>
            <a:ext cx="45195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9"/>
          <p:cNvSpPr txBox="1">
            <a:spLocks noGrp="1"/>
          </p:cNvSpPr>
          <p:nvPr>
            <p:ph type="body" idx="1"/>
          </p:nvPr>
        </p:nvSpPr>
        <p:spPr>
          <a:xfrm>
            <a:off x="667421" y="2611691"/>
            <a:ext cx="4519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slide 2">
  <p:cSld name="Chapter slid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0"/>
          <p:cNvSpPr txBox="1"/>
          <p:nvPr/>
        </p:nvSpPr>
        <p:spPr>
          <a:xfrm>
            <a:off x="7037021" y="3267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 i="0" u="none" strike="noStrike" cap="non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84" name="Google Shape;18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203900" cy="5173621"/>
          </a:xfrm>
          <a:prstGeom prst="rect">
            <a:avLst/>
          </a:prstGeom>
          <a:noFill/>
          <a:ln>
            <a:noFill/>
          </a:ln>
          <a:effectLst>
            <a:outerShdw dist="28572" dir="2700000" algn="tl">
              <a:srgbClr val="000000">
                <a:alpha val="40000"/>
              </a:srgbClr>
            </a:outerShdw>
          </a:effectLst>
        </p:spPr>
      </p:pic>
      <p:sp>
        <p:nvSpPr>
          <p:cNvPr id="185" name="Google Shape;185;p30"/>
          <p:cNvSpPr/>
          <p:nvPr/>
        </p:nvSpPr>
        <p:spPr>
          <a:xfrm rot="-5400000">
            <a:off x="-2502753" y="2494167"/>
            <a:ext cx="5177100" cy="171600"/>
          </a:xfrm>
          <a:prstGeom prst="rect">
            <a:avLst/>
          </a:prstGeom>
          <a:gradFill>
            <a:gsLst>
              <a:gs pos="0">
                <a:srgbClr val="245898"/>
              </a:gs>
              <a:gs pos="100000">
                <a:srgbClr val="102C4F"/>
              </a:gs>
            </a:gsLst>
            <a:lin ang="4199895" scaled="0"/>
          </a:gra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0"/>
          <p:cNvSpPr txBox="1">
            <a:spLocks noGrp="1"/>
          </p:cNvSpPr>
          <p:nvPr>
            <p:ph type="title"/>
          </p:nvPr>
        </p:nvSpPr>
        <p:spPr>
          <a:xfrm>
            <a:off x="664457" y="2071191"/>
            <a:ext cx="45195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30"/>
          <p:cNvSpPr txBox="1">
            <a:spLocks noGrp="1"/>
          </p:cNvSpPr>
          <p:nvPr>
            <p:ph type="body" idx="1"/>
          </p:nvPr>
        </p:nvSpPr>
        <p:spPr>
          <a:xfrm>
            <a:off x="667421" y="2611691"/>
            <a:ext cx="4519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slide 3">
  <p:cSld name="Chapter slide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1"/>
          <p:cNvSpPr txBox="1"/>
          <p:nvPr/>
        </p:nvSpPr>
        <p:spPr>
          <a:xfrm>
            <a:off x="7037021" y="3267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 i="0" u="none" strike="noStrike" cap="non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90" name="Google Shape;19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>
            <a:outerShdw dist="28572" dir="2700000" algn="tl">
              <a:srgbClr val="000000">
                <a:alpha val="40000"/>
              </a:srgbClr>
            </a:outerShdw>
          </a:effectLst>
        </p:spPr>
      </p:pic>
      <p:sp>
        <p:nvSpPr>
          <p:cNvPr id="191" name="Google Shape;191;p31"/>
          <p:cNvSpPr/>
          <p:nvPr/>
        </p:nvSpPr>
        <p:spPr>
          <a:xfrm rot="-5400000">
            <a:off x="-2502753" y="2494167"/>
            <a:ext cx="5177100" cy="171600"/>
          </a:xfrm>
          <a:prstGeom prst="rect">
            <a:avLst/>
          </a:prstGeom>
          <a:gradFill>
            <a:gsLst>
              <a:gs pos="0">
                <a:srgbClr val="245898"/>
              </a:gs>
              <a:gs pos="100000">
                <a:srgbClr val="102C4F"/>
              </a:gs>
            </a:gsLst>
            <a:lin ang="4199895" scaled="0"/>
          </a:gra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1"/>
          <p:cNvSpPr txBox="1">
            <a:spLocks noGrp="1"/>
          </p:cNvSpPr>
          <p:nvPr>
            <p:ph type="title"/>
          </p:nvPr>
        </p:nvSpPr>
        <p:spPr>
          <a:xfrm>
            <a:off x="664457" y="2071191"/>
            <a:ext cx="45195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1"/>
          <p:cNvSpPr txBox="1">
            <a:spLocks noGrp="1"/>
          </p:cNvSpPr>
          <p:nvPr>
            <p:ph type="body" idx="1"/>
          </p:nvPr>
        </p:nvSpPr>
        <p:spPr>
          <a:xfrm>
            <a:off x="667421" y="2611691"/>
            <a:ext cx="4519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slide 4">
  <p:cSld name="Chapter slide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2"/>
          <p:cNvSpPr/>
          <p:nvPr/>
        </p:nvSpPr>
        <p:spPr>
          <a:xfrm>
            <a:off x="0" y="0"/>
            <a:ext cx="5715000" cy="5143500"/>
          </a:xfrm>
          <a:custGeom>
            <a:avLst/>
            <a:gdLst/>
            <a:ahLst/>
            <a:cxnLst/>
            <a:rect l="l" t="t" r="r" b="b"/>
            <a:pathLst>
              <a:path w="7620000" h="6858000" extrusionOk="0">
                <a:moveTo>
                  <a:pt x="0" y="0"/>
                </a:moveTo>
                <a:lnTo>
                  <a:pt x="7620000" y="0"/>
                </a:lnTo>
                <a:lnTo>
                  <a:pt x="591873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02599D"/>
              </a:gs>
            </a:gsLst>
            <a:lin ang="4199895" scaled="0"/>
          </a:gra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2"/>
          <p:cNvSpPr txBox="1">
            <a:spLocks noGrp="1"/>
          </p:cNvSpPr>
          <p:nvPr>
            <p:ph type="title"/>
          </p:nvPr>
        </p:nvSpPr>
        <p:spPr>
          <a:xfrm>
            <a:off x="664457" y="2071191"/>
            <a:ext cx="40986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2"/>
          <p:cNvSpPr txBox="1">
            <a:spLocks noGrp="1"/>
          </p:cNvSpPr>
          <p:nvPr>
            <p:ph type="body" idx="1"/>
          </p:nvPr>
        </p:nvSpPr>
        <p:spPr>
          <a:xfrm>
            <a:off x="667421" y="2611691"/>
            <a:ext cx="4098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slide 5">
  <p:cSld name="Chapter slide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3"/>
          <p:cNvSpPr/>
          <p:nvPr/>
        </p:nvSpPr>
        <p:spPr>
          <a:xfrm>
            <a:off x="0" y="0"/>
            <a:ext cx="5715000" cy="5143500"/>
          </a:xfrm>
          <a:custGeom>
            <a:avLst/>
            <a:gdLst/>
            <a:ahLst/>
            <a:cxnLst/>
            <a:rect l="l" t="t" r="r" b="b"/>
            <a:pathLst>
              <a:path w="7620000" h="6858000" extrusionOk="0">
                <a:moveTo>
                  <a:pt x="0" y="0"/>
                </a:moveTo>
                <a:lnTo>
                  <a:pt x="7620000" y="0"/>
                </a:lnTo>
                <a:lnTo>
                  <a:pt x="591873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01599D">
                  <a:alpha val="0"/>
                </a:srgbClr>
              </a:gs>
              <a:gs pos="100000">
                <a:srgbClr val="102C4F"/>
              </a:gs>
            </a:gsLst>
            <a:lin ang="4199895" scaled="0"/>
          </a:gra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3"/>
          <p:cNvSpPr txBox="1">
            <a:spLocks noGrp="1"/>
          </p:cNvSpPr>
          <p:nvPr>
            <p:ph type="title"/>
          </p:nvPr>
        </p:nvSpPr>
        <p:spPr>
          <a:xfrm>
            <a:off x="664457" y="2071191"/>
            <a:ext cx="40986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3"/>
          <p:cNvSpPr txBox="1">
            <a:spLocks noGrp="1"/>
          </p:cNvSpPr>
          <p:nvPr>
            <p:ph type="body" idx="1"/>
          </p:nvPr>
        </p:nvSpPr>
        <p:spPr>
          <a:xfrm>
            <a:off x="667421" y="2611691"/>
            <a:ext cx="4098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with graphic 2">
  <p:cSld name="Layout with graphic 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4" descr="A hourglass with a landscape insid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2983"/>
            <a:ext cx="4572003" cy="516171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4"/>
          <p:cNvSpPr/>
          <p:nvPr/>
        </p:nvSpPr>
        <p:spPr>
          <a:xfrm>
            <a:off x="-316990" y="404"/>
            <a:ext cx="1553069" cy="5143095"/>
          </a:xfrm>
          <a:custGeom>
            <a:avLst/>
            <a:gdLst/>
            <a:ahLst/>
            <a:cxnLst/>
            <a:rect l="l" t="t" r="r" b="b"/>
            <a:pathLst>
              <a:path w="652" h="2160" extrusionOk="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solidFill>
            <a:srgbClr val="0A233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4"/>
          <p:cNvSpPr/>
          <p:nvPr/>
        </p:nvSpPr>
        <p:spPr>
          <a:xfrm>
            <a:off x="1118197" y="-2983"/>
            <a:ext cx="8025807" cy="5146481"/>
          </a:xfrm>
          <a:custGeom>
            <a:avLst/>
            <a:gdLst/>
            <a:ahLst/>
            <a:cxnLst/>
            <a:rect l="l" t="t" r="r" b="b"/>
            <a:pathLst>
              <a:path w="3370" h="2161" extrusionOk="0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solidFill>
            <a:srgbClr val="0A233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4"/>
          <p:cNvSpPr txBox="1">
            <a:spLocks noGrp="1"/>
          </p:cNvSpPr>
          <p:nvPr>
            <p:ph type="title"/>
          </p:nvPr>
        </p:nvSpPr>
        <p:spPr>
          <a:xfrm>
            <a:off x="3676450" y="805870"/>
            <a:ext cx="50040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34"/>
          <p:cNvSpPr txBox="1">
            <a:spLocks noGrp="1"/>
          </p:cNvSpPr>
          <p:nvPr>
            <p:ph type="body" idx="1"/>
          </p:nvPr>
        </p:nvSpPr>
        <p:spPr>
          <a:xfrm>
            <a:off x="3676457" y="1661035"/>
            <a:ext cx="5008500" cy="24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34"/>
          <p:cNvSpPr txBox="1"/>
          <p:nvPr/>
        </p:nvSpPr>
        <p:spPr>
          <a:xfrm>
            <a:off x="7037021" y="3267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 i="0" u="none" strike="noStrike" cap="non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with graphic 3">
  <p:cSld name="Layout with graphic 3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5" descr="A hourglass with a landscape insid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9174" y="0"/>
            <a:ext cx="8124823" cy="515873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5"/>
          <p:cNvSpPr/>
          <p:nvPr/>
        </p:nvSpPr>
        <p:spPr>
          <a:xfrm flipH="1">
            <a:off x="7894716" y="0"/>
            <a:ext cx="1549908" cy="5143500"/>
          </a:xfrm>
          <a:custGeom>
            <a:avLst/>
            <a:gdLst/>
            <a:ahLst/>
            <a:cxnLst/>
            <a:rect l="l" t="t" r="r" b="b"/>
            <a:pathLst>
              <a:path w="652" h="2160" extrusionOk="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solidFill>
            <a:srgbClr val="0A223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35"/>
          <p:cNvSpPr/>
          <p:nvPr/>
        </p:nvSpPr>
        <p:spPr>
          <a:xfrm flipH="1">
            <a:off x="-7764" y="8318"/>
            <a:ext cx="8023860" cy="5143094"/>
          </a:xfrm>
          <a:custGeom>
            <a:avLst/>
            <a:gdLst/>
            <a:ahLst/>
            <a:cxnLst/>
            <a:rect l="l" t="t" r="r" b="b"/>
            <a:pathLst>
              <a:path w="3370" h="2161" extrusionOk="0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solidFill>
            <a:srgbClr val="0A233F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5"/>
          <p:cNvSpPr txBox="1">
            <a:spLocks noGrp="1"/>
          </p:cNvSpPr>
          <p:nvPr>
            <p:ph type="title"/>
          </p:nvPr>
        </p:nvSpPr>
        <p:spPr>
          <a:xfrm>
            <a:off x="472708" y="1098034"/>
            <a:ext cx="51126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35"/>
          <p:cNvSpPr txBox="1">
            <a:spLocks noGrp="1"/>
          </p:cNvSpPr>
          <p:nvPr>
            <p:ph type="body" idx="1"/>
          </p:nvPr>
        </p:nvSpPr>
        <p:spPr>
          <a:xfrm>
            <a:off x="488831" y="1907491"/>
            <a:ext cx="5100900" cy="24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1">
  <p:cSld name="Text slide 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6"/>
          <p:cNvSpPr/>
          <p:nvPr/>
        </p:nvSpPr>
        <p:spPr>
          <a:xfrm rot="10800000">
            <a:off x="-7535" y="195"/>
            <a:ext cx="9157800" cy="5151000"/>
          </a:xfrm>
          <a:prstGeom prst="rect">
            <a:avLst/>
          </a:prstGeom>
          <a:gradFill>
            <a:gsLst>
              <a:gs pos="0">
                <a:srgbClr val="245898"/>
              </a:gs>
              <a:gs pos="100000">
                <a:srgbClr val="001023"/>
              </a:gs>
            </a:gsLst>
            <a:lin ang="8100019" scaled="0"/>
          </a:gra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6"/>
          <p:cNvSpPr/>
          <p:nvPr/>
        </p:nvSpPr>
        <p:spPr>
          <a:xfrm>
            <a:off x="0" y="0"/>
            <a:ext cx="9144000" cy="343800"/>
          </a:xfrm>
          <a:prstGeom prst="rect">
            <a:avLst/>
          </a:prstGeom>
          <a:solidFill>
            <a:srgbClr val="0166B1"/>
          </a:soli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6"/>
          <p:cNvSpPr/>
          <p:nvPr/>
        </p:nvSpPr>
        <p:spPr>
          <a:xfrm>
            <a:off x="8445194" y="0"/>
            <a:ext cx="698802" cy="343314"/>
          </a:xfrm>
          <a:custGeom>
            <a:avLst/>
            <a:gdLst/>
            <a:ahLst/>
            <a:cxnLst/>
            <a:rect l="l" t="t" r="r" b="b"/>
            <a:pathLst>
              <a:path w="931736" h="495761" extrusionOk="0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2583CC"/>
          </a:soli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36"/>
          <p:cNvSpPr txBox="1"/>
          <p:nvPr/>
        </p:nvSpPr>
        <p:spPr>
          <a:xfrm>
            <a:off x="472193" y="44968"/>
            <a:ext cx="24396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EARTH SCIENCE DIVISION</a:t>
            </a:r>
            <a:endParaRPr sz="1100"/>
          </a:p>
        </p:txBody>
      </p:sp>
      <p:sp>
        <p:nvSpPr>
          <p:cNvPr id="220" name="Google Shape;220;p36"/>
          <p:cNvSpPr txBox="1"/>
          <p:nvPr/>
        </p:nvSpPr>
        <p:spPr>
          <a:xfrm>
            <a:off x="7037021" y="3267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21" name="Google Shape;221;p36"/>
          <p:cNvSpPr txBox="1"/>
          <p:nvPr/>
        </p:nvSpPr>
        <p:spPr>
          <a:xfrm>
            <a:off x="7037021" y="3267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 i="0" u="none" strike="noStrike" cap="non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22" name="Google Shape;222;p36"/>
          <p:cNvSpPr txBox="1">
            <a:spLocks noGrp="1"/>
          </p:cNvSpPr>
          <p:nvPr>
            <p:ph type="title"/>
          </p:nvPr>
        </p:nvSpPr>
        <p:spPr>
          <a:xfrm>
            <a:off x="453684" y="782655"/>
            <a:ext cx="80016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  <a:defRPr sz="2700"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36"/>
          <p:cNvSpPr txBox="1">
            <a:spLocks noGrp="1"/>
          </p:cNvSpPr>
          <p:nvPr>
            <p:ph type="body" idx="1"/>
          </p:nvPr>
        </p:nvSpPr>
        <p:spPr>
          <a:xfrm>
            <a:off x="488159" y="1409703"/>
            <a:ext cx="7976100" cy="17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slide 2">
  <p:cSld name="Text slide 2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7"/>
          <p:cNvSpPr/>
          <p:nvPr/>
        </p:nvSpPr>
        <p:spPr>
          <a:xfrm rot="10800000">
            <a:off x="-7534" y="-17811"/>
            <a:ext cx="9157800" cy="5169000"/>
          </a:xfrm>
          <a:prstGeom prst="rect">
            <a:avLst/>
          </a:prstGeom>
          <a:gradFill>
            <a:gsLst>
              <a:gs pos="0">
                <a:srgbClr val="245898"/>
              </a:gs>
              <a:gs pos="100000">
                <a:srgbClr val="001023"/>
              </a:gs>
            </a:gsLst>
            <a:lin ang="8100019" scaled="0"/>
          </a:gra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7"/>
          <p:cNvSpPr txBox="1"/>
          <p:nvPr/>
        </p:nvSpPr>
        <p:spPr>
          <a:xfrm>
            <a:off x="7037021" y="3267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 u="none" strike="noStrike" cap="non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27" name="Google Shape;227;p37"/>
          <p:cNvSpPr txBox="1"/>
          <p:nvPr/>
        </p:nvSpPr>
        <p:spPr>
          <a:xfrm>
            <a:off x="7037021" y="3267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 i="0" u="none" strike="noStrike" cap="none">
              <a:solidFill>
                <a:srgbClr val="FFFFF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28" name="Google Shape;228;p37"/>
          <p:cNvSpPr txBox="1">
            <a:spLocks noGrp="1"/>
          </p:cNvSpPr>
          <p:nvPr>
            <p:ph type="title"/>
          </p:nvPr>
        </p:nvSpPr>
        <p:spPr>
          <a:xfrm>
            <a:off x="453684" y="782655"/>
            <a:ext cx="80016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1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  <a:defRPr sz="2700"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37"/>
          <p:cNvSpPr txBox="1">
            <a:spLocks noGrp="1"/>
          </p:cNvSpPr>
          <p:nvPr>
            <p:ph type="body" idx="1"/>
          </p:nvPr>
        </p:nvSpPr>
        <p:spPr>
          <a:xfrm>
            <a:off x="488159" y="1409703"/>
            <a:ext cx="7976100" cy="17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End Slide">
    <p:bg>
      <p:bgPr>
        <a:solidFill>
          <a:srgbClr val="0A223F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8" descr="A close-up of a planet earth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8"/>
          <p:cNvSpPr txBox="1"/>
          <p:nvPr/>
        </p:nvSpPr>
        <p:spPr>
          <a:xfrm>
            <a:off x="6097304" y="3256363"/>
            <a:ext cx="19179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science.nasa.gov/earth</a:t>
            </a:r>
            <a:endParaRPr sz="110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34" y="-9128"/>
            <a:ext cx="9162584" cy="5150391"/>
          </a:xfrm>
          <a:prstGeom prst="rect">
            <a:avLst/>
          </a:prstGeom>
          <a:noFill/>
          <a:ln>
            <a:noFill/>
          </a:ln>
          <a:effectLst>
            <a:outerShdw dist="28572" dir="2700000" algn="tl">
              <a:srgbClr val="000000">
                <a:alpha val="40000"/>
              </a:srgbClr>
            </a:outerShdw>
          </a:effectLst>
        </p:spPr>
      </p:pic>
      <p:sp>
        <p:nvSpPr>
          <p:cNvPr id="235" name="Google Shape;235;p39"/>
          <p:cNvSpPr txBox="1">
            <a:spLocks noGrp="1"/>
          </p:cNvSpPr>
          <p:nvPr>
            <p:ph type="body" idx="1"/>
          </p:nvPr>
        </p:nvSpPr>
        <p:spPr>
          <a:xfrm>
            <a:off x="1268290" y="3430536"/>
            <a:ext cx="16065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6" name="Google Shape;236;p39"/>
          <p:cNvSpPr txBox="1">
            <a:spLocks noGrp="1"/>
          </p:cNvSpPr>
          <p:nvPr>
            <p:ph type="body" idx="2"/>
          </p:nvPr>
        </p:nvSpPr>
        <p:spPr>
          <a:xfrm>
            <a:off x="1268290" y="3619241"/>
            <a:ext cx="16065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39"/>
          <p:cNvSpPr txBox="1">
            <a:spLocks noGrp="1"/>
          </p:cNvSpPr>
          <p:nvPr>
            <p:ph type="body" idx="3"/>
          </p:nvPr>
        </p:nvSpPr>
        <p:spPr>
          <a:xfrm>
            <a:off x="1268290" y="2668797"/>
            <a:ext cx="16065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8" name="Google Shape;238;p39"/>
          <p:cNvSpPr txBox="1">
            <a:spLocks noGrp="1"/>
          </p:cNvSpPr>
          <p:nvPr>
            <p:ph type="body" idx="4"/>
          </p:nvPr>
        </p:nvSpPr>
        <p:spPr>
          <a:xfrm>
            <a:off x="1268290" y="2857502"/>
            <a:ext cx="16065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p39"/>
          <p:cNvSpPr txBox="1">
            <a:spLocks noGrp="1"/>
          </p:cNvSpPr>
          <p:nvPr>
            <p:ph type="body" idx="5"/>
          </p:nvPr>
        </p:nvSpPr>
        <p:spPr>
          <a:xfrm>
            <a:off x="1268290" y="1897663"/>
            <a:ext cx="16065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0" name="Google Shape;240;p39"/>
          <p:cNvSpPr txBox="1">
            <a:spLocks noGrp="1"/>
          </p:cNvSpPr>
          <p:nvPr>
            <p:ph type="body" idx="6"/>
          </p:nvPr>
        </p:nvSpPr>
        <p:spPr>
          <a:xfrm>
            <a:off x="1268290" y="2086368"/>
            <a:ext cx="16065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1" name="Google Shape;241;p39"/>
          <p:cNvSpPr txBox="1">
            <a:spLocks noGrp="1"/>
          </p:cNvSpPr>
          <p:nvPr>
            <p:ph type="title"/>
          </p:nvPr>
        </p:nvSpPr>
        <p:spPr>
          <a:xfrm>
            <a:off x="617487" y="1103555"/>
            <a:ext cx="42366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  <a:defRPr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39"/>
          <p:cNvSpPr/>
          <p:nvPr/>
        </p:nvSpPr>
        <p:spPr>
          <a:xfrm rot="-5400000">
            <a:off x="-2490603" y="2481299"/>
            <a:ext cx="5152800" cy="171600"/>
          </a:xfrm>
          <a:prstGeom prst="rect">
            <a:avLst/>
          </a:prstGeom>
          <a:gradFill>
            <a:gsLst>
              <a:gs pos="0">
                <a:srgbClr val="245898"/>
              </a:gs>
              <a:gs pos="100000">
                <a:srgbClr val="102C4F"/>
              </a:gs>
            </a:gsLst>
            <a:lin ang="4199895" scaled="0"/>
          </a:gradFill>
          <a:ln>
            <a:noFill/>
          </a:ln>
        </p:spPr>
        <p:txBody>
          <a:bodyPr spcFirstLastPara="1" wrap="square" lIns="68575" tIns="34275" rIns="68575" bIns="34275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9"/>
          <p:cNvSpPr txBox="1"/>
          <p:nvPr/>
        </p:nvSpPr>
        <p:spPr>
          <a:xfrm>
            <a:off x="7037021" y="3267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44" name="Google Shape;244;p39"/>
          <p:cNvSpPr txBox="1">
            <a:spLocks noGrp="1"/>
          </p:cNvSpPr>
          <p:nvPr>
            <p:ph type="body" idx="7"/>
          </p:nvPr>
        </p:nvSpPr>
        <p:spPr>
          <a:xfrm>
            <a:off x="396241" y="1886944"/>
            <a:ext cx="7464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39"/>
          <p:cNvSpPr txBox="1">
            <a:spLocks noGrp="1"/>
          </p:cNvSpPr>
          <p:nvPr>
            <p:ph type="body" idx="8"/>
          </p:nvPr>
        </p:nvSpPr>
        <p:spPr>
          <a:xfrm>
            <a:off x="396241" y="2673317"/>
            <a:ext cx="7464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6" name="Google Shape;246;p39"/>
          <p:cNvSpPr txBox="1">
            <a:spLocks noGrp="1"/>
          </p:cNvSpPr>
          <p:nvPr>
            <p:ph type="body" idx="9"/>
          </p:nvPr>
        </p:nvSpPr>
        <p:spPr>
          <a:xfrm>
            <a:off x="396241" y="3427957"/>
            <a:ext cx="7464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7" name="Google Shape;247;p39"/>
          <p:cNvSpPr txBox="1">
            <a:spLocks noGrp="1"/>
          </p:cNvSpPr>
          <p:nvPr>
            <p:ph type="body" idx="13"/>
          </p:nvPr>
        </p:nvSpPr>
        <p:spPr>
          <a:xfrm>
            <a:off x="3771900" y="3430536"/>
            <a:ext cx="16065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p39"/>
          <p:cNvSpPr txBox="1">
            <a:spLocks noGrp="1"/>
          </p:cNvSpPr>
          <p:nvPr>
            <p:ph type="body" idx="14"/>
          </p:nvPr>
        </p:nvSpPr>
        <p:spPr>
          <a:xfrm>
            <a:off x="3771900" y="3619241"/>
            <a:ext cx="16065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39"/>
          <p:cNvSpPr txBox="1">
            <a:spLocks noGrp="1"/>
          </p:cNvSpPr>
          <p:nvPr>
            <p:ph type="body" idx="15"/>
          </p:nvPr>
        </p:nvSpPr>
        <p:spPr>
          <a:xfrm>
            <a:off x="3771900" y="2668797"/>
            <a:ext cx="16065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0" name="Google Shape;250;p39"/>
          <p:cNvSpPr txBox="1">
            <a:spLocks noGrp="1"/>
          </p:cNvSpPr>
          <p:nvPr>
            <p:ph type="body" idx="16"/>
          </p:nvPr>
        </p:nvSpPr>
        <p:spPr>
          <a:xfrm>
            <a:off x="3771900" y="2857502"/>
            <a:ext cx="16065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1" name="Google Shape;251;p39"/>
          <p:cNvSpPr txBox="1">
            <a:spLocks noGrp="1"/>
          </p:cNvSpPr>
          <p:nvPr>
            <p:ph type="body" idx="17"/>
          </p:nvPr>
        </p:nvSpPr>
        <p:spPr>
          <a:xfrm>
            <a:off x="3771900" y="1897663"/>
            <a:ext cx="16065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39"/>
          <p:cNvSpPr txBox="1">
            <a:spLocks noGrp="1"/>
          </p:cNvSpPr>
          <p:nvPr>
            <p:ph type="body" idx="18"/>
          </p:nvPr>
        </p:nvSpPr>
        <p:spPr>
          <a:xfrm>
            <a:off x="3771900" y="2086368"/>
            <a:ext cx="1606500" cy="2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3" name="Google Shape;253;p39"/>
          <p:cNvSpPr txBox="1">
            <a:spLocks noGrp="1"/>
          </p:cNvSpPr>
          <p:nvPr>
            <p:ph type="body" idx="19"/>
          </p:nvPr>
        </p:nvSpPr>
        <p:spPr>
          <a:xfrm>
            <a:off x="2899850" y="1886944"/>
            <a:ext cx="7464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4" name="Google Shape;254;p39"/>
          <p:cNvSpPr txBox="1">
            <a:spLocks noGrp="1"/>
          </p:cNvSpPr>
          <p:nvPr>
            <p:ph type="body" idx="20"/>
          </p:nvPr>
        </p:nvSpPr>
        <p:spPr>
          <a:xfrm>
            <a:off x="2899850" y="2673317"/>
            <a:ext cx="7464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5" name="Google Shape;255;p39"/>
          <p:cNvSpPr txBox="1">
            <a:spLocks noGrp="1"/>
          </p:cNvSpPr>
          <p:nvPr>
            <p:ph type="body" idx="21"/>
          </p:nvPr>
        </p:nvSpPr>
        <p:spPr>
          <a:xfrm>
            <a:off x="2899850" y="3427957"/>
            <a:ext cx="7464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56" name="Google Shape;256;p39" descr="A black background with white text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12675" y="1574041"/>
            <a:ext cx="2417547" cy="12154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2B4E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472708" y="1098034"/>
            <a:ext cx="51126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472708" y="2008064"/>
            <a:ext cx="5008500" cy="3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7037021" y="3267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 Narrow"/>
              <a:buNone/>
              <a:defRPr sz="900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 Narrow"/>
              <a:buNone/>
              <a:defRPr sz="900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 Narrow"/>
              <a:buNone/>
              <a:defRPr sz="900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 Narrow"/>
              <a:buNone/>
              <a:defRPr sz="900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 Narrow"/>
              <a:buNone/>
              <a:defRPr sz="900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 Narrow"/>
              <a:buNone/>
              <a:defRPr sz="900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 Narrow"/>
              <a:buNone/>
              <a:defRPr sz="900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 Narrow"/>
              <a:buNone/>
              <a:defRPr sz="900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Arial Narrow"/>
              <a:buNone/>
              <a:defRPr sz="900" b="1" i="0" u="none" strike="noStrike" cap="non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podaac.github.io/tutorials/quarto_text/SWOT.html" TargetMode="External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R1KPYRNNMDU?feature=oembed" TargetMode="Externa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0"/>
          <p:cNvSpPr/>
          <p:nvPr/>
        </p:nvSpPr>
        <p:spPr>
          <a:xfrm>
            <a:off x="5143200" y="3206850"/>
            <a:ext cx="3991200" cy="114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262" name="Google Shape;262;p40"/>
          <p:cNvPicPr preferRelativeResize="0"/>
          <p:nvPr/>
        </p:nvPicPr>
        <p:blipFill rotWithShape="1">
          <a:blip r:embed="rId3">
            <a:alphaModFix/>
          </a:blip>
          <a:srcRect l="12244" r="17792"/>
          <a:stretch/>
        </p:blipFill>
        <p:spPr>
          <a:xfrm>
            <a:off x="5143204" y="0"/>
            <a:ext cx="3991357" cy="3206848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0"/>
          <p:cNvSpPr txBox="1"/>
          <p:nvPr/>
        </p:nvSpPr>
        <p:spPr>
          <a:xfrm>
            <a:off x="-8212" y="1475775"/>
            <a:ext cx="5282700" cy="36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FFFFF"/>
                </a:solidFill>
              </a:rPr>
              <a:t>Data Information</a:t>
            </a:r>
            <a:endParaRPr sz="1500">
              <a:solidFill>
                <a:srgbClr val="FFFFFF"/>
              </a:solidFill>
            </a:endParaRPr>
          </a:p>
          <a:p>
            <a:pPr marL="342900" lvl="0" indent="-2603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●"/>
            </a:pPr>
            <a:r>
              <a:rPr lang="en" sz="1500">
                <a:solidFill>
                  <a:srgbClr val="FFFFFF"/>
                </a:solidFill>
              </a:rPr>
              <a:t>Observations of:</a:t>
            </a:r>
            <a:endParaRPr sz="1500">
              <a:solidFill>
                <a:srgbClr val="FFFFFF"/>
              </a:solidFill>
            </a:endParaRPr>
          </a:p>
          <a:p>
            <a:pPr marL="685800" lvl="1" indent="-2603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○"/>
            </a:pPr>
            <a:r>
              <a:rPr lang="en" sz="1500">
                <a:solidFill>
                  <a:srgbClr val="FFFFFF"/>
                </a:solidFill>
              </a:rPr>
              <a:t>Coastal sea level and ocean heights at unprecedented resolution over a swath</a:t>
            </a:r>
            <a:endParaRPr sz="1500">
              <a:solidFill>
                <a:srgbClr val="FFFFFF"/>
              </a:solidFill>
            </a:endParaRPr>
          </a:p>
          <a:p>
            <a:pPr marL="685800" lvl="1" indent="-2603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○"/>
            </a:pPr>
            <a:r>
              <a:rPr lang="en" sz="1500">
                <a:solidFill>
                  <a:srgbClr val="FFFFFF"/>
                </a:solidFill>
              </a:rPr>
              <a:t>Heights, widths, and slopes of rivers wider than 30m</a:t>
            </a:r>
            <a:endParaRPr sz="1500">
              <a:solidFill>
                <a:srgbClr val="FFFFFF"/>
              </a:solidFill>
            </a:endParaRPr>
          </a:p>
          <a:p>
            <a:pPr marL="685800" lvl="1" indent="-2603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○"/>
            </a:pPr>
            <a:r>
              <a:rPr lang="en" sz="1500">
                <a:solidFill>
                  <a:srgbClr val="FFFFFF"/>
                </a:solidFill>
              </a:rPr>
              <a:t>Heights, extents, and storage changes of all lakes larger than 1 hectare</a:t>
            </a:r>
            <a:endParaRPr sz="1500">
              <a:solidFill>
                <a:srgbClr val="FFFFFF"/>
              </a:solidFill>
            </a:endParaRPr>
          </a:p>
          <a:p>
            <a:pPr marL="342900" lvl="0" indent="-260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Global coverage below 78 degrees latitude</a:t>
            </a:r>
            <a:endParaRPr sz="1500">
              <a:solidFill>
                <a:schemeClr val="lt1"/>
              </a:solidFill>
            </a:endParaRPr>
          </a:p>
          <a:p>
            <a:pPr marL="342900" lvl="0" indent="-260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21-day orbit cycle yielding observations of any given location every 10 days on average</a:t>
            </a:r>
            <a:endParaRPr sz="15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FFFFF"/>
                </a:solidFill>
              </a:rPr>
              <a:t>Applications Areas</a:t>
            </a:r>
            <a:endParaRPr sz="1500" b="1">
              <a:solidFill>
                <a:srgbClr val="FFFFFF"/>
              </a:solidFill>
            </a:endParaRPr>
          </a:p>
          <a:p>
            <a:pPr marL="342900" lvl="0" indent="-2603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●"/>
            </a:pPr>
            <a:r>
              <a:rPr lang="en" sz="1500">
                <a:solidFill>
                  <a:srgbClr val="FFFFFF"/>
                </a:solidFill>
              </a:rPr>
              <a:t>Water resource management and reservoir monitoring</a:t>
            </a:r>
            <a:endParaRPr sz="1500">
              <a:solidFill>
                <a:srgbClr val="FFFFFF"/>
              </a:solidFill>
            </a:endParaRPr>
          </a:p>
          <a:p>
            <a:pPr marL="342900" lvl="0" indent="-2603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●"/>
            </a:pPr>
            <a:r>
              <a:rPr lang="en" sz="1500">
                <a:solidFill>
                  <a:srgbClr val="FFFFFF"/>
                </a:solidFill>
              </a:rPr>
              <a:t>Coastal and inland flooding</a:t>
            </a:r>
            <a:endParaRPr sz="1500">
              <a:solidFill>
                <a:srgbClr val="FFFFFF"/>
              </a:solidFill>
            </a:endParaRPr>
          </a:p>
          <a:p>
            <a:pPr marL="342900" lvl="0" indent="-2603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●"/>
            </a:pPr>
            <a:r>
              <a:rPr lang="en" sz="1500">
                <a:solidFill>
                  <a:srgbClr val="FFFFFF"/>
                </a:solidFill>
              </a:rPr>
              <a:t>Maritime and river operations and commerce</a:t>
            </a:r>
            <a:endParaRPr sz="1500">
              <a:solidFill>
                <a:srgbClr val="FFFFFF"/>
              </a:solidFill>
            </a:endParaRPr>
          </a:p>
          <a:p>
            <a:pPr marL="342900" lvl="0" indent="-2603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●"/>
            </a:pPr>
            <a:r>
              <a:rPr lang="en" sz="1500">
                <a:solidFill>
                  <a:srgbClr val="FFFFFF"/>
                </a:solidFill>
              </a:rPr>
              <a:t>Coastal zone management</a:t>
            </a:r>
            <a:endParaRPr sz="1500">
              <a:solidFill>
                <a:srgbClr val="FFFFFF"/>
              </a:solidFill>
            </a:endParaRPr>
          </a:p>
        </p:txBody>
      </p:sp>
      <p:sp>
        <p:nvSpPr>
          <p:cNvPr id="264" name="Google Shape;264;p40"/>
          <p:cNvSpPr txBox="1"/>
          <p:nvPr/>
        </p:nvSpPr>
        <p:spPr>
          <a:xfrm>
            <a:off x="5143197" y="3321431"/>
            <a:ext cx="3991200" cy="877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1"/>
                </a:solidFill>
              </a:rPr>
              <a:t>Matthew Bonnema, NASA JPL</a:t>
            </a:r>
            <a:endParaRPr sz="1600" dirty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600" dirty="0">
                <a:solidFill>
                  <a:schemeClr val="lt1"/>
                </a:solidFill>
              </a:rPr>
              <a:t>WGCV-56 / LSI-VC-19 Joint Meeting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600" dirty="0">
                <a:solidFill>
                  <a:schemeClr val="lt1"/>
                </a:solidFill>
              </a:rPr>
              <a:t>April 23</a:t>
            </a:r>
            <a:r>
              <a:rPr lang="en" sz="1600" baseline="30000" dirty="0">
                <a:solidFill>
                  <a:schemeClr val="lt1"/>
                </a:solidFill>
              </a:rPr>
              <a:t>rd</a:t>
            </a:r>
            <a:r>
              <a:rPr lang="en" sz="1600" dirty="0">
                <a:solidFill>
                  <a:schemeClr val="lt1"/>
                </a:solidFill>
              </a:rPr>
              <a:t> 2026</a:t>
            </a:r>
            <a:endParaRPr sz="1200" dirty="0">
              <a:solidFill>
                <a:schemeClr val="lt1"/>
              </a:solidFill>
            </a:endParaRPr>
          </a:p>
        </p:txBody>
      </p:sp>
      <p:pic>
        <p:nvPicPr>
          <p:cNvPr id="265" name="Google Shape;265;p40"/>
          <p:cNvPicPr preferRelativeResize="0"/>
          <p:nvPr/>
        </p:nvPicPr>
        <p:blipFill rotWithShape="1">
          <a:blip r:embed="rId4">
            <a:alphaModFix/>
          </a:blip>
          <a:srcRect l="12022" t="22586" r="11892" b="49526"/>
          <a:stretch/>
        </p:blipFill>
        <p:spPr>
          <a:xfrm>
            <a:off x="5143204" y="4313520"/>
            <a:ext cx="3991357" cy="822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0" title="swot_mainlogo_portrait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212" y="-16425"/>
            <a:ext cx="1092466" cy="1388926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40"/>
          <p:cNvSpPr txBox="1">
            <a:spLocks noGrp="1"/>
          </p:cNvSpPr>
          <p:nvPr>
            <p:ph type="title"/>
          </p:nvPr>
        </p:nvSpPr>
        <p:spPr>
          <a:xfrm>
            <a:off x="1045838" y="0"/>
            <a:ext cx="4122000" cy="14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1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lang="en" sz="2400"/>
              <a:t>Surface Water and Ocean Topography Mission</a:t>
            </a:r>
            <a:br>
              <a:rPr lang="en" sz="2400"/>
            </a:br>
            <a:r>
              <a:rPr lang="en" sz="2100" b="0">
                <a:solidFill>
                  <a:schemeClr val="lt1"/>
                </a:solidFill>
              </a:rPr>
              <a:t>Provides heights of the world’s oceans and inland waters</a:t>
            </a:r>
            <a:endParaRPr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49" descr="SWOT Logo.t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123"/>
            <a:ext cx="1650109" cy="30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9" descr="https://lh5.googleusercontent.com/4NlgzQr707bTvDFxwR5pve1U33mK54HWn6EH2ihLfX_CjaFTB4q52qZkIbQBZ1gmhbYmT1lfOvIiNYzhfFvWzXxpVV5T4wsCTH50FwGsJwo1TmYND3LLEOIJgCE6VAEkvCPyZB7vxIk"/>
          <p:cNvPicPr preferRelativeResize="0"/>
          <p:nvPr/>
        </p:nvPicPr>
        <p:blipFill rotWithShape="1">
          <a:blip r:embed="rId4">
            <a:alphaModFix/>
          </a:blip>
          <a:srcRect l="12831"/>
          <a:stretch/>
        </p:blipFill>
        <p:spPr>
          <a:xfrm>
            <a:off x="-25225" y="4869650"/>
            <a:ext cx="2121703" cy="273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1363" y="4869650"/>
            <a:ext cx="7047414" cy="273844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9"/>
          <p:cNvSpPr txBox="1">
            <a:spLocks noGrp="1"/>
          </p:cNvSpPr>
          <p:nvPr>
            <p:ph type="title"/>
          </p:nvPr>
        </p:nvSpPr>
        <p:spPr>
          <a:xfrm>
            <a:off x="1248975" y="165700"/>
            <a:ext cx="6873000" cy="6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3600">
                <a:latin typeface="Proxima Nova"/>
                <a:ea typeface="Proxima Nova"/>
                <a:cs typeface="Proxima Nova"/>
                <a:sym typeface="Proxima Nova"/>
              </a:rPr>
              <a:t>Resources, Tips, &amp; Tutorials!</a:t>
            </a:r>
            <a:endParaRPr sz="3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67" name="Google Shape;367;p49"/>
          <p:cNvSpPr txBox="1">
            <a:spLocks noGrp="1"/>
          </p:cNvSpPr>
          <p:nvPr>
            <p:ph type="sldNum" idx="12"/>
          </p:nvPr>
        </p:nvSpPr>
        <p:spPr>
          <a:xfrm>
            <a:off x="6921425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368" name="Google Shape;368;p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23775" y="858998"/>
            <a:ext cx="6394054" cy="360346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20"/>
              </a:srgbClr>
            </a:outerShdw>
          </a:effectLst>
        </p:spPr>
      </p:pic>
      <p:sp>
        <p:nvSpPr>
          <p:cNvPr id="369" name="Google Shape;369;p49"/>
          <p:cNvSpPr txBox="1">
            <a:spLocks noGrp="1"/>
          </p:cNvSpPr>
          <p:nvPr>
            <p:ph type="title"/>
          </p:nvPr>
        </p:nvSpPr>
        <p:spPr>
          <a:xfrm>
            <a:off x="319975" y="1312238"/>
            <a:ext cx="1888500" cy="26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600">
                <a:latin typeface="Proxima Nova"/>
                <a:ea typeface="Proxima Nova"/>
                <a:cs typeface="Proxima Nova"/>
                <a:sym typeface="Proxima Nova"/>
              </a:rPr>
              <a:t>PO.DAAC Cookbook: SWOT Chapter</a:t>
            </a:r>
            <a:endParaRPr sz="2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70" name="Google Shape;370;p4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26900" y="519525"/>
            <a:ext cx="1646450" cy="16464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20"/>
              </a:srgbClr>
            </a:outerShdw>
          </a:effectLst>
        </p:spPr>
      </p:pic>
      <p:sp>
        <p:nvSpPr>
          <p:cNvPr id="371" name="Google Shape;371;p49"/>
          <p:cNvSpPr txBox="1"/>
          <p:nvPr/>
        </p:nvSpPr>
        <p:spPr>
          <a:xfrm>
            <a:off x="2209800" y="4469450"/>
            <a:ext cx="4707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https://podaac.github.io/tutorials/quarto_text/SWOT.html</a:t>
            </a: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49"/>
          <p:cNvSpPr txBox="1"/>
          <p:nvPr/>
        </p:nvSpPr>
        <p:spPr>
          <a:xfrm>
            <a:off x="6471575" y="4979300"/>
            <a:ext cx="2647200" cy="1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500" b="0" i="0" u="none" strike="noStrike" cap="none">
                <a:solidFill>
                  <a:srgbClr val="8D97A6"/>
                </a:solidFill>
                <a:latin typeface="Arial"/>
                <a:ea typeface="Arial"/>
                <a:cs typeface="Arial"/>
                <a:sym typeface="Arial"/>
              </a:rPr>
              <a:t>© 2024 California Institute of Technology. Government sponsorship acknowledged.</a:t>
            </a:r>
            <a:endParaRPr sz="500" b="0" i="0" u="none" strike="noStrike" cap="none">
              <a:solidFill>
                <a:srgbClr val="8D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49"/>
          <p:cNvSpPr txBox="1"/>
          <p:nvPr/>
        </p:nvSpPr>
        <p:spPr>
          <a:xfrm>
            <a:off x="6481852" y="4986475"/>
            <a:ext cx="2705400" cy="1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500" b="0" i="0" u="none" strike="noStrike" cap="none">
                <a:solidFill>
                  <a:srgbClr val="8D97A6"/>
                </a:solidFill>
                <a:latin typeface="Arial"/>
                <a:ea typeface="Arial"/>
                <a:cs typeface="Arial"/>
                <a:sym typeface="Arial"/>
              </a:rPr>
              <a:t>© 2024 California Institute of Technology. Government sponsorship acknowledged.</a:t>
            </a:r>
            <a:endParaRPr sz="500" b="0" i="0" u="none" strike="noStrike" cap="none">
              <a:solidFill>
                <a:srgbClr val="8D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p4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21975" y="3953350"/>
            <a:ext cx="873525" cy="87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0"/>
          <p:cNvSpPr txBox="1">
            <a:spLocks noGrp="1"/>
          </p:cNvSpPr>
          <p:nvPr>
            <p:ph type="title"/>
          </p:nvPr>
        </p:nvSpPr>
        <p:spPr>
          <a:xfrm>
            <a:off x="311700" y="229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 b="1">
                <a:latin typeface="Proxima Nova"/>
                <a:ea typeface="Proxima Nova"/>
                <a:cs typeface="Proxima Nova"/>
                <a:sym typeface="Proxima Nova"/>
              </a:rPr>
              <a:t>SWOT_L2_HR_PIXC 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(netCDF)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80" name="Google Shape;380;p50" descr="https://lh5.googleusercontent.com/4NlgzQr707bTvDFxwR5pve1U33mK54HWn6EH2ihLfX_CjaFTB4q52qZkIbQBZ1gmhbYmT1lfOvIiNYzhfFvWzXxpVV5T4wsCTH50FwGsJwo1TmYND3LLEOIJgCE6VAEkvCPyZB7vxIk"/>
          <p:cNvPicPr preferRelativeResize="0"/>
          <p:nvPr/>
        </p:nvPicPr>
        <p:blipFill rotWithShape="1">
          <a:blip r:embed="rId3">
            <a:alphaModFix/>
          </a:blip>
          <a:srcRect l="12831"/>
          <a:stretch/>
        </p:blipFill>
        <p:spPr>
          <a:xfrm>
            <a:off x="0" y="4869656"/>
            <a:ext cx="2121703" cy="273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6588" y="4869656"/>
            <a:ext cx="7047414" cy="273844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50"/>
          <p:cNvSpPr txBox="1">
            <a:spLocks noGrp="1"/>
          </p:cNvSpPr>
          <p:nvPr>
            <p:ph type="sldNum" idx="12"/>
          </p:nvPr>
        </p:nvSpPr>
        <p:spPr>
          <a:xfrm>
            <a:off x="8452783" y="48089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383" name="Google Shape;383;p50"/>
          <p:cNvSpPr txBox="1">
            <a:spLocks noGrp="1"/>
          </p:cNvSpPr>
          <p:nvPr>
            <p:ph type="body" idx="1"/>
          </p:nvPr>
        </p:nvSpPr>
        <p:spPr>
          <a:xfrm>
            <a:off x="311700" y="1059450"/>
            <a:ext cx="4791600" cy="36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en" sz="2000" b="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Description: </a:t>
            </a: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Point cloud of water mask pixels (“pixel cloud”) </a:t>
            </a:r>
            <a:endParaRPr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sz="2000" b="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Spatial Extent Format:</a:t>
            </a: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Tile </a:t>
            </a: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(64x64 km</a:t>
            </a:r>
            <a:r>
              <a:rPr lang="en" sz="2000" baseline="30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endParaRPr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sz="2000" b="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Select Variables:</a:t>
            </a: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geolocated heights, backscatter, geophysical fields, and flags</a:t>
            </a:r>
            <a:endParaRPr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en" sz="2000" b="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Subcollections:</a:t>
            </a: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N/A</a:t>
            </a:r>
            <a:endParaRPr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4" name="Google Shape;384;p50"/>
          <p:cNvSpPr txBox="1"/>
          <p:nvPr/>
        </p:nvSpPr>
        <p:spPr>
          <a:xfrm>
            <a:off x="6471575" y="4979300"/>
            <a:ext cx="2647200" cy="1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500" b="0" i="0" u="none" strike="noStrike" cap="none">
                <a:solidFill>
                  <a:srgbClr val="8D97A6"/>
                </a:solidFill>
                <a:latin typeface="Arial"/>
                <a:ea typeface="Arial"/>
                <a:cs typeface="Arial"/>
                <a:sym typeface="Arial"/>
              </a:rPr>
              <a:t>© 2024 California Institute of Technology. Government sponsorship acknowledged.</a:t>
            </a:r>
            <a:endParaRPr sz="500" b="0" i="0" u="none" strike="noStrike" cap="none">
              <a:solidFill>
                <a:srgbClr val="8D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Google Shape;385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69200" y="1182700"/>
            <a:ext cx="3361375" cy="24320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20"/>
              </a:srgbClr>
            </a:outerShdw>
          </a:effectLst>
        </p:spPr>
      </p:pic>
      <p:pic>
        <p:nvPicPr>
          <p:cNvPr id="386" name="Google Shape;386;p50" descr="https://lh6.googleusercontent.com/_v4vkbnECueIFbbVPJCTl-HnOFt2KooAL692DmCq9l5TiluCRcBpRBqlcPbrQuNC4NB4GiFjx0FNjzlvGlZj8W7cyNF2kmilwHiVVBXY1j2P5qyZL5uxvPUJOAMhU60M1ybNo88hnN0aEYnIEGc0ghhwiw=nw"/>
          <p:cNvPicPr preferRelativeResize="0"/>
          <p:nvPr/>
        </p:nvPicPr>
        <p:blipFill rotWithShape="1">
          <a:blip r:embed="rId6">
            <a:alphaModFix/>
          </a:blip>
          <a:srcRect l="11864" t="47679" r="34111" b="15301"/>
          <a:stretch/>
        </p:blipFill>
        <p:spPr>
          <a:xfrm>
            <a:off x="2617775" y="3606662"/>
            <a:ext cx="1182676" cy="104245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  <p:sp>
        <p:nvSpPr>
          <p:cNvPr id="387" name="Google Shape;387;p50"/>
          <p:cNvSpPr txBox="1">
            <a:spLocks noGrp="1"/>
          </p:cNvSpPr>
          <p:nvPr>
            <p:ph type="body" idx="1"/>
          </p:nvPr>
        </p:nvSpPr>
        <p:spPr>
          <a:xfrm>
            <a:off x="3882500" y="3646625"/>
            <a:ext cx="1118700" cy="10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SzPts val="1800"/>
              <a:buNone/>
            </a:pP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Example river pixels</a:t>
            </a:r>
            <a:endParaRPr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88" name="Google Shape;388;p50"/>
          <p:cNvSpPr txBox="1">
            <a:spLocks noGrp="1"/>
          </p:cNvSpPr>
          <p:nvPr>
            <p:ph type="body" idx="1"/>
          </p:nvPr>
        </p:nvSpPr>
        <p:spPr>
          <a:xfrm>
            <a:off x="5470875" y="3706425"/>
            <a:ext cx="33615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SzPts val="1800"/>
              <a:buNone/>
            </a:pPr>
            <a:r>
              <a:rPr lang="en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Colorado River near Austin, TX</a:t>
            </a:r>
            <a:endParaRPr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1"/>
          <p:cNvSpPr txBox="1">
            <a:spLocks noGrp="1"/>
          </p:cNvSpPr>
          <p:nvPr>
            <p:ph type="title"/>
          </p:nvPr>
        </p:nvSpPr>
        <p:spPr>
          <a:xfrm>
            <a:off x="311700" y="229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 b="1">
                <a:latin typeface="Proxima Nova"/>
                <a:ea typeface="Proxima Nova"/>
                <a:cs typeface="Proxima Nova"/>
                <a:sym typeface="Proxima Nova"/>
              </a:rPr>
              <a:t>SWOT_L2_Raster 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(netCDF)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94" name="Google Shape;394;p51" descr="https://lh5.googleusercontent.com/4NlgzQr707bTvDFxwR5pve1U33mK54HWn6EH2ihLfX_CjaFTB4q52qZkIbQBZ1gmhbYmT1lfOvIiNYzhfFvWzXxpVV5T4wsCTH50FwGsJwo1TmYND3LLEOIJgCE6VAEkvCPyZB7vxIk"/>
          <p:cNvPicPr preferRelativeResize="0"/>
          <p:nvPr/>
        </p:nvPicPr>
        <p:blipFill rotWithShape="1">
          <a:blip r:embed="rId3">
            <a:alphaModFix/>
          </a:blip>
          <a:srcRect l="12831"/>
          <a:stretch/>
        </p:blipFill>
        <p:spPr>
          <a:xfrm>
            <a:off x="0" y="4869656"/>
            <a:ext cx="2121703" cy="273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6588" y="4869656"/>
            <a:ext cx="7047414" cy="273844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51"/>
          <p:cNvSpPr txBox="1">
            <a:spLocks noGrp="1"/>
          </p:cNvSpPr>
          <p:nvPr>
            <p:ph type="sldNum" idx="12"/>
          </p:nvPr>
        </p:nvSpPr>
        <p:spPr>
          <a:xfrm>
            <a:off x="8452783" y="48089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397" name="Google Shape;397;p51"/>
          <p:cNvSpPr txBox="1">
            <a:spLocks noGrp="1"/>
          </p:cNvSpPr>
          <p:nvPr>
            <p:ph type="body" idx="1"/>
          </p:nvPr>
        </p:nvSpPr>
        <p:spPr>
          <a:xfrm>
            <a:off x="311700" y="1059450"/>
            <a:ext cx="5037000" cy="36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en" sz="2000" b="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Description: </a:t>
            </a: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Geographically fixed</a:t>
            </a:r>
            <a:r>
              <a:rPr lang="en" sz="2000" b="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rasterized water surface elevation and inundation extent.</a:t>
            </a:r>
            <a:endParaRPr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sz="20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Spatial Extent Format</a:t>
            </a:r>
            <a:r>
              <a:rPr lang="en" sz="2000" b="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:</a:t>
            </a: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Scene (128x128 km</a:t>
            </a:r>
            <a:r>
              <a:rPr lang="en" sz="2000" baseline="30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endParaRPr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sz="2000" b="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Select Variables: </a:t>
            </a: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water surface elevation, area, water fraction, backscatter, geophysical information</a:t>
            </a:r>
            <a:endParaRPr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sz="2000" b="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Subcollections:</a:t>
            </a:r>
            <a:endParaRPr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roxima Nova"/>
              <a:buChar char="●"/>
            </a:pP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SWOT_L2_Raster_100m </a:t>
            </a:r>
            <a:endParaRPr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roxima Nova"/>
              <a:buChar char="●"/>
            </a:pP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SWOT_L2_Raster_250m</a:t>
            </a:r>
            <a:endParaRPr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8" name="Google Shape;398;p51"/>
          <p:cNvSpPr txBox="1"/>
          <p:nvPr/>
        </p:nvSpPr>
        <p:spPr>
          <a:xfrm>
            <a:off x="6471575" y="4979300"/>
            <a:ext cx="2647200" cy="1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500" b="0" i="0" u="none" strike="noStrike" cap="none">
                <a:solidFill>
                  <a:srgbClr val="8D97A6"/>
                </a:solidFill>
                <a:latin typeface="Arial"/>
                <a:ea typeface="Arial"/>
                <a:cs typeface="Arial"/>
                <a:sym typeface="Arial"/>
              </a:rPr>
              <a:t>© 2024 California Institute of Technology. Government sponsorship acknowledged.</a:t>
            </a:r>
            <a:endParaRPr sz="500" b="0" i="0" u="none" strike="noStrike" cap="none">
              <a:solidFill>
                <a:srgbClr val="8D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9" name="Google Shape;399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09575" y="2943168"/>
            <a:ext cx="2309098" cy="171926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20"/>
              </a:srgbClr>
            </a:outerShdw>
          </a:effectLst>
        </p:spPr>
      </p:pic>
      <p:pic>
        <p:nvPicPr>
          <p:cNvPr id="400" name="Google Shape;400;p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12806" y="326400"/>
            <a:ext cx="3091550" cy="24095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20"/>
              </a:srgbClr>
            </a:outerShdw>
          </a:effectLst>
        </p:spPr>
      </p:pic>
      <p:cxnSp>
        <p:nvCxnSpPr>
          <p:cNvPr id="401" name="Google Shape;401;p51"/>
          <p:cNvCxnSpPr>
            <a:endCxn id="399" idx="3"/>
          </p:cNvCxnSpPr>
          <p:nvPr/>
        </p:nvCxnSpPr>
        <p:spPr>
          <a:xfrm flipH="1">
            <a:off x="7318673" y="1693199"/>
            <a:ext cx="408300" cy="210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2" name="Google Shape;402;p51"/>
          <p:cNvSpPr txBox="1">
            <a:spLocks noGrp="1"/>
          </p:cNvSpPr>
          <p:nvPr>
            <p:ph type="body" idx="1"/>
          </p:nvPr>
        </p:nvSpPr>
        <p:spPr>
          <a:xfrm>
            <a:off x="7414775" y="3650400"/>
            <a:ext cx="15867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SzPts val="1800"/>
              <a:buNone/>
            </a:pPr>
            <a:r>
              <a:rPr lang="en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Scene near Austin, TX</a:t>
            </a:r>
            <a:endParaRPr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2"/>
          <p:cNvSpPr txBox="1">
            <a:spLocks noGrp="1"/>
          </p:cNvSpPr>
          <p:nvPr>
            <p:ph type="title"/>
          </p:nvPr>
        </p:nvSpPr>
        <p:spPr>
          <a:xfrm>
            <a:off x="311700" y="2290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 b="1">
                <a:latin typeface="Proxima Nova"/>
                <a:ea typeface="Proxima Nova"/>
                <a:cs typeface="Proxima Nova"/>
                <a:sym typeface="Proxima Nova"/>
              </a:rPr>
              <a:t>SWOT_L2_RiverSP 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(shapefile)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08" name="Google Shape;408;p52" descr="https://lh5.googleusercontent.com/4NlgzQr707bTvDFxwR5pve1U33mK54HWn6EH2ihLfX_CjaFTB4q52qZkIbQBZ1gmhbYmT1lfOvIiNYzhfFvWzXxpVV5T4wsCTH50FwGsJwo1TmYND3LLEOIJgCE6VAEkvCPyZB7vxIk"/>
          <p:cNvPicPr preferRelativeResize="0"/>
          <p:nvPr/>
        </p:nvPicPr>
        <p:blipFill rotWithShape="1">
          <a:blip r:embed="rId3">
            <a:alphaModFix/>
          </a:blip>
          <a:srcRect l="12831"/>
          <a:stretch/>
        </p:blipFill>
        <p:spPr>
          <a:xfrm>
            <a:off x="0" y="4869656"/>
            <a:ext cx="2121703" cy="273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6588" y="4869656"/>
            <a:ext cx="7047414" cy="273844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52"/>
          <p:cNvSpPr txBox="1">
            <a:spLocks noGrp="1"/>
          </p:cNvSpPr>
          <p:nvPr>
            <p:ph type="sldNum" idx="12"/>
          </p:nvPr>
        </p:nvSpPr>
        <p:spPr>
          <a:xfrm>
            <a:off x="8452783" y="48089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411" name="Google Shape;411;p52"/>
          <p:cNvSpPr txBox="1">
            <a:spLocks noGrp="1"/>
          </p:cNvSpPr>
          <p:nvPr>
            <p:ph type="body" idx="1"/>
          </p:nvPr>
        </p:nvSpPr>
        <p:spPr>
          <a:xfrm>
            <a:off x="311700" y="1059450"/>
            <a:ext cx="5366700" cy="36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en" sz="2000" b="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Description: </a:t>
            </a: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Vectors of river reaches (~10 km long) and nodes (~200 m spacing) in prior river database.</a:t>
            </a:r>
            <a:endParaRPr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sz="20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Extent Format</a:t>
            </a:r>
            <a:r>
              <a:rPr lang="en" sz="2000" b="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:</a:t>
            </a: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continent-scale swath</a:t>
            </a:r>
            <a:endParaRPr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sz="2000" b="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Variables: </a:t>
            </a: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water surface elevation, slope, width, derived discharge*</a:t>
            </a:r>
            <a:endParaRPr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sz="2000" b="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Subcollections:</a:t>
            </a:r>
            <a:endParaRPr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roxima Nova"/>
              <a:buChar char="●"/>
            </a:pP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SWOT_L2_RiverSP_reach</a:t>
            </a:r>
            <a:endParaRPr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roxima Nova"/>
              <a:buChar char="●"/>
            </a:pP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SWOT_L2_RiverSP_node</a:t>
            </a:r>
            <a:endParaRPr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en" sz="16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*included ~2 years after launch</a:t>
            </a:r>
            <a:endParaRPr sz="16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2" name="Google Shape;412;p52"/>
          <p:cNvSpPr txBox="1"/>
          <p:nvPr/>
        </p:nvSpPr>
        <p:spPr>
          <a:xfrm>
            <a:off x="6471575" y="4979300"/>
            <a:ext cx="2647200" cy="1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500" b="0" i="0" u="none" strike="noStrike" cap="none">
                <a:solidFill>
                  <a:srgbClr val="8D97A6"/>
                </a:solidFill>
                <a:latin typeface="Arial"/>
                <a:ea typeface="Arial"/>
                <a:cs typeface="Arial"/>
                <a:sym typeface="Arial"/>
              </a:rPr>
              <a:t>© 2024 California Institute of Technology. Government sponsorship acknowledged.</a:t>
            </a:r>
            <a:endParaRPr sz="500" b="0" i="0" u="none" strike="noStrike" cap="none">
              <a:solidFill>
                <a:srgbClr val="8D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3" name="Google Shape;413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30800" y="954100"/>
            <a:ext cx="3160799" cy="185278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20"/>
              </a:srgbClr>
            </a:outerShdw>
          </a:effectLst>
        </p:spPr>
      </p:pic>
      <p:pic>
        <p:nvPicPr>
          <p:cNvPr id="414" name="Google Shape;414;p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24932" y="2959299"/>
            <a:ext cx="1775842" cy="16011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20"/>
              </a:srgbClr>
            </a:outerShdw>
          </a:effectLst>
        </p:spPr>
      </p:pic>
      <p:cxnSp>
        <p:nvCxnSpPr>
          <p:cNvPr id="415" name="Google Shape;415;p52"/>
          <p:cNvCxnSpPr>
            <a:endCxn id="414" idx="3"/>
          </p:cNvCxnSpPr>
          <p:nvPr/>
        </p:nvCxnSpPr>
        <p:spPr>
          <a:xfrm flipH="1">
            <a:off x="6400774" y="2550874"/>
            <a:ext cx="1012800" cy="1209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16" name="Google Shape;416;p52"/>
          <p:cNvPicPr preferRelativeResize="0"/>
          <p:nvPr/>
        </p:nvPicPr>
        <p:blipFill rotWithShape="1">
          <a:blip r:embed="rId7">
            <a:alphaModFix/>
          </a:blip>
          <a:srcRect l="18321"/>
          <a:stretch/>
        </p:blipFill>
        <p:spPr>
          <a:xfrm>
            <a:off x="7212275" y="2961500"/>
            <a:ext cx="1718675" cy="160115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20"/>
              </a:srgbClr>
            </a:outerShdw>
          </a:effectLst>
        </p:spPr>
      </p:pic>
      <p:sp>
        <p:nvSpPr>
          <p:cNvPr id="417" name="Google Shape;417;p52"/>
          <p:cNvSpPr txBox="1">
            <a:spLocks noGrp="1"/>
          </p:cNvSpPr>
          <p:nvPr>
            <p:ph type="body" idx="1"/>
          </p:nvPr>
        </p:nvSpPr>
        <p:spPr>
          <a:xfrm>
            <a:off x="7495613" y="4513100"/>
            <a:ext cx="11520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SzPts val="1800"/>
              <a:buNone/>
            </a:pP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Node file</a:t>
            </a:r>
            <a:r>
              <a:rPr lang="en" sz="2000" b="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8" name="Google Shape;418;p52"/>
          <p:cNvSpPr txBox="1">
            <a:spLocks noGrp="1"/>
          </p:cNvSpPr>
          <p:nvPr>
            <p:ph type="body" idx="1"/>
          </p:nvPr>
        </p:nvSpPr>
        <p:spPr>
          <a:xfrm>
            <a:off x="4886001" y="4513100"/>
            <a:ext cx="1253700" cy="4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SzPts val="1800"/>
              <a:buNone/>
            </a:pP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Reach file</a:t>
            </a:r>
            <a:r>
              <a:rPr lang="en" sz="2000" b="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9" name="Google Shape;419;p52"/>
          <p:cNvSpPr txBox="1">
            <a:spLocks noGrp="1"/>
          </p:cNvSpPr>
          <p:nvPr>
            <p:ph type="body" idx="1"/>
          </p:nvPr>
        </p:nvSpPr>
        <p:spPr>
          <a:xfrm>
            <a:off x="6354275" y="3597975"/>
            <a:ext cx="11058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SzPts val="1800"/>
              <a:buNone/>
            </a:pPr>
            <a:r>
              <a:rPr lang="en" sz="14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Colorado River near Austin, TX</a:t>
            </a:r>
            <a:endParaRPr sz="14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3"/>
          <p:cNvSpPr txBox="1">
            <a:spLocks noGrp="1"/>
          </p:cNvSpPr>
          <p:nvPr>
            <p:ph type="title"/>
          </p:nvPr>
        </p:nvSpPr>
        <p:spPr>
          <a:xfrm>
            <a:off x="311700" y="1528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600" b="1">
                <a:latin typeface="Proxima Nova"/>
                <a:ea typeface="Proxima Nova"/>
                <a:cs typeface="Proxima Nova"/>
                <a:sym typeface="Proxima Nova"/>
              </a:rPr>
              <a:t>SWOT_L2_LakeSP 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(shapefile)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25" name="Google Shape;425;p53" descr="https://lh5.googleusercontent.com/4NlgzQr707bTvDFxwR5pve1U33mK54HWn6EH2ihLfX_CjaFTB4q52qZkIbQBZ1gmhbYmT1lfOvIiNYzhfFvWzXxpVV5T4wsCTH50FwGsJwo1TmYND3LLEOIJgCE6VAEkvCPyZB7vxIk"/>
          <p:cNvPicPr preferRelativeResize="0"/>
          <p:nvPr/>
        </p:nvPicPr>
        <p:blipFill rotWithShape="1">
          <a:blip r:embed="rId3">
            <a:alphaModFix/>
          </a:blip>
          <a:srcRect l="12831"/>
          <a:stretch/>
        </p:blipFill>
        <p:spPr>
          <a:xfrm>
            <a:off x="0" y="4869656"/>
            <a:ext cx="2121703" cy="273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6588" y="4869656"/>
            <a:ext cx="7047414" cy="273844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53"/>
          <p:cNvSpPr txBox="1">
            <a:spLocks noGrp="1"/>
          </p:cNvSpPr>
          <p:nvPr>
            <p:ph type="sldNum" idx="12"/>
          </p:nvPr>
        </p:nvSpPr>
        <p:spPr>
          <a:xfrm>
            <a:off x="8452783" y="4808942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428" name="Google Shape;428;p53"/>
          <p:cNvSpPr txBox="1">
            <a:spLocks noGrp="1"/>
          </p:cNvSpPr>
          <p:nvPr>
            <p:ph type="body" idx="1"/>
          </p:nvPr>
        </p:nvSpPr>
        <p:spPr>
          <a:xfrm>
            <a:off x="311700" y="818025"/>
            <a:ext cx="5244900" cy="40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en" sz="2000" b="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Description: </a:t>
            </a: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Vectors of lakes in prior lake database and detected features not in the prior river or lake databases.</a:t>
            </a:r>
            <a:endParaRPr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sz="2000" b="1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Extent Format</a:t>
            </a:r>
            <a:r>
              <a:rPr lang="en" sz="2000" b="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:</a:t>
            </a: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continent-scale swath</a:t>
            </a:r>
            <a:endParaRPr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sz="2000" b="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Select Variables:</a:t>
            </a: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water surface elevation, area, derived storage change</a:t>
            </a:r>
            <a:endParaRPr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" sz="2000" b="1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Subcollections:</a:t>
            </a:r>
            <a:endParaRPr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roxima Nova"/>
              <a:buChar char="●"/>
            </a:pP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SWOT_L2_LakeSP_obs</a:t>
            </a:r>
            <a:endParaRPr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roxima Nova"/>
              <a:buChar char="●"/>
            </a:pP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SWOT_L2_LakeSP_prior</a:t>
            </a:r>
            <a:endParaRPr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roxima Nova"/>
              <a:buChar char="●"/>
            </a:pP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SWOT_L2_LakeSP_unassigned</a:t>
            </a:r>
            <a:endParaRPr sz="16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29" name="Google Shape;429;p53"/>
          <p:cNvSpPr txBox="1"/>
          <p:nvPr/>
        </p:nvSpPr>
        <p:spPr>
          <a:xfrm>
            <a:off x="6471575" y="4979300"/>
            <a:ext cx="2647200" cy="1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rPr lang="en" sz="500" b="0" i="0" u="none" strike="noStrike" cap="none">
                <a:solidFill>
                  <a:srgbClr val="8D97A6"/>
                </a:solidFill>
                <a:latin typeface="Arial"/>
                <a:ea typeface="Arial"/>
                <a:cs typeface="Arial"/>
                <a:sym typeface="Arial"/>
              </a:rPr>
              <a:t>© 2024 California Institute of Technology. Government sponsorship acknowledged.</a:t>
            </a:r>
            <a:endParaRPr sz="500" b="0" i="0" u="none" strike="noStrike" cap="none">
              <a:solidFill>
                <a:srgbClr val="8D97A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" name="Google Shape;430;p53"/>
          <p:cNvPicPr preferRelativeResize="0"/>
          <p:nvPr/>
        </p:nvPicPr>
        <p:blipFill rotWithShape="1">
          <a:blip r:embed="rId5">
            <a:alphaModFix/>
          </a:blip>
          <a:srcRect l="11848"/>
          <a:stretch/>
        </p:blipFill>
        <p:spPr>
          <a:xfrm>
            <a:off x="5866700" y="835350"/>
            <a:ext cx="2965601" cy="19252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20"/>
              </a:srgbClr>
            </a:outerShdw>
          </a:effectLst>
        </p:spPr>
      </p:pic>
      <p:pic>
        <p:nvPicPr>
          <p:cNvPr id="431" name="Google Shape;431;p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84173" y="2870400"/>
            <a:ext cx="2028999" cy="18266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020"/>
              </a:srgbClr>
            </a:outerShdw>
          </a:effectLst>
        </p:spPr>
      </p:pic>
      <p:cxnSp>
        <p:nvCxnSpPr>
          <p:cNvPr id="432" name="Google Shape;432;p53"/>
          <p:cNvCxnSpPr>
            <a:endCxn id="431" idx="3"/>
          </p:cNvCxnSpPr>
          <p:nvPr/>
        </p:nvCxnSpPr>
        <p:spPr>
          <a:xfrm flipH="1">
            <a:off x="7113172" y="2543238"/>
            <a:ext cx="181200" cy="124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33" name="Google Shape;433;p53"/>
          <p:cNvSpPr txBox="1">
            <a:spLocks noGrp="1"/>
          </p:cNvSpPr>
          <p:nvPr>
            <p:ph type="body" idx="1"/>
          </p:nvPr>
        </p:nvSpPr>
        <p:spPr>
          <a:xfrm>
            <a:off x="7113175" y="3425239"/>
            <a:ext cx="1689000" cy="9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buSzPts val="1800"/>
              <a:buNone/>
            </a:pPr>
            <a:r>
              <a:rPr lang="en" sz="200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rPr>
              <a:t>Lake Brownwood, TX</a:t>
            </a:r>
            <a:endParaRPr sz="2000">
              <a:solidFill>
                <a:srgbClr val="000000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4"/>
          <p:cNvSpPr/>
          <p:nvPr/>
        </p:nvSpPr>
        <p:spPr>
          <a:xfrm>
            <a:off x="5143200" y="3206850"/>
            <a:ext cx="3991200" cy="114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pic>
        <p:nvPicPr>
          <p:cNvPr id="439" name="Google Shape;439;p54"/>
          <p:cNvPicPr preferRelativeResize="0"/>
          <p:nvPr/>
        </p:nvPicPr>
        <p:blipFill rotWithShape="1">
          <a:blip r:embed="rId3">
            <a:alphaModFix/>
          </a:blip>
          <a:srcRect l="12244" r="17792"/>
          <a:stretch/>
        </p:blipFill>
        <p:spPr>
          <a:xfrm>
            <a:off x="5143204" y="0"/>
            <a:ext cx="3991357" cy="3206848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54"/>
          <p:cNvSpPr txBox="1"/>
          <p:nvPr/>
        </p:nvSpPr>
        <p:spPr>
          <a:xfrm>
            <a:off x="-8212" y="1475775"/>
            <a:ext cx="5282700" cy="36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FFFFF"/>
                </a:solidFill>
              </a:rPr>
              <a:t>Data Information</a:t>
            </a:r>
            <a:endParaRPr sz="1500">
              <a:solidFill>
                <a:srgbClr val="FFFFFF"/>
              </a:solidFill>
            </a:endParaRPr>
          </a:p>
          <a:p>
            <a:pPr marL="342900" lvl="0" indent="-2603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●"/>
            </a:pPr>
            <a:r>
              <a:rPr lang="en" sz="1500">
                <a:solidFill>
                  <a:srgbClr val="FFFFFF"/>
                </a:solidFill>
              </a:rPr>
              <a:t>Observations of:</a:t>
            </a:r>
            <a:endParaRPr sz="1500">
              <a:solidFill>
                <a:srgbClr val="FFFFFF"/>
              </a:solidFill>
            </a:endParaRPr>
          </a:p>
          <a:p>
            <a:pPr marL="685800" lvl="1" indent="-2603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○"/>
            </a:pPr>
            <a:r>
              <a:rPr lang="en" sz="1500">
                <a:solidFill>
                  <a:srgbClr val="FFFFFF"/>
                </a:solidFill>
              </a:rPr>
              <a:t>Coastal sea level and ocean heights at unprecedented resolution over a swath</a:t>
            </a:r>
            <a:endParaRPr sz="1500">
              <a:solidFill>
                <a:srgbClr val="FFFFFF"/>
              </a:solidFill>
            </a:endParaRPr>
          </a:p>
          <a:p>
            <a:pPr marL="685800" lvl="1" indent="-2603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○"/>
            </a:pPr>
            <a:r>
              <a:rPr lang="en" sz="1500">
                <a:solidFill>
                  <a:srgbClr val="FFFFFF"/>
                </a:solidFill>
              </a:rPr>
              <a:t>Heights, widths, and slopes of rivers wider than 30m</a:t>
            </a:r>
            <a:endParaRPr sz="1500">
              <a:solidFill>
                <a:srgbClr val="FFFFFF"/>
              </a:solidFill>
            </a:endParaRPr>
          </a:p>
          <a:p>
            <a:pPr marL="685800" lvl="1" indent="-2603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○"/>
            </a:pPr>
            <a:r>
              <a:rPr lang="en" sz="1500">
                <a:solidFill>
                  <a:srgbClr val="FFFFFF"/>
                </a:solidFill>
              </a:rPr>
              <a:t>Heights, extents, and storage changes of all lakes larger than 1 hectare</a:t>
            </a:r>
            <a:endParaRPr sz="1500">
              <a:solidFill>
                <a:srgbClr val="FFFFFF"/>
              </a:solidFill>
            </a:endParaRPr>
          </a:p>
          <a:p>
            <a:pPr marL="342900" lvl="0" indent="-260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Global coverage below 78 degrees latitude</a:t>
            </a:r>
            <a:endParaRPr sz="1500">
              <a:solidFill>
                <a:schemeClr val="lt1"/>
              </a:solidFill>
            </a:endParaRPr>
          </a:p>
          <a:p>
            <a:pPr marL="342900" lvl="0" indent="-2603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</a:pPr>
            <a:r>
              <a:rPr lang="en" sz="1500">
                <a:solidFill>
                  <a:schemeClr val="lt1"/>
                </a:solidFill>
              </a:rPr>
              <a:t>21-day orbit cycle yielding observations of any given location every 10 days on average</a:t>
            </a:r>
            <a:endParaRPr sz="15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FFFFF"/>
                </a:solidFill>
              </a:rPr>
              <a:t>Applications Areas</a:t>
            </a:r>
            <a:endParaRPr sz="1500" b="1">
              <a:solidFill>
                <a:srgbClr val="FFFFFF"/>
              </a:solidFill>
            </a:endParaRPr>
          </a:p>
          <a:p>
            <a:pPr marL="342900" lvl="0" indent="-2603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●"/>
            </a:pPr>
            <a:r>
              <a:rPr lang="en" sz="1500">
                <a:solidFill>
                  <a:srgbClr val="FFFFFF"/>
                </a:solidFill>
              </a:rPr>
              <a:t>Water resource management and reservoir monitoring</a:t>
            </a:r>
            <a:endParaRPr sz="1500">
              <a:solidFill>
                <a:srgbClr val="FFFFFF"/>
              </a:solidFill>
            </a:endParaRPr>
          </a:p>
          <a:p>
            <a:pPr marL="342900" lvl="0" indent="-2603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●"/>
            </a:pPr>
            <a:r>
              <a:rPr lang="en" sz="1500">
                <a:solidFill>
                  <a:srgbClr val="FFFFFF"/>
                </a:solidFill>
              </a:rPr>
              <a:t>Coastal and inland flooding</a:t>
            </a:r>
            <a:endParaRPr sz="1500">
              <a:solidFill>
                <a:srgbClr val="FFFFFF"/>
              </a:solidFill>
            </a:endParaRPr>
          </a:p>
          <a:p>
            <a:pPr marL="342900" lvl="0" indent="-2603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●"/>
            </a:pPr>
            <a:r>
              <a:rPr lang="en" sz="1500">
                <a:solidFill>
                  <a:srgbClr val="FFFFFF"/>
                </a:solidFill>
              </a:rPr>
              <a:t>Maritime and river operations and commerce</a:t>
            </a:r>
            <a:endParaRPr sz="1500">
              <a:solidFill>
                <a:srgbClr val="FFFFFF"/>
              </a:solidFill>
            </a:endParaRPr>
          </a:p>
          <a:p>
            <a:pPr marL="342900" lvl="0" indent="-2603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Char char="●"/>
            </a:pPr>
            <a:r>
              <a:rPr lang="en" sz="1500">
                <a:solidFill>
                  <a:srgbClr val="FFFFFF"/>
                </a:solidFill>
              </a:rPr>
              <a:t>Coastal zone management</a:t>
            </a:r>
            <a:endParaRPr sz="1500">
              <a:solidFill>
                <a:srgbClr val="FFFFFF"/>
              </a:solidFill>
            </a:endParaRPr>
          </a:p>
        </p:txBody>
      </p:sp>
      <p:sp>
        <p:nvSpPr>
          <p:cNvPr id="441" name="Google Shape;441;p54"/>
          <p:cNvSpPr txBox="1"/>
          <p:nvPr/>
        </p:nvSpPr>
        <p:spPr>
          <a:xfrm>
            <a:off x="5143197" y="3321431"/>
            <a:ext cx="3991200" cy="8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Matthew Bonnema, NASA JPL</a:t>
            </a:r>
            <a:endParaRPr sz="140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</a:rPr>
              <a:t>CEOS SIT-41 WQ Workshop</a:t>
            </a:r>
            <a:endParaRPr sz="1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</a:rPr>
              <a:t>April 13</a:t>
            </a:r>
            <a:r>
              <a:rPr lang="en" sz="1700" baseline="30000">
                <a:solidFill>
                  <a:schemeClr val="lt1"/>
                </a:solidFill>
              </a:rPr>
              <a:t>th</a:t>
            </a:r>
            <a:r>
              <a:rPr lang="en" sz="1700">
                <a:solidFill>
                  <a:schemeClr val="lt1"/>
                </a:solidFill>
              </a:rPr>
              <a:t> 2026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442" name="Google Shape;442;p54"/>
          <p:cNvPicPr preferRelativeResize="0"/>
          <p:nvPr/>
        </p:nvPicPr>
        <p:blipFill rotWithShape="1">
          <a:blip r:embed="rId4">
            <a:alphaModFix/>
          </a:blip>
          <a:srcRect l="12022" t="22586" r="11892" b="49526"/>
          <a:stretch/>
        </p:blipFill>
        <p:spPr>
          <a:xfrm>
            <a:off x="5143204" y="4313520"/>
            <a:ext cx="3991357" cy="822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54" title="swot_mainlogo_portrait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8212" y="-16425"/>
            <a:ext cx="1092466" cy="1388926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54"/>
          <p:cNvSpPr txBox="1">
            <a:spLocks noGrp="1"/>
          </p:cNvSpPr>
          <p:nvPr>
            <p:ph type="title"/>
          </p:nvPr>
        </p:nvSpPr>
        <p:spPr>
          <a:xfrm>
            <a:off x="1045838" y="0"/>
            <a:ext cx="4122000" cy="14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1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Arial"/>
              <a:buNone/>
            </a:pPr>
            <a:r>
              <a:rPr lang="en" sz="2400"/>
              <a:t>Surface Water and Ocean Topography Mission</a:t>
            </a:r>
            <a:br>
              <a:rPr lang="en" sz="2400"/>
            </a:br>
            <a:r>
              <a:rPr lang="en" sz="2100" b="0">
                <a:solidFill>
                  <a:schemeClr val="lt1"/>
                </a:solidFill>
              </a:rPr>
              <a:t>Provides heights of the world’s oceans and inland waters</a:t>
            </a:r>
            <a:endParaRPr sz="2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5"/>
          <p:cNvSpPr txBox="1">
            <a:spLocks noGrp="1"/>
          </p:cNvSpPr>
          <p:nvPr>
            <p:ph type="title"/>
          </p:nvPr>
        </p:nvSpPr>
        <p:spPr>
          <a:xfrm>
            <a:off x="284429" y="274320"/>
            <a:ext cx="72009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34275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</a:pPr>
            <a:r>
              <a:rPr lang="en"/>
              <a:t>SWOT - Catchment to Coast Products</a:t>
            </a:r>
            <a:endParaRPr/>
          </a:p>
        </p:txBody>
      </p:sp>
      <p:graphicFrame>
        <p:nvGraphicFramePr>
          <p:cNvPr id="451" name="Google Shape;451;p55"/>
          <p:cNvGraphicFramePr/>
          <p:nvPr/>
        </p:nvGraphicFramePr>
        <p:xfrm>
          <a:off x="284413" y="1043238"/>
          <a:ext cx="4941725" cy="3760550"/>
        </p:xfrm>
        <a:graphic>
          <a:graphicData uri="http://schemas.openxmlformats.org/drawingml/2006/table">
            <a:tbl>
              <a:tblPr>
                <a:noFill/>
                <a:tableStyleId>{3C179F91-95DC-4DD9-A0D3-5BD55DB59CED}</a:tableStyleId>
              </a:tblPr>
              <a:tblGrid>
                <a:gridCol w="135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90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57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Data Product Short Name</a:t>
                      </a:r>
                      <a:endParaRPr b="1">
                        <a:solidFill>
                          <a:srgbClr val="FFFF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B3A8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Data Product Description</a:t>
                      </a:r>
                      <a:endParaRPr b="1">
                        <a:solidFill>
                          <a:srgbClr val="FFFF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B3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L1B_LR_INTF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Low rate interferogram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L1B_HR_SLC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High rate single-look complex (SLC) 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5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L2_LR_SSH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Low rate sea surface height (SSH), significant wave height, and wind speed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L2_HR_PIXC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High rate pixel cloud (PIXC) geolocated heights and backscatter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L2_HR_RiverSP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High rate river single pass product providing water surface elevation, slope, width, and derived discharge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L2_HR_LakeSP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High rate lake single pass product providing water surface elevation, area, and derived storage change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04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L2_HR_Raster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High rate raster product providing rasterized water surface elevation and inundation extent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52" name="Google Shape;452;p55"/>
          <p:cNvSpPr txBox="1"/>
          <p:nvPr/>
        </p:nvSpPr>
        <p:spPr>
          <a:xfrm>
            <a:off x="5737050" y="3447450"/>
            <a:ext cx="34071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Surface water fluxes and stores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River and lake bathymetry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Presence and depth* of inundation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453" name="Google Shape;453;p55"/>
          <p:cNvSpPr/>
          <p:nvPr/>
        </p:nvSpPr>
        <p:spPr>
          <a:xfrm>
            <a:off x="284425" y="2232000"/>
            <a:ext cx="4941600" cy="1021200"/>
          </a:xfrm>
          <a:prstGeom prst="rect">
            <a:avLst/>
          </a:prstGeom>
          <a:noFill/>
          <a:ln w="38100" cap="flat" cmpd="sng">
            <a:solidFill>
              <a:srgbClr val="0076E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55"/>
          <p:cNvSpPr/>
          <p:nvPr/>
        </p:nvSpPr>
        <p:spPr>
          <a:xfrm>
            <a:off x="284425" y="2742550"/>
            <a:ext cx="4941600" cy="2042400"/>
          </a:xfrm>
          <a:prstGeom prst="rect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55"/>
          <p:cNvSpPr/>
          <p:nvPr/>
        </p:nvSpPr>
        <p:spPr>
          <a:xfrm>
            <a:off x="5276850" y="2380650"/>
            <a:ext cx="409500" cy="723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76E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55"/>
          <p:cNvSpPr txBox="1"/>
          <p:nvPr/>
        </p:nvSpPr>
        <p:spPr>
          <a:xfrm>
            <a:off x="5686350" y="2502450"/>
            <a:ext cx="38130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Coastal pressure gradients, currents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</p:txBody>
      </p:sp>
      <p:sp>
        <p:nvSpPr>
          <p:cNvPr id="457" name="Google Shape;457;p55"/>
          <p:cNvSpPr/>
          <p:nvPr/>
        </p:nvSpPr>
        <p:spPr>
          <a:xfrm>
            <a:off x="5327550" y="3447450"/>
            <a:ext cx="409500" cy="723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55"/>
          <p:cNvSpPr txBox="1"/>
          <p:nvPr/>
        </p:nvSpPr>
        <p:spPr>
          <a:xfrm>
            <a:off x="5327550" y="1043250"/>
            <a:ext cx="38130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SWOT measures the elevation and extent of water surfaces, providing information about the movement of Earth’s water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6"/>
          <p:cNvSpPr txBox="1">
            <a:spLocks noGrp="1"/>
          </p:cNvSpPr>
          <p:nvPr>
            <p:ph type="title"/>
          </p:nvPr>
        </p:nvSpPr>
        <p:spPr>
          <a:xfrm>
            <a:off x="284429" y="274320"/>
            <a:ext cx="72009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34275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</a:pPr>
            <a:r>
              <a:rPr lang="en"/>
              <a:t>SWOT - Coastal Zone Applications</a:t>
            </a:r>
            <a:endParaRPr/>
          </a:p>
        </p:txBody>
      </p:sp>
      <p:pic>
        <p:nvPicPr>
          <p:cNvPr id="465" name="Google Shape;46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07025"/>
            <a:ext cx="7016074" cy="3960251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66" name="Google Shape;466;p56"/>
          <p:cNvSpPr txBox="1"/>
          <p:nvPr/>
        </p:nvSpPr>
        <p:spPr>
          <a:xfrm>
            <a:off x="7362825" y="981075"/>
            <a:ext cx="1657500" cy="3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Recently funded project using SWOT to improve coastal water quality models and forecasts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1"/>
          <p:cNvSpPr txBox="1">
            <a:spLocks noGrp="1"/>
          </p:cNvSpPr>
          <p:nvPr>
            <p:ph type="title"/>
          </p:nvPr>
        </p:nvSpPr>
        <p:spPr>
          <a:xfrm>
            <a:off x="284429" y="274320"/>
            <a:ext cx="72009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34275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</a:pPr>
            <a:r>
              <a:rPr lang="en"/>
              <a:t>SWOT - Global River Measurements</a:t>
            </a:r>
            <a:endParaRPr/>
          </a:p>
        </p:txBody>
      </p:sp>
      <p:pic>
        <p:nvPicPr>
          <p:cNvPr id="2" name="Online Media 1" descr="SWOT River Volume Variations">
            <a:hlinkClick r:id="" action="ppaction://media"/>
            <a:extLst>
              <a:ext uri="{FF2B5EF4-FFF2-40B4-BE49-F238E27FC236}">
                <a16:creationId xmlns:a16="http://schemas.microsoft.com/office/drawing/2014/main" id="{C0FB9841-4D27-5D24-06FF-E89CA5074CE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66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2"/>
          <p:cNvSpPr txBox="1">
            <a:spLocks noGrp="1"/>
          </p:cNvSpPr>
          <p:nvPr>
            <p:ph type="title"/>
          </p:nvPr>
        </p:nvSpPr>
        <p:spPr>
          <a:xfrm>
            <a:off x="284429" y="274320"/>
            <a:ext cx="72009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34275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</a:pPr>
            <a:r>
              <a:rPr lang="en"/>
              <a:t>SWOT - Global Measurements of Ocean</a:t>
            </a:r>
            <a:endParaRPr/>
          </a:p>
        </p:txBody>
      </p:sp>
      <p:pic>
        <p:nvPicPr>
          <p:cNvPr id="281" name="Google Shape;281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850" y="754625"/>
            <a:ext cx="7734299" cy="4339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3"/>
          <p:cNvSpPr txBox="1">
            <a:spLocks noGrp="1"/>
          </p:cNvSpPr>
          <p:nvPr>
            <p:ph type="title"/>
          </p:nvPr>
        </p:nvSpPr>
        <p:spPr>
          <a:xfrm>
            <a:off x="284429" y="274320"/>
            <a:ext cx="72009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34275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</a:pPr>
            <a:r>
              <a:rPr lang="en"/>
              <a:t>SWOT - Global Measurements of Lakes</a:t>
            </a:r>
            <a:endParaRPr/>
          </a:p>
        </p:txBody>
      </p:sp>
      <p:pic>
        <p:nvPicPr>
          <p:cNvPr id="288" name="Google Shape;28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907025"/>
            <a:ext cx="8991598" cy="4076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4"/>
          <p:cNvSpPr txBox="1">
            <a:spLocks noGrp="1"/>
          </p:cNvSpPr>
          <p:nvPr>
            <p:ph type="title"/>
          </p:nvPr>
        </p:nvSpPr>
        <p:spPr>
          <a:xfrm>
            <a:off x="284429" y="274320"/>
            <a:ext cx="72009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34275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</a:pPr>
            <a:r>
              <a:rPr lang="en"/>
              <a:t>SWOT - Data Products</a:t>
            </a:r>
            <a:endParaRPr/>
          </a:p>
        </p:txBody>
      </p:sp>
      <p:graphicFrame>
        <p:nvGraphicFramePr>
          <p:cNvPr id="295" name="Google Shape;295;p44"/>
          <p:cNvGraphicFramePr/>
          <p:nvPr/>
        </p:nvGraphicFramePr>
        <p:xfrm>
          <a:off x="3210138" y="1018013"/>
          <a:ext cx="5789450" cy="3760550"/>
        </p:xfrm>
        <a:graphic>
          <a:graphicData uri="http://schemas.openxmlformats.org/drawingml/2006/table">
            <a:tbl>
              <a:tblPr>
                <a:noFill/>
                <a:tableStyleId>{3C179F91-95DC-4DD9-A0D3-5BD55DB59CED}</a:tableStyleId>
              </a:tblPr>
              <a:tblGrid>
                <a:gridCol w="158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5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57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Data Product Short Name</a:t>
                      </a:r>
                      <a:endParaRPr b="1">
                        <a:solidFill>
                          <a:srgbClr val="FFFF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B3A8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Data Product Description</a:t>
                      </a:r>
                      <a:endParaRPr b="1">
                        <a:solidFill>
                          <a:srgbClr val="FFFF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B3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L1B_LR_INTF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Low rate interferogram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L1B_HR_SLC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High rate single-look complex (SLC) 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5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L2_LR_SSH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Low rate sea surface height (SSH), significant wave height, and wind speed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L2_HR_PIXC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High rate pixel cloud (PIXC) geolocated heights and backscatter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L2_HR_RiverSP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High rate river single pass product providing water surface elevation, slope, width, and derived discharge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L2_HR_LakeSP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High rate lake single pass product providing water surface elevation, area, and derived storage change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04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L2_HR_Raster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High rate raster product providing rasterized water surface elevation and inundation extent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96" name="Google Shape;296;p44"/>
          <p:cNvSpPr/>
          <p:nvPr/>
        </p:nvSpPr>
        <p:spPr>
          <a:xfrm>
            <a:off x="2715625" y="2717325"/>
            <a:ext cx="494400" cy="20421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44"/>
          <p:cNvSpPr/>
          <p:nvPr/>
        </p:nvSpPr>
        <p:spPr>
          <a:xfrm>
            <a:off x="2715625" y="2206875"/>
            <a:ext cx="494400" cy="4803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44"/>
          <p:cNvSpPr/>
          <p:nvPr/>
        </p:nvSpPr>
        <p:spPr>
          <a:xfrm>
            <a:off x="2715625" y="1604775"/>
            <a:ext cx="494400" cy="6021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44"/>
          <p:cNvSpPr txBox="1"/>
          <p:nvPr/>
        </p:nvSpPr>
        <p:spPr>
          <a:xfrm>
            <a:off x="445525" y="1665675"/>
            <a:ext cx="23655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Level 1 Radar Products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300" name="Google Shape;300;p44"/>
          <p:cNvSpPr txBox="1"/>
          <p:nvPr/>
        </p:nvSpPr>
        <p:spPr>
          <a:xfrm>
            <a:off x="445525" y="2221938"/>
            <a:ext cx="23655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Level 2 Ocean Product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301" name="Google Shape;301;p44"/>
          <p:cNvSpPr txBox="1"/>
          <p:nvPr/>
        </p:nvSpPr>
        <p:spPr>
          <a:xfrm>
            <a:off x="445525" y="3513350"/>
            <a:ext cx="23655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Level 2 Surface Water Products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302" name="Google Shape;302;p44"/>
          <p:cNvSpPr/>
          <p:nvPr/>
        </p:nvSpPr>
        <p:spPr>
          <a:xfrm>
            <a:off x="5876775" y="4782225"/>
            <a:ext cx="82200" cy="849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44"/>
          <p:cNvSpPr/>
          <p:nvPr/>
        </p:nvSpPr>
        <p:spPr>
          <a:xfrm>
            <a:off x="5876775" y="4889825"/>
            <a:ext cx="82200" cy="849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44"/>
          <p:cNvSpPr/>
          <p:nvPr/>
        </p:nvSpPr>
        <p:spPr>
          <a:xfrm>
            <a:off x="5876775" y="4997425"/>
            <a:ext cx="82200" cy="849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5"/>
          <p:cNvSpPr txBox="1">
            <a:spLocks noGrp="1"/>
          </p:cNvSpPr>
          <p:nvPr>
            <p:ph type="title"/>
          </p:nvPr>
        </p:nvSpPr>
        <p:spPr>
          <a:xfrm>
            <a:off x="284429" y="274320"/>
            <a:ext cx="72009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34275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</a:pPr>
            <a:r>
              <a:rPr lang="en"/>
              <a:t>SWOT - Data Products - ARD</a:t>
            </a:r>
            <a:endParaRPr/>
          </a:p>
        </p:txBody>
      </p:sp>
      <p:graphicFrame>
        <p:nvGraphicFramePr>
          <p:cNvPr id="311" name="Google Shape;311;p45"/>
          <p:cNvGraphicFramePr/>
          <p:nvPr/>
        </p:nvGraphicFramePr>
        <p:xfrm>
          <a:off x="3210138" y="1018013"/>
          <a:ext cx="5789450" cy="3760550"/>
        </p:xfrm>
        <a:graphic>
          <a:graphicData uri="http://schemas.openxmlformats.org/drawingml/2006/table">
            <a:tbl>
              <a:tblPr>
                <a:noFill/>
                <a:tableStyleId>{3C179F91-95DC-4DD9-A0D3-5BD55DB59CED}</a:tableStyleId>
              </a:tblPr>
              <a:tblGrid>
                <a:gridCol w="158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5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57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Data Product Short Name</a:t>
                      </a:r>
                      <a:endParaRPr b="1">
                        <a:solidFill>
                          <a:srgbClr val="FFFF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B3A8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Data Product Description</a:t>
                      </a:r>
                      <a:endParaRPr b="1">
                        <a:solidFill>
                          <a:srgbClr val="FFFF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B3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L1B_LR_INTF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Low rate interferogram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L1B_HR_SLC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High rate single-look complex (SLC) 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5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L2_LR_SSH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Low rate sea surface height (SSH), significant wave height, and wind speed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L2_HR_PIXC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High rate pixel cloud (PIXC) geolocated heights and backscatter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L2_HR_RiverSP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High rate river single pass product providing water surface elevation, slope, width, and derived discharge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L2_HR_LakeSP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High rate lake single pass product providing water surface elevation, area, and derived storage change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04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L2_HR_Raster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High rate raster product providing rasterized water surface elevation and inundation extent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12" name="Google Shape;312;p45"/>
          <p:cNvSpPr/>
          <p:nvPr/>
        </p:nvSpPr>
        <p:spPr>
          <a:xfrm>
            <a:off x="2715625" y="2717325"/>
            <a:ext cx="494400" cy="20421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45"/>
          <p:cNvSpPr/>
          <p:nvPr/>
        </p:nvSpPr>
        <p:spPr>
          <a:xfrm>
            <a:off x="2715625" y="2206875"/>
            <a:ext cx="494400" cy="4803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45"/>
          <p:cNvSpPr/>
          <p:nvPr/>
        </p:nvSpPr>
        <p:spPr>
          <a:xfrm>
            <a:off x="2715625" y="1604775"/>
            <a:ext cx="494400" cy="6021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45"/>
          <p:cNvSpPr txBox="1"/>
          <p:nvPr/>
        </p:nvSpPr>
        <p:spPr>
          <a:xfrm>
            <a:off x="445525" y="1665675"/>
            <a:ext cx="23655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Level 1 Radar Products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316" name="Google Shape;316;p45"/>
          <p:cNvSpPr txBox="1"/>
          <p:nvPr/>
        </p:nvSpPr>
        <p:spPr>
          <a:xfrm>
            <a:off x="445525" y="2221938"/>
            <a:ext cx="23655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Level 2 Ocean Product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317" name="Google Shape;317;p45"/>
          <p:cNvSpPr txBox="1"/>
          <p:nvPr/>
        </p:nvSpPr>
        <p:spPr>
          <a:xfrm>
            <a:off x="445525" y="3513350"/>
            <a:ext cx="23655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Level 2 Surface Water Products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318" name="Google Shape;318;p45"/>
          <p:cNvSpPr/>
          <p:nvPr/>
        </p:nvSpPr>
        <p:spPr>
          <a:xfrm>
            <a:off x="5876775" y="4782225"/>
            <a:ext cx="82200" cy="849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45"/>
          <p:cNvSpPr/>
          <p:nvPr/>
        </p:nvSpPr>
        <p:spPr>
          <a:xfrm>
            <a:off x="5876775" y="4889825"/>
            <a:ext cx="82200" cy="849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45"/>
          <p:cNvSpPr/>
          <p:nvPr/>
        </p:nvSpPr>
        <p:spPr>
          <a:xfrm>
            <a:off x="5876775" y="4997425"/>
            <a:ext cx="82200" cy="849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1" name="Google Shape;32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550" y="915250"/>
            <a:ext cx="3008198" cy="3866973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5"/>
          <p:cNvSpPr/>
          <p:nvPr/>
        </p:nvSpPr>
        <p:spPr>
          <a:xfrm>
            <a:off x="3224800" y="1601800"/>
            <a:ext cx="5789400" cy="6021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6"/>
          <p:cNvSpPr txBox="1">
            <a:spLocks noGrp="1"/>
          </p:cNvSpPr>
          <p:nvPr>
            <p:ph type="title"/>
          </p:nvPr>
        </p:nvSpPr>
        <p:spPr>
          <a:xfrm>
            <a:off x="284429" y="274320"/>
            <a:ext cx="72009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34275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</a:pPr>
            <a:r>
              <a:rPr lang="en"/>
              <a:t>SWOT - Data Products - ARD</a:t>
            </a:r>
            <a:endParaRPr/>
          </a:p>
        </p:txBody>
      </p:sp>
      <p:graphicFrame>
        <p:nvGraphicFramePr>
          <p:cNvPr id="329" name="Google Shape;329;p46"/>
          <p:cNvGraphicFramePr/>
          <p:nvPr/>
        </p:nvGraphicFramePr>
        <p:xfrm>
          <a:off x="3210138" y="1018013"/>
          <a:ext cx="5789450" cy="1169700"/>
        </p:xfrm>
        <a:graphic>
          <a:graphicData uri="http://schemas.openxmlformats.org/drawingml/2006/table">
            <a:tbl>
              <a:tblPr>
                <a:noFill/>
                <a:tableStyleId>{3C179F91-95DC-4DD9-A0D3-5BD55DB59CED}</a:tableStyleId>
              </a:tblPr>
              <a:tblGrid>
                <a:gridCol w="158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5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57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Data Product Short Name</a:t>
                      </a:r>
                      <a:endParaRPr b="1">
                        <a:solidFill>
                          <a:srgbClr val="FFFF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B3A8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Data Product Description</a:t>
                      </a:r>
                      <a:endParaRPr b="1">
                        <a:solidFill>
                          <a:srgbClr val="FFFF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B3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L1B_LR_INTF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Low rate interferogram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L1B_HR_SLC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High rate single-look complex (SLC) 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30" name="Google Shape;33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950" y="915250"/>
            <a:ext cx="3008198" cy="3866973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6"/>
          <p:cNvSpPr/>
          <p:nvPr/>
        </p:nvSpPr>
        <p:spPr>
          <a:xfrm>
            <a:off x="3224800" y="1601800"/>
            <a:ext cx="5789400" cy="3039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46"/>
          <p:cNvSpPr txBox="1"/>
          <p:nvPr/>
        </p:nvSpPr>
        <p:spPr>
          <a:xfrm>
            <a:off x="3288425" y="2386750"/>
            <a:ext cx="5325300" cy="7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SWOT ARD Self Assessmnet (Preliminary):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Focused on Interferometric Radar [InSAR]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Potential for Ocean Radar Backscatter [ORB]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Not meeting requirements, but working to determine delta 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 b="1">
                <a:solidFill>
                  <a:schemeClr val="dk1"/>
                </a:solidFill>
              </a:rPr>
              <a:t>Interested in discussing ARD for higher level water products</a:t>
            </a:r>
            <a:endParaRPr sz="18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7"/>
          <p:cNvSpPr txBox="1">
            <a:spLocks noGrp="1"/>
          </p:cNvSpPr>
          <p:nvPr>
            <p:ph type="title"/>
          </p:nvPr>
        </p:nvSpPr>
        <p:spPr>
          <a:xfrm>
            <a:off x="284429" y="274320"/>
            <a:ext cx="72009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34275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</a:pPr>
            <a:r>
              <a:rPr lang="en"/>
              <a:t>SWOT - Data Products - Water ARD</a:t>
            </a:r>
            <a:endParaRPr/>
          </a:p>
        </p:txBody>
      </p:sp>
      <p:graphicFrame>
        <p:nvGraphicFramePr>
          <p:cNvPr id="339" name="Google Shape;339;p47"/>
          <p:cNvGraphicFramePr/>
          <p:nvPr/>
        </p:nvGraphicFramePr>
        <p:xfrm>
          <a:off x="3210138" y="1018013"/>
          <a:ext cx="5789450" cy="3760550"/>
        </p:xfrm>
        <a:graphic>
          <a:graphicData uri="http://schemas.openxmlformats.org/drawingml/2006/table">
            <a:tbl>
              <a:tblPr>
                <a:noFill/>
                <a:tableStyleId>{3C179F91-95DC-4DD9-A0D3-5BD55DB59CED}</a:tableStyleId>
              </a:tblPr>
              <a:tblGrid>
                <a:gridCol w="158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05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57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Data Product Short Name</a:t>
                      </a:r>
                      <a:endParaRPr b="1">
                        <a:solidFill>
                          <a:srgbClr val="FFFF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B3A8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FFFFF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Data Product Description</a:t>
                      </a:r>
                      <a:endParaRPr b="1">
                        <a:solidFill>
                          <a:srgbClr val="FFFFFF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B3A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L1B_LR_INTF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Low rate interferogram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L1B_HR_SLC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High rate single-look complex (SLC) 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5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L2_LR_SSH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Low rate sea surface height (SSH), significant wave height, and wind speed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L2_HR_PIXC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High rate pixel cloud (PIXC) geolocated heights and backscatter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L2_HR_RiverSP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High rate river single pass product providing water surface elevation, slope, width, and derived discharge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L2_HR_LakeSP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High rate lake single pass product providing water surface elevation, area, and derived storage change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8E8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04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L2_HR_Raster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High rate raster product providing rasterized water surface elevation and inundation extent</a:t>
                      </a:r>
                      <a:endParaRPr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45725" marR="45725" marT="45725" marB="457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CE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40" name="Google Shape;340;p47"/>
          <p:cNvSpPr/>
          <p:nvPr/>
        </p:nvSpPr>
        <p:spPr>
          <a:xfrm>
            <a:off x="2715625" y="2717325"/>
            <a:ext cx="494400" cy="20421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47"/>
          <p:cNvSpPr/>
          <p:nvPr/>
        </p:nvSpPr>
        <p:spPr>
          <a:xfrm>
            <a:off x="2715625" y="2206875"/>
            <a:ext cx="494400" cy="4803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47"/>
          <p:cNvSpPr/>
          <p:nvPr/>
        </p:nvSpPr>
        <p:spPr>
          <a:xfrm>
            <a:off x="2715625" y="1604775"/>
            <a:ext cx="494400" cy="6021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47"/>
          <p:cNvSpPr txBox="1"/>
          <p:nvPr/>
        </p:nvSpPr>
        <p:spPr>
          <a:xfrm>
            <a:off x="445525" y="1665675"/>
            <a:ext cx="23655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Level 1 Radar Products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344" name="Google Shape;344;p47"/>
          <p:cNvSpPr txBox="1"/>
          <p:nvPr/>
        </p:nvSpPr>
        <p:spPr>
          <a:xfrm>
            <a:off x="445525" y="2221938"/>
            <a:ext cx="23655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Level 2 Ocean Product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345" name="Google Shape;345;p47"/>
          <p:cNvSpPr txBox="1"/>
          <p:nvPr/>
        </p:nvSpPr>
        <p:spPr>
          <a:xfrm>
            <a:off x="445525" y="3513350"/>
            <a:ext cx="23655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Level 2 Surface Water Products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346" name="Google Shape;346;p47"/>
          <p:cNvSpPr/>
          <p:nvPr/>
        </p:nvSpPr>
        <p:spPr>
          <a:xfrm>
            <a:off x="5876775" y="4782225"/>
            <a:ext cx="82200" cy="849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47"/>
          <p:cNvSpPr/>
          <p:nvPr/>
        </p:nvSpPr>
        <p:spPr>
          <a:xfrm>
            <a:off x="5876775" y="4889825"/>
            <a:ext cx="82200" cy="849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47"/>
          <p:cNvSpPr/>
          <p:nvPr/>
        </p:nvSpPr>
        <p:spPr>
          <a:xfrm>
            <a:off x="5876775" y="4997425"/>
            <a:ext cx="82200" cy="849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47"/>
          <p:cNvSpPr/>
          <p:nvPr/>
        </p:nvSpPr>
        <p:spPr>
          <a:xfrm>
            <a:off x="3210175" y="3227875"/>
            <a:ext cx="5789400" cy="15315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47"/>
          <p:cNvSpPr txBox="1"/>
          <p:nvPr/>
        </p:nvSpPr>
        <p:spPr>
          <a:xfrm>
            <a:off x="162325" y="4248975"/>
            <a:ext cx="29319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Potential water ARD products?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8"/>
          <p:cNvSpPr txBox="1">
            <a:spLocks noGrp="1"/>
          </p:cNvSpPr>
          <p:nvPr>
            <p:ph type="title"/>
          </p:nvPr>
        </p:nvSpPr>
        <p:spPr>
          <a:xfrm>
            <a:off x="284429" y="274320"/>
            <a:ext cx="72009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68575" bIns="34275" anchor="b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rial"/>
              <a:buNone/>
            </a:pPr>
            <a:r>
              <a:rPr lang="en"/>
              <a:t>SWOT - Data Products - Water ARD</a:t>
            </a:r>
            <a:endParaRPr/>
          </a:p>
        </p:txBody>
      </p:sp>
      <p:pic>
        <p:nvPicPr>
          <p:cNvPr id="357" name="Google Shape;35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07020"/>
            <a:ext cx="8698081" cy="4084078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48"/>
          <p:cNvSpPr/>
          <p:nvPr/>
        </p:nvSpPr>
        <p:spPr>
          <a:xfrm>
            <a:off x="8581075" y="4783450"/>
            <a:ext cx="308700" cy="2829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1334</Words>
  <Application>Microsoft Macintosh PowerPoint</Application>
  <PresentationFormat>On-screen Show (16:9)</PresentationFormat>
  <Paragraphs>192</Paragraphs>
  <Slides>17</Slides>
  <Notes>17</Notes>
  <HiddenSlides>7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Proxima Nova</vt:lpstr>
      <vt:lpstr>Arial</vt:lpstr>
      <vt:lpstr>Helvetica Neue</vt:lpstr>
      <vt:lpstr>Arial Narrow</vt:lpstr>
      <vt:lpstr>Simple Light</vt:lpstr>
      <vt:lpstr>Office Theme</vt:lpstr>
      <vt:lpstr>Surface Water and Ocean Topography Mission Provides heights of the world’s oceans and inland waters</vt:lpstr>
      <vt:lpstr>SWOT - Global River Measurements</vt:lpstr>
      <vt:lpstr>SWOT - Global Measurements of Ocean</vt:lpstr>
      <vt:lpstr>SWOT - Global Measurements of Lakes</vt:lpstr>
      <vt:lpstr>SWOT - Data Products</vt:lpstr>
      <vt:lpstr>SWOT - Data Products - ARD</vt:lpstr>
      <vt:lpstr>SWOT - Data Products - ARD</vt:lpstr>
      <vt:lpstr>SWOT - Data Products - Water ARD</vt:lpstr>
      <vt:lpstr>SWOT - Data Products - Water ARD</vt:lpstr>
      <vt:lpstr>Resources, Tips, &amp; Tutorials!</vt:lpstr>
      <vt:lpstr>SWOT_L2_HR_PIXC  (netCDF)</vt:lpstr>
      <vt:lpstr>SWOT_L2_Raster  (netCDF)</vt:lpstr>
      <vt:lpstr>SWOT_L2_RiverSP  (shapefile)</vt:lpstr>
      <vt:lpstr>SWOT_L2_LakeSP  (shapefile)</vt:lpstr>
      <vt:lpstr>Surface Water and Ocean Topography Mission Provides heights of the world’s oceans and inland waters</vt:lpstr>
      <vt:lpstr>SWOT - Catchment to Coast Products</vt:lpstr>
      <vt:lpstr>SWOT - Coastal Zone Applications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Bonnema, Matthew G (US 321E)</cp:lastModifiedBy>
  <cp:revision>2</cp:revision>
  <dcterms:modified xsi:type="dcterms:W3CDTF">2026-04-23T04:18:15Z</dcterms:modified>
</cp:coreProperties>
</file>