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embeddedFontLst>
    <p:embeddedFont>
      <p:font typeface="Montserrat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fIOfrF5yMhIPICiENk6A3RCp0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E60DA1-907A-48DE-BB6F-5A45A2868409}">
  <a:tblStyle styleId="{C8E60DA1-907A-48DE-BB6F-5A45A286840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6"/>
  </p:normalViewPr>
  <p:slideViewPr>
    <p:cSldViewPr snapToGrid="0">
      <p:cViewPr varScale="1">
        <p:scale>
          <a:sx n="100" d="100"/>
          <a:sy n="100" d="100"/>
        </p:scale>
        <p:origin x="1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6" name="Google Shape;5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0"/>
          <p:cNvPicPr preferRelativeResize="0"/>
          <p:nvPr/>
        </p:nvPicPr>
        <p:blipFill rotWithShape="1">
          <a:blip r:embed="rId3">
            <a:alphaModFix/>
          </a:blip>
          <a:srcRect b="-114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0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0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0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0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0"/>
          <p:cNvPicPr preferRelativeResize="0"/>
          <p:nvPr/>
        </p:nvPicPr>
        <p:blipFill rotWithShape="1">
          <a:blip r:embed="rId6">
            <a:alphaModFix amt="34000"/>
          </a:blip>
          <a:srcRect l="54017" t="36082" r="11355" b="674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7" name="Google Shape;47;p2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1" name="Google Shape;51;p2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6" name="Google Shape;56;p2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9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4999"/>
              </a:lnSpc>
            </a:pPr>
            <a:r>
              <a:rPr lang="en-US" sz="3600" i="1" dirty="0">
                <a:solidFill>
                  <a:schemeClr val="lt1"/>
                </a:solidFill>
              </a:rPr>
              <a:t>SIT Chair Water Planet Activities</a:t>
            </a:r>
            <a:endParaRPr sz="3600" dirty="0">
              <a:solidFill>
                <a:schemeClr val="lt1"/>
              </a:solidFill>
            </a:endParaRPr>
          </a:p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Best Practice Guidance for Integrating Multiplatform/</a:t>
            </a:r>
            <a:r>
              <a:rPr lang="en-US" sz="2800" dirty="0" err="1"/>
              <a:t>Multisensor</a:t>
            </a:r>
            <a:r>
              <a:rPr lang="en-US" sz="2800" dirty="0"/>
              <a:t> Data for Water Science and Applications</a:t>
            </a:r>
            <a:br>
              <a:rPr lang="en-US" sz="2400" dirty="0"/>
            </a:br>
            <a:br>
              <a:rPr lang="en-US" sz="7200" dirty="0"/>
            </a:br>
            <a:endParaRPr sz="7500" dirty="0"/>
          </a:p>
        </p:txBody>
      </p:sp>
      <p:sp>
        <p:nvSpPr>
          <p:cNvPr id="509" name="Google Shape;509;p1"/>
          <p:cNvSpPr/>
          <p:nvPr/>
        </p:nvSpPr>
        <p:spPr>
          <a:xfrm>
            <a:off x="7245270" y="4164201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John Bolten, NASA</a:t>
            </a:r>
            <a:endParaRPr sz="1400" b="0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J6.6</a:t>
            </a:r>
            <a:endParaRPr sz="1400" b="0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r">
              <a:lnSpc>
                <a:spcPct val="130000"/>
              </a:lnSpc>
              <a:buClr>
                <a:schemeClr val="dk1"/>
              </a:buClr>
              <a:buSzPts val="2200"/>
            </a:pPr>
            <a:r>
              <a:rPr lang="en-US" sz="2400" b="1" dirty="0">
                <a:solidFill>
                  <a:schemeClr val="accent1"/>
                </a:solidFill>
              </a:rPr>
              <a:t>WGCV-56 / LSI-VC-19</a:t>
            </a:r>
            <a:endParaRPr lang="en-US"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Irvine, California, USA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April 23, 2026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5"/>
          <p:cNvSpPr/>
          <p:nvPr/>
        </p:nvSpPr>
        <p:spPr>
          <a:xfrm>
            <a:off x="339514" y="1223724"/>
            <a:ext cx="5170930" cy="209433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0" name="Google Shape;700;p15"/>
          <p:cNvSpPr/>
          <p:nvPr/>
        </p:nvSpPr>
        <p:spPr>
          <a:xfrm>
            <a:off x="340651" y="1223077"/>
            <a:ext cx="74282" cy="2095414"/>
          </a:xfrm>
          <a:prstGeom prst="rect">
            <a:avLst/>
          </a:prstGeom>
          <a:solidFill>
            <a:srgbClr val="C795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1" name="Google Shape;701;p15"/>
          <p:cNvSpPr/>
          <p:nvPr/>
        </p:nvSpPr>
        <p:spPr>
          <a:xfrm>
            <a:off x="337137" y="3470552"/>
            <a:ext cx="5163850" cy="1524947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2" name="Google Shape;702;p15"/>
          <p:cNvSpPr/>
          <p:nvPr/>
        </p:nvSpPr>
        <p:spPr>
          <a:xfrm>
            <a:off x="342066" y="3472275"/>
            <a:ext cx="71845" cy="1524434"/>
          </a:xfrm>
          <a:prstGeom prst="rect">
            <a:avLst/>
          </a:prstGeom>
          <a:solidFill>
            <a:srgbClr val="1B9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3" name="Google Shape;703;p15"/>
          <p:cNvSpPr/>
          <p:nvPr/>
        </p:nvSpPr>
        <p:spPr>
          <a:xfrm>
            <a:off x="337137" y="5160902"/>
            <a:ext cx="5177366" cy="1239519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4" name="Google Shape;704;p15"/>
          <p:cNvSpPr/>
          <p:nvPr/>
        </p:nvSpPr>
        <p:spPr>
          <a:xfrm>
            <a:off x="338808" y="5160902"/>
            <a:ext cx="80281" cy="1236733"/>
          </a:xfrm>
          <a:prstGeom prst="rect">
            <a:avLst/>
          </a:prstGeom>
          <a:solidFill>
            <a:srgbClr val="9D34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5" name="Google Shape;705;p15"/>
          <p:cNvSpPr txBox="1"/>
          <p:nvPr/>
        </p:nvSpPr>
        <p:spPr>
          <a:xfrm>
            <a:off x="10354235" y="4267841"/>
            <a:ext cx="1723214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1" u="none" strike="noStrike" cap="none">
                <a:solidFill>
                  <a:srgbClr val="152437"/>
                </a:solidFill>
                <a:latin typeface="Montserrat"/>
                <a:ea typeface="Montserrat"/>
                <a:cs typeface="Montserrat"/>
                <a:sym typeface="Montserrat"/>
              </a:rPr>
              <a:t>VWC time series: field measurements vs. AI model predictions across soybean growth stages (V1–R8)</a:t>
            </a:r>
            <a:endParaRPr sz="1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6" name="Google Shape;7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0618" y="1227666"/>
            <a:ext cx="4486469" cy="5176763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15"/>
          <p:cNvSpPr txBox="1"/>
          <p:nvPr/>
        </p:nvSpPr>
        <p:spPr>
          <a:xfrm>
            <a:off x="10354234" y="2181412"/>
            <a:ext cx="172321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1" u="none" strike="noStrike" cap="none">
                <a:solidFill>
                  <a:srgbClr val="152437"/>
                </a:solidFill>
                <a:latin typeface="Montserrat"/>
                <a:ea typeface="Montserrat"/>
                <a:cs typeface="Montserrat"/>
                <a:sym typeface="Montserrat"/>
              </a:rPr>
              <a:t>Sentinel-1 revisit = 12 days — one observation per growth stage</a:t>
            </a:r>
            <a:endParaRPr sz="14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8" name="Google Shape;708;p15"/>
          <p:cNvSpPr txBox="1"/>
          <p:nvPr/>
        </p:nvSpPr>
        <p:spPr>
          <a:xfrm>
            <a:off x="428978" y="1222022"/>
            <a:ext cx="27657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C79500"/>
                </a:solidFill>
                <a:latin typeface="Montserrat"/>
                <a:ea typeface="Montserrat"/>
                <a:cs typeface="Montserrat"/>
                <a:sym typeface="Montserrat"/>
              </a:rPr>
              <a:t>CHALLENGE</a:t>
            </a:r>
            <a:endParaRPr/>
          </a:p>
        </p:txBody>
      </p:sp>
      <p:sp>
        <p:nvSpPr>
          <p:cNvPr id="709" name="Google Shape;709;p15"/>
          <p:cNvSpPr txBox="1"/>
          <p:nvPr/>
        </p:nvSpPr>
        <p:spPr>
          <a:xfrm>
            <a:off x="444529" y="3468331"/>
            <a:ext cx="14865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endParaRPr sz="1400" b="0" i="0" u="none" strike="noStrike" cap="none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0" name="Google Shape;710;p15"/>
          <p:cNvSpPr txBox="1"/>
          <p:nvPr/>
        </p:nvSpPr>
        <p:spPr>
          <a:xfrm>
            <a:off x="420118" y="5159268"/>
            <a:ext cx="13880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9F3423"/>
                </a:solidFill>
                <a:latin typeface="Montserrat"/>
                <a:ea typeface="Montserrat"/>
                <a:cs typeface="Montserrat"/>
                <a:sym typeface="Montserrat"/>
              </a:rPr>
              <a:t>IMPACT</a:t>
            </a:r>
            <a:endParaRPr sz="1400" b="0" i="0" u="none" strike="noStrike" cap="none">
              <a:solidFill>
                <a:srgbClr val="9F34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1" name="Google Shape;711;p15"/>
          <p:cNvSpPr txBox="1"/>
          <p:nvPr/>
        </p:nvSpPr>
        <p:spPr>
          <a:xfrm>
            <a:off x="455070" y="1499721"/>
            <a:ext cx="50511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7005" marR="0" lvl="0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Farmers and food security agencies need timely crop water stress information for irrigation, harvest, and drought decisions</a:t>
            </a:r>
            <a:endParaRPr sz="1400" b="0" i="0" u="none" strike="noStrike" cap="non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Optical sensors can't see through clouds</a:t>
            </a:r>
            <a:endParaRPr sz="1200" b="0" i="0" u="none" strike="noStrike" cap="non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Optical lose accuracy in dense crops</a:t>
            </a:r>
            <a:endParaRPr sz="1200" b="0" i="0" u="none" strike="noStrike" cap="non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Radar satellites pass over too infrequently to track rapid changes during the growing season</a:t>
            </a:r>
            <a:endParaRPr sz="1200" b="0" i="0" u="none" strike="noStrike" cap="non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Without continuous monitoring, water stress goes undetected until yield losses are already locked in</a:t>
            </a:r>
            <a:endParaRPr sz="1200" b="0" i="0" u="none" strike="noStrike" cap="non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2" name="Google Shape;712;p15"/>
          <p:cNvSpPr txBox="1"/>
          <p:nvPr/>
        </p:nvSpPr>
        <p:spPr>
          <a:xfrm>
            <a:off x="451875" y="3759686"/>
            <a:ext cx="49128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Multi-freq SAR fusion: </a:t>
            </a:r>
            <a:r>
              <a:rPr lang="en-US" sz="1200" b="1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Sentinel-1</a:t>
            </a:r>
            <a:r>
              <a:rPr lang="en-US" sz="1200" b="0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(C-band) + </a:t>
            </a:r>
            <a:r>
              <a:rPr lang="en-US" sz="1200" b="1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NISAR</a:t>
            </a:r>
            <a:r>
              <a:rPr lang="en-US" sz="1200" b="0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(L-band) + </a:t>
            </a:r>
            <a:r>
              <a:rPr lang="en-US" sz="1200" b="1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Commercial SAR</a:t>
            </a:r>
            <a:r>
              <a:rPr lang="en-US" sz="1200" b="0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(X-band)</a:t>
            </a:r>
            <a:endParaRPr sz="120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445F"/>
              </a:buClr>
              <a:buSzPts val="1200"/>
              <a:buChar char="•"/>
            </a:pPr>
            <a:r>
              <a:rPr lang="en-US" sz="1200" b="1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+ Sentinel-2/Landsat optical</a:t>
            </a:r>
            <a:endParaRPr sz="1200"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Generative AI to synthesize intermediate imagery and fill SAR and optical temporal gaps</a:t>
            </a:r>
            <a:endParaRPr sz="1200" b="0" i="0" u="none" strike="noStrike" cap="non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5"/>
          <p:cNvSpPr txBox="1"/>
          <p:nvPr/>
        </p:nvSpPr>
        <p:spPr>
          <a:xfrm>
            <a:off x="442799" y="5423256"/>
            <a:ext cx="5055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All-weather, high-res (10-30 meter) and high-temporal (2-3 days) VWC maps across full crop growth cycle</a:t>
            </a:r>
            <a:endParaRPr sz="14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Scalable to unseen regions with minimal field labels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Actionable crop monitoring for food security at continental scale</a:t>
            </a:r>
            <a:endParaRPr sz="14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4" name="Google Shape;714;p15"/>
          <p:cNvSpPr txBox="1">
            <a:spLocks noGrp="1"/>
          </p:cNvSpPr>
          <p:nvPr>
            <p:ph type="title"/>
          </p:nvPr>
        </p:nvSpPr>
        <p:spPr>
          <a:xfrm>
            <a:off x="-2293" y="78662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000">
                <a:solidFill>
                  <a:srgbClr val="FFFFFF"/>
                </a:solidFill>
              </a:rPr>
              <a:t>Use Cases: High-resolution Vegetation Water Content Estimation for Food Security</a:t>
            </a:r>
            <a:endParaRPr sz="3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9590" y="1185863"/>
            <a:ext cx="3083983" cy="260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3831" y="3804709"/>
            <a:ext cx="3305176" cy="2518834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12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Table of Contents </a:t>
            </a:r>
            <a:endParaRPr/>
          </a:p>
        </p:txBody>
      </p:sp>
      <p:sp>
        <p:nvSpPr>
          <p:cNvPr id="722" name="Google Shape;722;p12"/>
          <p:cNvSpPr/>
          <p:nvPr/>
        </p:nvSpPr>
        <p:spPr>
          <a:xfrm>
            <a:off x="826347" y="1266057"/>
            <a:ext cx="4938184" cy="216323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3" name="Google Shape;723;p12"/>
          <p:cNvSpPr/>
          <p:nvPr/>
        </p:nvSpPr>
        <p:spPr>
          <a:xfrm>
            <a:off x="835259" y="1266057"/>
            <a:ext cx="58732" cy="2142067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1045803" y="1401409"/>
            <a:ext cx="59740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736E6E"/>
                </a:solidFill>
                <a:latin typeface="Montserrat"/>
                <a:ea typeface="Montserrat"/>
                <a:cs typeface="Montserrat"/>
                <a:sym typeface="Montserrat"/>
              </a:rPr>
              <a:t>4. Integration Protocols and Best Practices</a:t>
            </a:r>
            <a:endParaRPr sz="1600" b="0" i="0" u="none" strike="noStrike" cap="none">
              <a:solidFill>
                <a:srgbClr val="73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5" name="Google Shape;725;p12"/>
          <p:cNvSpPr/>
          <p:nvPr/>
        </p:nvSpPr>
        <p:spPr>
          <a:xfrm>
            <a:off x="1024637" y="1772364"/>
            <a:ext cx="4487757" cy="183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Common best practice table (cross-variable)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interoperability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Inter-mission calibration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Machine learning and foundation models— when and how to use them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Uncertainty quantification and reporting</a:t>
            </a:r>
            <a:endParaRPr/>
          </a:p>
        </p:txBody>
      </p:sp>
      <p:sp>
        <p:nvSpPr>
          <p:cNvPr id="726" name="Google Shape;726;p12"/>
          <p:cNvSpPr/>
          <p:nvPr/>
        </p:nvSpPr>
        <p:spPr>
          <a:xfrm>
            <a:off x="823970" y="3609858"/>
            <a:ext cx="4944533" cy="74210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7" name="Google Shape;727;p12"/>
          <p:cNvSpPr/>
          <p:nvPr/>
        </p:nvSpPr>
        <p:spPr>
          <a:xfrm>
            <a:off x="834553" y="3620441"/>
            <a:ext cx="60960" cy="731520"/>
          </a:xfrm>
          <a:prstGeom prst="rect">
            <a:avLst/>
          </a:prstGeom>
          <a:solidFill>
            <a:srgbClr val="1B9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8" name="Google Shape;728;p12"/>
          <p:cNvSpPr/>
          <p:nvPr/>
        </p:nvSpPr>
        <p:spPr>
          <a:xfrm>
            <a:off x="1021566" y="3609858"/>
            <a:ext cx="4422140" cy="74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en-US" sz="1450" b="1" i="0" u="none" strike="noStrike" cap="none">
                <a:solidFill>
                  <a:srgbClr val="1B95E0"/>
                </a:solidFill>
                <a:latin typeface="Montserrat"/>
                <a:ea typeface="Montserrat"/>
                <a:cs typeface="Montserrat"/>
                <a:sym typeface="Montserrat"/>
              </a:rPr>
              <a:t>5. In-Situ Network and Cal/Val Adequacy</a:t>
            </a:r>
            <a:endParaRPr sz="145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9" name="Google Shape;729;p12"/>
          <p:cNvSpPr/>
          <p:nvPr/>
        </p:nvSpPr>
        <p:spPr>
          <a:xfrm>
            <a:off x="823970" y="4606384"/>
            <a:ext cx="4944533" cy="74210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0" name="Google Shape;730;p12"/>
          <p:cNvSpPr/>
          <p:nvPr/>
        </p:nvSpPr>
        <p:spPr>
          <a:xfrm>
            <a:off x="834553" y="4595801"/>
            <a:ext cx="60960" cy="731520"/>
          </a:xfrm>
          <a:prstGeom prst="rect">
            <a:avLst/>
          </a:prstGeom>
          <a:solidFill>
            <a:srgbClr val="9D34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1" name="Google Shape;731;p12"/>
          <p:cNvSpPr/>
          <p:nvPr/>
        </p:nvSpPr>
        <p:spPr>
          <a:xfrm>
            <a:off x="1021566" y="4607993"/>
            <a:ext cx="35966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en-US" sz="1450" b="1" i="0" u="none" strike="noStrike" cap="none">
                <a:solidFill>
                  <a:srgbClr val="9F3423"/>
                </a:solidFill>
                <a:latin typeface="Montserrat"/>
                <a:ea typeface="Montserrat"/>
                <a:cs typeface="Montserrat"/>
                <a:sym typeface="Montserrat"/>
              </a:rPr>
              <a:t>6. Summary Gap Table</a:t>
            </a:r>
            <a:endParaRPr sz="1450" b="0" i="0" u="none" strike="noStrike" cap="none">
              <a:solidFill>
                <a:srgbClr val="9F34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2" name="Google Shape;732;p12"/>
          <p:cNvSpPr/>
          <p:nvPr/>
        </p:nvSpPr>
        <p:spPr>
          <a:xfrm>
            <a:off x="823970" y="5592327"/>
            <a:ext cx="4944533" cy="720937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3" name="Google Shape;733;p12"/>
          <p:cNvSpPr/>
          <p:nvPr/>
        </p:nvSpPr>
        <p:spPr>
          <a:xfrm>
            <a:off x="834553" y="5571161"/>
            <a:ext cx="60960" cy="731520"/>
          </a:xfrm>
          <a:prstGeom prst="rect">
            <a:avLst/>
          </a:prstGeom>
          <a:solidFill>
            <a:srgbClr val="51651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4" name="Google Shape;734;p12"/>
          <p:cNvSpPr/>
          <p:nvPr/>
        </p:nvSpPr>
        <p:spPr>
          <a:xfrm>
            <a:off x="1021566" y="5588726"/>
            <a:ext cx="35966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en-US" sz="1450" b="1" i="0" u="none" strike="noStrike" cap="none">
                <a:solidFill>
                  <a:srgbClr val="4F6319"/>
                </a:solidFill>
                <a:latin typeface="Montserrat"/>
                <a:ea typeface="Montserrat"/>
                <a:cs typeface="Montserrat"/>
                <a:sym typeface="Montserrat"/>
              </a:rPr>
              <a:t>7. Way Forward and References</a:t>
            </a:r>
            <a:endParaRPr sz="1450" b="0" i="0" u="none" strike="noStrike" cap="none">
              <a:solidFill>
                <a:srgbClr val="4F63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5" name="Google Shape;73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9" y="1581679"/>
            <a:ext cx="2873375" cy="322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6"/>
          <p:cNvSpPr txBox="1"/>
          <p:nvPr/>
        </p:nvSpPr>
        <p:spPr>
          <a:xfrm>
            <a:off x="832865" y="2525450"/>
            <a:ext cx="479139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Our Best Practices Document will not just be a PDF — resources will be hosted on the CEOS GitHub with open-source code, reproducible notebooks, and community contributions welcome! </a:t>
            </a:r>
            <a:endParaRPr sz="22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41" name="Google Shape;741;p16"/>
          <p:cNvGrpSpPr/>
          <p:nvPr/>
        </p:nvGrpSpPr>
        <p:grpSpPr>
          <a:xfrm>
            <a:off x="6140221" y="1052104"/>
            <a:ext cx="5464277" cy="5403249"/>
            <a:chOff x="6140221" y="1052104"/>
            <a:chExt cx="5464277" cy="5403249"/>
          </a:xfrm>
        </p:grpSpPr>
        <p:pic>
          <p:nvPicPr>
            <p:cNvPr id="742" name="Google Shape;742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15491" y="1086716"/>
              <a:ext cx="5289007" cy="5368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40221" y="1052104"/>
              <a:ext cx="361833" cy="374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6416386" y="1844387"/>
              <a:ext cx="1562967" cy="1948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5" name="Google Shape;745;p16"/>
          <p:cNvSpPr txBox="1"/>
          <p:nvPr/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Living, Open Resource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7"/>
          <p:cNvSpPr txBox="1">
            <a:spLocks noGrp="1"/>
          </p:cNvSpPr>
          <p:nvPr>
            <p:ph type="body" idx="1"/>
          </p:nvPr>
        </p:nvSpPr>
        <p:spPr>
          <a:xfrm>
            <a:off x="363711" y="1186682"/>
            <a:ext cx="11495400" cy="53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 b="1"/>
              <a:t>Next Steps</a:t>
            </a:r>
            <a:endParaRPr sz="1800"/>
          </a:p>
          <a:p>
            <a:pPr marL="400050" lvl="0" indent="-1143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/>
              <a:t>     Finalize scope and table of contents based on CEOS SIT-41 feedback</a:t>
            </a:r>
            <a:endParaRPr sz="1800"/>
          </a:p>
          <a:p>
            <a:pPr marL="400050" lvl="0" indent="-1143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/>
              <a:t>     Coordinate with CEOS-ARD for Water Thematic to ensure alignment</a:t>
            </a:r>
            <a:endParaRPr sz="1800"/>
          </a:p>
          <a:p>
            <a:pPr marL="400050" lvl="0" indent="-1143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/>
              <a:t>     Target draft for review at 2026 SIT TW (September) and again at Plenary (November); </a:t>
            </a:r>
            <a:endParaRPr sz="1800"/>
          </a:p>
          <a:p>
            <a:pPr marL="400050" lvl="0" indent="-1143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/>
              <a:t>     Final deliverable will be shared for endorsement at SIT-42</a:t>
            </a:r>
            <a:endParaRPr sz="1800"/>
          </a:p>
          <a:p>
            <a:pPr marL="457200" lvl="0" indent="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 b="1"/>
              <a:t>The CEOS ask…</a:t>
            </a:r>
            <a:endParaRPr sz="1800"/>
          </a:p>
          <a:p>
            <a:pPr marL="400050" lvl="0" indent="-1143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US" sz="1800"/>
              <a:t>     Do CEOS principals agree with the strategic direction of guidance document (scope, audience, and objectives)?       </a:t>
            </a:r>
            <a:endParaRPr sz="1800"/>
          </a:p>
          <a:p>
            <a:pPr marL="400050" lvl="0" indent="-1143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US" sz="1800"/>
              <a:t>      We welcome CEOS entities to provide feedback and contribute to sections relevant to their missions and expertise</a:t>
            </a:r>
            <a:endParaRPr sz="1800"/>
          </a:p>
          <a:p>
            <a:pPr marL="400050" lvl="0" indent="-1143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US" sz="1800"/>
              <a:t>      Contribution sought: use cases, datasets, code and/or successful integration examples</a:t>
            </a:r>
            <a:endParaRPr sz="1800" i="1" u="sng">
              <a:solidFill>
                <a:srgbClr val="0070C0"/>
              </a:solidFill>
            </a:endParaRPr>
          </a:p>
        </p:txBody>
      </p:sp>
      <p:sp>
        <p:nvSpPr>
          <p:cNvPr id="751" name="Google Shape;751;p1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Next Steps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Background &amp; Context </a:t>
            </a:r>
            <a:endParaRPr/>
          </a:p>
        </p:txBody>
      </p:sp>
      <p:pic>
        <p:nvPicPr>
          <p:cNvPr id="579" name="Google Shape;57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265" y="1248416"/>
            <a:ext cx="5236936" cy="371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015" y="1240707"/>
            <a:ext cx="5535524" cy="3729002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"/>
          <p:cNvSpPr txBox="1"/>
          <p:nvPr/>
        </p:nvSpPr>
        <p:spPr>
          <a:xfrm>
            <a:off x="435446" y="1286599"/>
            <a:ext cx="522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2015 Strategy for Water Observations from Space</a:t>
            </a:r>
            <a:endParaRPr sz="1300"/>
          </a:p>
        </p:txBody>
      </p:sp>
      <p:sp>
        <p:nvSpPr>
          <p:cNvPr id="582" name="Google Shape;582;p6"/>
          <p:cNvSpPr txBox="1"/>
          <p:nvPr/>
        </p:nvSpPr>
        <p:spPr>
          <a:xfrm>
            <a:off x="515850" y="1817604"/>
            <a:ext cx="51483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Strategy Recommendations:</a:t>
            </a:r>
            <a:br>
              <a:rPr lang="en-US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Provided 22 recommendations covering satellite acquisition, in-situ networks, research, data sharing, and capacity development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Focus: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Strong on data acquisition, sharing, and standards with a primary audience of CEOS member organizations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1A2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US" sz="1400" b="1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ap:</a:t>
            </a:r>
            <a:br>
              <a:rPr lang="en-US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No unified, user</a:t>
            </a:r>
            <a:r>
              <a:rPr lang="en-US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practitioner-facing guidance on how to combine optical and SAR data for water applications</a:t>
            </a:r>
            <a:r>
              <a:rPr lang="en-US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 nor the increased operational value of integration for decision-making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 purposes</a:t>
            </a:r>
            <a:r>
              <a:rPr lang="en-US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 and impact.</a:t>
            </a:r>
            <a:endParaRPr/>
          </a:p>
        </p:txBody>
      </p:sp>
      <p:sp>
        <p:nvSpPr>
          <p:cNvPr id="583" name="Google Shape;583;p6"/>
          <p:cNvSpPr txBox="1"/>
          <p:nvPr/>
        </p:nvSpPr>
        <p:spPr>
          <a:xfrm>
            <a:off x="6105769" y="1301170"/>
            <a:ext cx="5542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Observation Landscape Changed </a:t>
            </a: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4" name="Google Shape;584;p6"/>
          <p:cNvSpPr txBox="1"/>
          <p:nvPr/>
        </p:nvSpPr>
        <p:spPr>
          <a:xfrm>
            <a:off x="6202993" y="1731600"/>
            <a:ext cx="54108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65A82"/>
                </a:solidFill>
                <a:latin typeface="Montserrat"/>
                <a:ea typeface="Montserrat"/>
                <a:cs typeface="Montserrat"/>
                <a:sym typeface="Montserrat"/>
              </a:rPr>
              <a:t>Sentinel-1/2  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Global SAR + optical baseline (2014–)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65A82"/>
                </a:solidFill>
                <a:latin typeface="Montserrat"/>
                <a:ea typeface="Montserrat"/>
                <a:cs typeface="Montserrat"/>
                <a:sym typeface="Montserrat"/>
              </a:rPr>
              <a:t>SMAP  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Global soil moisture, operational (2015)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065A82"/>
                </a:solidFill>
                <a:latin typeface="Montserrat"/>
                <a:ea typeface="Montserrat"/>
                <a:cs typeface="Montserrat"/>
                <a:sym typeface="Montserrat"/>
              </a:rPr>
              <a:t>GRACE-FO  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Groundwater/storage monitoring (2018)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65A82"/>
                </a:solidFill>
                <a:latin typeface="Montserrat"/>
                <a:ea typeface="Montserrat"/>
                <a:cs typeface="Montserrat"/>
                <a:sym typeface="Montserrat"/>
              </a:rPr>
              <a:t>IceSat-2  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Ice sheet height changes (2018)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65A82"/>
                </a:solidFill>
                <a:latin typeface="Montserrat"/>
                <a:ea typeface="Montserrat"/>
                <a:cs typeface="Montserrat"/>
                <a:sym typeface="Montserrat"/>
              </a:rPr>
              <a:t>SWOT  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Global surface water elevation (2022)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065A82"/>
                </a:solidFill>
                <a:latin typeface="Montserrat"/>
                <a:ea typeface="Montserrat"/>
                <a:cs typeface="Montserrat"/>
                <a:sym typeface="Montserrat"/>
              </a:rPr>
              <a:t>PACE  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Hyperspectral ocean color &amp; water quality (2024)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400" b="1" i="0" u="none" strike="noStrike" cap="none">
                <a:solidFill>
                  <a:srgbClr val="065A82"/>
                </a:solidFill>
                <a:latin typeface="Montserrat"/>
                <a:ea typeface="Montserrat"/>
                <a:cs typeface="Montserrat"/>
                <a:sym typeface="Montserrat"/>
              </a:rPr>
              <a:t>OPERA DSWx  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Operational SAR water product (2024)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65A82"/>
                </a:solidFill>
                <a:latin typeface="Montserrat"/>
                <a:ea typeface="Montserrat"/>
                <a:cs typeface="Montserrat"/>
                <a:sym typeface="Montserrat"/>
              </a:rPr>
              <a:t>ALOS-4  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L-band SAR; land deformation/subsidence  (2024)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65A82"/>
                </a:solidFill>
                <a:latin typeface="Montserrat"/>
                <a:ea typeface="Montserrat"/>
                <a:cs typeface="Montserrat"/>
                <a:sym typeface="Montserrat"/>
              </a:rPr>
              <a:t>NISAR  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L-band SAR; soil moisture, SWE (2025)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65A82"/>
                </a:solidFill>
                <a:latin typeface="Montserrat"/>
                <a:ea typeface="Montserrat"/>
                <a:cs typeface="Montserrat"/>
                <a:sym typeface="Montserrat"/>
              </a:rPr>
              <a:t>Commercial/Smallsat 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Various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65A8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rgbClr val="1A3A5C"/>
                </a:solidFill>
                <a:latin typeface="Montserrat"/>
                <a:ea typeface="Montserrat"/>
                <a:cs typeface="Montserrat"/>
                <a:sym typeface="Montserrat"/>
              </a:rPr>
              <a:t>Examples of new water-relevant missions since 2015 from across the Earth observing system (list not exhaustive)</a:t>
            </a:r>
            <a:endParaRPr i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5" name="Google Shape;585;p6"/>
          <p:cNvPicPr preferRelativeResize="0"/>
          <p:nvPr/>
        </p:nvPicPr>
        <p:blipFill rotWithShape="1">
          <a:blip r:embed="rId3">
            <a:alphaModFix/>
          </a:blip>
          <a:srcRect t="81331" r="47"/>
          <a:stretch/>
        </p:blipFill>
        <p:spPr>
          <a:xfrm>
            <a:off x="427264" y="5134352"/>
            <a:ext cx="11224812" cy="1315951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6"/>
          <p:cNvSpPr txBox="1"/>
          <p:nvPr/>
        </p:nvSpPr>
        <p:spPr>
          <a:xfrm>
            <a:off x="584446" y="5183265"/>
            <a:ext cx="11026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Opportunity: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has been an explosion in water-relevant Earth observations across the intergovernmental and private space since 2015. The resulting data is larger than ever and spans multiple formats and specifications.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Therefore, there's a critical need for updated guidance on combining, processing, and applying these data to water management needs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This document aims to fill that gap—providing practitioners with use cases and best practices for optimally combining these sensors to significantly advance water science and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decision-making</a:t>
            </a: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impact. </a:t>
            </a: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Purpose &amp; Scope</a:t>
            </a:r>
            <a:endParaRPr/>
          </a:p>
        </p:txBody>
      </p:sp>
      <p:pic>
        <p:nvPicPr>
          <p:cNvPr id="592" name="Google Shape;59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99" y="1380010"/>
            <a:ext cx="11169163" cy="49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"/>
          <p:cNvSpPr txBox="1"/>
          <p:nvPr/>
        </p:nvSpPr>
        <p:spPr>
          <a:xfrm>
            <a:off x="953198" y="1457557"/>
            <a:ext cx="30424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This Document Is</a:t>
            </a:r>
            <a:endParaRPr/>
          </a:p>
        </p:txBody>
      </p:sp>
      <p:sp>
        <p:nvSpPr>
          <p:cNvPr id="594" name="Google Shape;594;p7"/>
          <p:cNvSpPr txBox="1"/>
          <p:nvPr/>
        </p:nvSpPr>
        <p:spPr>
          <a:xfrm>
            <a:off x="9086151" y="1469280"/>
            <a:ext cx="21045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Who It Serves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5" name="Google Shape;595;p7"/>
          <p:cNvSpPr txBox="1"/>
          <p:nvPr/>
        </p:nvSpPr>
        <p:spPr>
          <a:xfrm>
            <a:off x="5280688" y="1469279"/>
            <a:ext cx="24583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It Is Not</a:t>
            </a:r>
            <a:endParaRPr/>
          </a:p>
        </p:txBody>
      </p:sp>
      <p:sp>
        <p:nvSpPr>
          <p:cNvPr id="596" name="Google Shape;596;p7"/>
          <p:cNvSpPr txBox="1"/>
          <p:nvPr/>
        </p:nvSpPr>
        <p:spPr>
          <a:xfrm>
            <a:off x="571500" y="2056741"/>
            <a:ext cx="35559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A community-driven best practice guide for combining optical, SAR, passive microwave, and gravity satellite data to derive water variables,  with a strong emphasis on </a:t>
            </a:r>
            <a:r>
              <a:rPr lang="en-US" sz="1600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decision-making</a:t>
            </a: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 impact, not just methods.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A living document hosted on </a:t>
            </a:r>
            <a:r>
              <a:rPr lang="en-US" sz="1600" b="1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GitHub</a:t>
            </a: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 which can be updated as missions evolve, contributable by all CEOS agencies.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7" name="Google Shape;597;p7"/>
          <p:cNvSpPr txBox="1"/>
          <p:nvPr/>
        </p:nvSpPr>
        <p:spPr>
          <a:xfrm>
            <a:off x="4391809" y="2056741"/>
            <a:ext cx="3541200" cy="4032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This document reflects established data frameworks but is not prescriptive of any specific methodology.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Not a comprehensive review of every possible sensor or application.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Not intended to be a rewrite of the </a:t>
            </a:r>
            <a:r>
              <a:rPr lang="en-US" sz="1600" b="0" i="1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2015 CEOS Strategy for Water Observations from Space</a:t>
            </a: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. Instead, it builds on it with an integration and </a:t>
            </a:r>
            <a:r>
              <a:rPr lang="en-US" sz="1600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decision-making </a:t>
            </a: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first lens.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7"/>
          <p:cNvSpPr txBox="1"/>
          <p:nvPr/>
        </p:nvSpPr>
        <p:spPr>
          <a:xfrm>
            <a:off x="8174182" y="2056741"/>
            <a:ext cx="35691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Scientists and practitioners already working with satellite data who need step-by-step guidance on multi-sensor/ spectral integration.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CEOS </a:t>
            </a:r>
            <a:r>
              <a:rPr lang="en-US" sz="1600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entities</a:t>
            </a: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 seeking a shared integration </a:t>
            </a:r>
            <a:r>
              <a:rPr lang="en-US" sz="1600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guidance</a:t>
            </a: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 for science innovation and applications impact.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A2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Researchers writing proposals who need to know what best practice looks like.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Audience</a:t>
            </a:r>
            <a:endParaRPr/>
          </a:p>
        </p:txBody>
      </p:sp>
      <p:pic>
        <p:nvPicPr>
          <p:cNvPr id="604" name="Google Shape;6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368" y="1304925"/>
            <a:ext cx="11349263" cy="471532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"/>
          <p:cNvSpPr txBox="1"/>
          <p:nvPr/>
        </p:nvSpPr>
        <p:spPr>
          <a:xfrm>
            <a:off x="485321" y="1306285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A3A5C"/>
                </a:solidFill>
                <a:latin typeface="Montserrat"/>
                <a:ea typeface="Montserrat"/>
                <a:cs typeface="Montserrat"/>
                <a:sym typeface="Montserrat"/>
              </a:rPr>
              <a:t>Scientists and practitioners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6" name="Google Shape;606;p8"/>
          <p:cNvSpPr txBox="1"/>
          <p:nvPr/>
        </p:nvSpPr>
        <p:spPr>
          <a:xfrm>
            <a:off x="485321" y="1691372"/>
            <a:ext cx="11280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Researchers who are experienced in working with satellite data for water but need guidance on best practices for combining optical and SAR datasets for applications</a:t>
            </a:r>
            <a:r>
              <a:rPr lang="en-US" sz="1600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607" name="Google Shape;607;p8"/>
          <p:cNvSpPr txBox="1"/>
          <p:nvPr/>
        </p:nvSpPr>
        <p:spPr>
          <a:xfrm>
            <a:off x="485321" y="505648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A3A5C"/>
                </a:solidFill>
                <a:latin typeface="Montserrat"/>
                <a:ea typeface="Montserrat"/>
                <a:cs typeface="Montserrat"/>
                <a:sym typeface="Montserrat"/>
              </a:rPr>
              <a:t>Proposal writers and early-career researchers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8" name="Google Shape;608;p8"/>
          <p:cNvSpPr txBox="1"/>
          <p:nvPr/>
        </p:nvSpPr>
        <p:spPr>
          <a:xfrm>
            <a:off x="469757" y="5397033"/>
            <a:ext cx="11108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Writing proposals for multi-mission water work — need to cite community-endorsed best practices and understand what the right approach looks like before designing a study.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9" name="Google Shape;609;p8"/>
          <p:cNvSpPr txBox="1"/>
          <p:nvPr/>
        </p:nvSpPr>
        <p:spPr>
          <a:xfrm>
            <a:off x="495630" y="2563091"/>
            <a:ext cx="79086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A3A5C"/>
                </a:solidFill>
                <a:latin typeface="Montserrat"/>
                <a:ea typeface="Montserrat"/>
                <a:cs typeface="Montserrat"/>
                <a:sym typeface="Montserrat"/>
              </a:rPr>
              <a:t>CEOS member agency scientists and programme managers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0" name="Google Shape;610;p8"/>
          <p:cNvSpPr txBox="1"/>
          <p:nvPr/>
        </p:nvSpPr>
        <p:spPr>
          <a:xfrm>
            <a:off x="506331" y="2918426"/>
            <a:ext cx="1093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Seeking a shared </a:t>
            </a:r>
            <a:r>
              <a:rPr lang="en-US" sz="1600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guidance</a:t>
            </a: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 for how the community integrates water data across missions — especially relevant for agencies assessing CEOS-ARD compliance and planning future mission contributions.</a:t>
            </a:r>
            <a:endParaRPr/>
          </a:p>
        </p:txBody>
      </p:sp>
      <p:sp>
        <p:nvSpPr>
          <p:cNvPr id="611" name="Google Shape;611;p8"/>
          <p:cNvSpPr txBox="1"/>
          <p:nvPr/>
        </p:nvSpPr>
        <p:spPr>
          <a:xfrm>
            <a:off x="495624" y="3792850"/>
            <a:ext cx="713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A3A5C"/>
                </a:solidFill>
                <a:latin typeface="Montserrat"/>
                <a:ea typeface="Montserrat"/>
                <a:cs typeface="Montserrat"/>
                <a:sym typeface="Montserrat"/>
              </a:rPr>
              <a:t>Operational water managers and decision makers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2" name="Google Shape;612;p8"/>
          <p:cNvSpPr txBox="1"/>
          <p:nvPr/>
        </p:nvSpPr>
        <p:spPr>
          <a:xfrm>
            <a:off x="499291" y="4160590"/>
            <a:ext cx="11095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The document is technical but use cases are framed to demonstrate actionable societal value: flood response, drought early warning, drinking water safety, food security.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9"/>
          <p:cNvSpPr txBox="1">
            <a:spLocks noGrp="1"/>
          </p:cNvSpPr>
          <p:nvPr>
            <p:ph type="body" idx="1"/>
          </p:nvPr>
        </p:nvSpPr>
        <p:spPr>
          <a:xfrm>
            <a:off x="347679" y="1242009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600" b="1" i="1">
                <a:solidFill>
                  <a:srgbClr val="0070C0"/>
                </a:solidFill>
              </a:rPr>
              <a:t>Best Practice Guidance for Integrating Multiplatform and Multispectral Data for Water Science &amp; Applications</a:t>
            </a:r>
            <a:endParaRPr i="1">
              <a:solidFill>
                <a:srgbClr val="0070C0"/>
              </a:solidFill>
            </a:endParaRPr>
          </a:p>
          <a:p>
            <a:pPr marL="50800" lvl="0" indent="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Executive Summary</a:t>
            </a:r>
            <a:endParaRPr/>
          </a:p>
          <a:p>
            <a:pPr marL="565150" lvl="0" indent="-4699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000"/>
              <a:t>Introduction</a:t>
            </a:r>
            <a:endParaRPr/>
          </a:p>
          <a:p>
            <a:pPr marL="565150" lvl="0" indent="-4699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000"/>
              <a:t>Overview of Satellite Data for Water </a:t>
            </a:r>
            <a:endParaRPr/>
          </a:p>
          <a:p>
            <a:pPr marL="565150" lvl="0" indent="-4699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000"/>
              <a:t>Societal Challenges and Multi-Sensor Integration Opportunities</a:t>
            </a:r>
            <a:endParaRPr/>
          </a:p>
          <a:p>
            <a:pPr marL="565150" lvl="0" indent="-4699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000"/>
              <a:t>Integration &amp; Best Practices</a:t>
            </a:r>
            <a:endParaRPr/>
          </a:p>
          <a:p>
            <a:pPr marL="565150" lvl="0" indent="-4699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000"/>
              <a:t>In-situ Network and Cal/Val Adequacy</a:t>
            </a:r>
            <a:endParaRPr/>
          </a:p>
          <a:p>
            <a:pPr marL="565150" lvl="0" indent="-4699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000"/>
              <a:t>Summary Gap Table</a:t>
            </a:r>
            <a:endParaRPr/>
          </a:p>
          <a:p>
            <a:pPr marL="565150" lvl="0" indent="-46990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000"/>
              <a:t>Way Forward &amp; References </a:t>
            </a:r>
            <a:endParaRPr/>
          </a:p>
          <a:p>
            <a:pPr marL="565150" lvl="0" indent="-33655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565150" lvl="0" indent="-336550" algn="l" rtl="0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18" name="Google Shape;618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Table of Contents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Table of Contents </a:t>
            </a:r>
            <a:endParaRPr/>
          </a:p>
        </p:txBody>
      </p:sp>
      <p:sp>
        <p:nvSpPr>
          <p:cNvPr id="624" name="Google Shape;624;p10"/>
          <p:cNvSpPr/>
          <p:nvPr/>
        </p:nvSpPr>
        <p:spPr>
          <a:xfrm>
            <a:off x="487680" y="1645920"/>
            <a:ext cx="5242560" cy="48768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5" name="Google Shape;625;p10"/>
          <p:cNvSpPr/>
          <p:nvPr/>
        </p:nvSpPr>
        <p:spPr>
          <a:xfrm>
            <a:off x="487680" y="1645920"/>
            <a:ext cx="60960" cy="4876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6" name="Google Shape;626;p10"/>
          <p:cNvSpPr/>
          <p:nvPr/>
        </p:nvSpPr>
        <p:spPr>
          <a:xfrm>
            <a:off x="670560" y="1645920"/>
            <a:ext cx="48768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Executive Summary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7" name="Google Shape;627;p10"/>
          <p:cNvSpPr/>
          <p:nvPr/>
        </p:nvSpPr>
        <p:spPr>
          <a:xfrm>
            <a:off x="511126" y="2377440"/>
            <a:ext cx="5219114" cy="2680868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10"/>
          <p:cNvSpPr/>
          <p:nvPr/>
        </p:nvSpPr>
        <p:spPr>
          <a:xfrm>
            <a:off x="511492" y="2377440"/>
            <a:ext cx="60960" cy="2685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10"/>
          <p:cNvSpPr/>
          <p:nvPr/>
        </p:nvSpPr>
        <p:spPr>
          <a:xfrm>
            <a:off x="707136" y="2499360"/>
            <a:ext cx="45110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endParaRPr sz="1600" b="0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0" name="Google Shape;630;p10"/>
          <p:cNvSpPr/>
          <p:nvPr/>
        </p:nvSpPr>
        <p:spPr>
          <a:xfrm>
            <a:off x="1076235" y="2867643"/>
            <a:ext cx="4461165" cy="219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  Background and context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1.2 Purpose and objectives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1.3 Scope — 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catchment</a:t>
            </a: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-to-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coast</a:t>
            </a: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continuum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1.4 Audience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1.5 How to navigate this document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1.6 Relationship to CEOS-ARD 2026, 2015 CEOS Water Strategy, and other related efforts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1.7 CEOS-ARD standards and interoperability</a:t>
            </a:r>
            <a:endParaRPr/>
          </a:p>
        </p:txBody>
      </p:sp>
      <p:sp>
        <p:nvSpPr>
          <p:cNvPr id="631" name="Google Shape;631;p10"/>
          <p:cNvSpPr/>
          <p:nvPr/>
        </p:nvSpPr>
        <p:spPr>
          <a:xfrm>
            <a:off x="6496396" y="2397611"/>
            <a:ext cx="5207924" cy="2691477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2" name="Google Shape;632;p10"/>
          <p:cNvSpPr/>
          <p:nvPr/>
        </p:nvSpPr>
        <p:spPr>
          <a:xfrm>
            <a:off x="6493776" y="2397627"/>
            <a:ext cx="82910" cy="2699431"/>
          </a:xfrm>
          <a:prstGeom prst="rect">
            <a:avLst/>
          </a:prstGeom>
          <a:solidFill>
            <a:srgbClr val="1B9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3" name="Google Shape;633;p10"/>
          <p:cNvSpPr/>
          <p:nvPr/>
        </p:nvSpPr>
        <p:spPr>
          <a:xfrm>
            <a:off x="6681216" y="2506677"/>
            <a:ext cx="5023104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1B95E0"/>
                </a:solidFill>
                <a:latin typeface="Montserrat"/>
                <a:ea typeface="Montserrat"/>
                <a:cs typeface="Montserrat"/>
                <a:sym typeface="Montserrat"/>
              </a:rPr>
              <a:t>2.    Overview of Satellite Data for Water 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4" name="Google Shape;634;p10"/>
          <p:cNvSpPr/>
          <p:nvPr/>
        </p:nvSpPr>
        <p:spPr>
          <a:xfrm>
            <a:off x="7121867" y="2872168"/>
            <a:ext cx="4436149" cy="264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2.1 Optical multispectral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2.2 Ocean color and hyperspectral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2.3 Thermal infrared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2.4 Synthetic Aperture Radar (SAR)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2.5 Passive microwave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2.6 Surface water and altimetry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2.7 Gravity and groundwater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2.8 CEOS-ARD standards and interoperability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Table of Contents </a:t>
            </a:r>
            <a:endParaRPr/>
          </a:p>
        </p:txBody>
      </p:sp>
      <p:sp>
        <p:nvSpPr>
          <p:cNvPr id="640" name="Google Shape;640;p11"/>
          <p:cNvSpPr/>
          <p:nvPr/>
        </p:nvSpPr>
        <p:spPr>
          <a:xfrm>
            <a:off x="487680" y="1587731"/>
            <a:ext cx="5486400" cy="2070296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1" name="Google Shape;641;p11"/>
          <p:cNvSpPr/>
          <p:nvPr/>
        </p:nvSpPr>
        <p:spPr>
          <a:xfrm>
            <a:off x="475957" y="1587731"/>
            <a:ext cx="72683" cy="2093742"/>
          </a:xfrm>
          <a:prstGeom prst="rect">
            <a:avLst/>
          </a:prstGeom>
          <a:solidFill>
            <a:srgbClr val="42A5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11"/>
          <p:cNvSpPr/>
          <p:nvPr/>
        </p:nvSpPr>
        <p:spPr>
          <a:xfrm>
            <a:off x="707136" y="1697459"/>
            <a:ext cx="4754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2A5F5"/>
                </a:solidFill>
                <a:latin typeface="Montserrat"/>
                <a:ea typeface="Montserrat"/>
                <a:cs typeface="Montserrat"/>
                <a:sym typeface="Montserrat"/>
              </a:rPr>
              <a:t>Thematic Area A — Water Availability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11"/>
          <p:cNvSpPr/>
          <p:nvPr/>
        </p:nvSpPr>
        <p:spPr>
          <a:xfrm>
            <a:off x="876469" y="2072871"/>
            <a:ext cx="4951307" cy="17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River Height, Lake and Reservoir Storage 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Groundwater Dynamics / Water Table Height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Seasonal Water Supply from Mountain Snowpack</a:t>
            </a:r>
            <a:endParaRPr/>
          </a:p>
        </p:txBody>
      </p:sp>
      <p:sp>
        <p:nvSpPr>
          <p:cNvPr id="644" name="Google Shape;644;p11"/>
          <p:cNvSpPr/>
          <p:nvPr/>
        </p:nvSpPr>
        <p:spPr>
          <a:xfrm>
            <a:off x="6339840" y="1587731"/>
            <a:ext cx="5486400" cy="2070296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11"/>
          <p:cNvSpPr/>
          <p:nvPr/>
        </p:nvSpPr>
        <p:spPr>
          <a:xfrm>
            <a:off x="6328117" y="1587731"/>
            <a:ext cx="72683" cy="2093742"/>
          </a:xfrm>
          <a:prstGeom prst="rect">
            <a:avLst/>
          </a:prstGeom>
          <a:solidFill>
            <a:srgbClr val="66BB6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6" name="Google Shape;646;p11"/>
          <p:cNvSpPr/>
          <p:nvPr/>
        </p:nvSpPr>
        <p:spPr>
          <a:xfrm>
            <a:off x="6559296" y="1710891"/>
            <a:ext cx="4754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66BB6A"/>
                </a:solidFill>
                <a:latin typeface="Montserrat"/>
                <a:ea typeface="Montserrat"/>
                <a:cs typeface="Montserrat"/>
                <a:sym typeface="Montserrat"/>
              </a:rPr>
              <a:t>Thematic Area B — Water Use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7" name="Google Shape;647;p11"/>
          <p:cNvSpPr/>
          <p:nvPr/>
        </p:nvSpPr>
        <p:spPr>
          <a:xfrm>
            <a:off x="6728629" y="2072871"/>
            <a:ext cx="4951307" cy="17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Water Availability for Agriculture, Irrigation Management, and Flood Forecasting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Industrial and Residential Use Crop Water Consumption and Agricultural Water Demand at Field Scale</a:t>
            </a:r>
            <a:endParaRPr/>
          </a:p>
        </p:txBody>
      </p:sp>
      <p:sp>
        <p:nvSpPr>
          <p:cNvPr id="648" name="Google Shape;648;p11"/>
          <p:cNvSpPr/>
          <p:nvPr/>
        </p:nvSpPr>
        <p:spPr>
          <a:xfrm>
            <a:off x="477097" y="3878420"/>
            <a:ext cx="5496983" cy="2333576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9" name="Google Shape;649;p11"/>
          <p:cNvSpPr/>
          <p:nvPr/>
        </p:nvSpPr>
        <p:spPr>
          <a:xfrm>
            <a:off x="475957" y="3878420"/>
            <a:ext cx="72683" cy="2333760"/>
          </a:xfrm>
          <a:prstGeom prst="rect">
            <a:avLst/>
          </a:prstGeom>
          <a:solidFill>
            <a:srgbClr val="AB47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0" name="Google Shape;650;p11"/>
          <p:cNvSpPr/>
          <p:nvPr/>
        </p:nvSpPr>
        <p:spPr>
          <a:xfrm>
            <a:off x="707136" y="3953448"/>
            <a:ext cx="4754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AB47BC"/>
                </a:solidFill>
                <a:latin typeface="Montserrat"/>
                <a:ea typeface="Montserrat"/>
                <a:cs typeface="Montserrat"/>
                <a:sym typeface="Montserrat"/>
              </a:rPr>
              <a:t>Thematic Area C — Water Quality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p11"/>
          <p:cNvSpPr/>
          <p:nvPr/>
        </p:nvSpPr>
        <p:spPr>
          <a:xfrm>
            <a:off x="876469" y="4316668"/>
            <a:ext cx="4951307" cy="17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Harmful Algal Blooms in Inland and Coastal Waters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Sargassum Inundation Events Disrupting Fisheries and Coastal Economies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Water Quality Monitoring in Optically Complex Coastal Environments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Drinking Water Utilities 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Wastewater plume monitoring/management</a:t>
            </a:r>
            <a:r>
              <a:rPr lang="en-US"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sp>
        <p:nvSpPr>
          <p:cNvPr id="652" name="Google Shape;652;p11"/>
          <p:cNvSpPr/>
          <p:nvPr/>
        </p:nvSpPr>
        <p:spPr>
          <a:xfrm>
            <a:off x="6329257" y="3878420"/>
            <a:ext cx="5496983" cy="2333576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3" name="Google Shape;653;p11"/>
          <p:cNvSpPr/>
          <p:nvPr/>
        </p:nvSpPr>
        <p:spPr>
          <a:xfrm>
            <a:off x="6328117" y="3878420"/>
            <a:ext cx="72683" cy="2333760"/>
          </a:xfrm>
          <a:prstGeom prst="rect">
            <a:avLst/>
          </a:prstGeom>
          <a:solidFill>
            <a:srgbClr val="EF53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4" name="Google Shape;654;p11"/>
          <p:cNvSpPr/>
          <p:nvPr/>
        </p:nvSpPr>
        <p:spPr>
          <a:xfrm>
            <a:off x="6559296" y="3954997"/>
            <a:ext cx="47548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EF5350"/>
                </a:solidFill>
                <a:latin typeface="Montserrat"/>
                <a:ea typeface="Montserrat"/>
                <a:cs typeface="Montserrat"/>
                <a:sym typeface="Montserrat"/>
              </a:rPr>
              <a:t>Thematic Area D — Water Extremes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5" name="Google Shape;655;p11"/>
          <p:cNvSpPr/>
          <p:nvPr/>
        </p:nvSpPr>
        <p:spPr>
          <a:xfrm>
            <a:off x="6728629" y="4316668"/>
            <a:ext cx="4951307" cy="170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Drought—Multi-Variable Impact on Water Supply and Demand</a:t>
            </a:r>
            <a:endParaRPr sz="2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Flood - Flood Inundation and Surface Water Mapping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Landslides 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Wildland Fires</a:t>
            </a:r>
            <a:r>
              <a:rPr lang="en-US"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/>
          </a:p>
        </p:txBody>
      </p:sp>
      <p:sp>
        <p:nvSpPr>
          <p:cNvPr id="656" name="Google Shape;656;p11"/>
          <p:cNvSpPr txBox="1"/>
          <p:nvPr/>
        </p:nvSpPr>
        <p:spPr>
          <a:xfrm>
            <a:off x="354357" y="1108364"/>
            <a:ext cx="139238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Societal Challenges and Multi-Sensor Integration Opportunities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 sz="2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Use Cases</a:t>
            </a:r>
            <a:endParaRPr/>
          </a:p>
        </p:txBody>
      </p:sp>
      <p:sp>
        <p:nvSpPr>
          <p:cNvPr id="662" name="Google Shape;662;p13"/>
          <p:cNvSpPr txBox="1"/>
          <p:nvPr/>
        </p:nvSpPr>
        <p:spPr>
          <a:xfrm>
            <a:off x="272585" y="1112024"/>
            <a:ext cx="1138663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Each use case asks:</a:t>
            </a:r>
            <a:r>
              <a:rPr lang="en-US" sz="2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Why does this water challenge require multiple sensors? What impact does integrated SAR + Optical provide? What are the pitfalls?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3" name="Google Shape;6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586" y="2005123"/>
            <a:ext cx="11771577" cy="4309474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13"/>
          <p:cNvSpPr txBox="1"/>
          <p:nvPr/>
        </p:nvSpPr>
        <p:spPr>
          <a:xfrm>
            <a:off x="483220" y="2050538"/>
            <a:ext cx="35188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1A3A5C"/>
                </a:solidFill>
                <a:latin typeface="Montserrat"/>
                <a:ea typeface="Montserrat"/>
                <a:cs typeface="Montserrat"/>
                <a:sym typeface="Montserrat"/>
              </a:rPr>
              <a:t>Post-Storm Water Supply &amp; Quality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5" name="Google Shape;665;p13"/>
          <p:cNvSpPr txBox="1"/>
          <p:nvPr/>
        </p:nvSpPr>
        <p:spPr>
          <a:xfrm>
            <a:off x="4456961" y="2050539"/>
            <a:ext cx="36922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1A3A5C"/>
                </a:solidFill>
                <a:latin typeface="Montserrat"/>
                <a:ea typeface="Montserrat"/>
                <a:cs typeface="Montserrat"/>
                <a:sym typeface="Montserrat"/>
              </a:rPr>
              <a:t>Drought Impact on Agriculture &amp; Water Quality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6" name="Google Shape;666;p13"/>
          <p:cNvSpPr txBox="1"/>
          <p:nvPr/>
        </p:nvSpPr>
        <p:spPr>
          <a:xfrm>
            <a:off x="8493512" y="2007172"/>
            <a:ext cx="34197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River Floods &amp; Coastal Water Quality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7" name="Google Shape;667;p13"/>
          <p:cNvSpPr txBox="1"/>
          <p:nvPr/>
        </p:nvSpPr>
        <p:spPr>
          <a:xfrm>
            <a:off x="4502823" y="4302895"/>
            <a:ext cx="33329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Snow Water Supply &amp; Security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8" name="Google Shape;668;p13"/>
          <p:cNvSpPr txBox="1"/>
          <p:nvPr/>
        </p:nvSpPr>
        <p:spPr>
          <a:xfrm>
            <a:off x="493994" y="2730385"/>
            <a:ext cx="339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SAR + </a:t>
            </a:r>
            <a:r>
              <a:rPr lang="en-US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NISAR</a:t>
            </a: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 + PACE + SWOT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2024 Gulf Coast hurricanes Helene &amp; Milton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9" name="Google Shape;669;p13"/>
          <p:cNvSpPr txBox="1"/>
          <p:nvPr/>
        </p:nvSpPr>
        <p:spPr>
          <a:xfrm>
            <a:off x="4461002" y="2792067"/>
            <a:ext cx="356677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GRACE-FO + SMAP + OPERA DSWx + PACE/CyAN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Drought-driven HAB intensification in reservoirs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0" name="Google Shape;670;p13"/>
          <p:cNvSpPr txBox="1"/>
          <p:nvPr/>
        </p:nvSpPr>
        <p:spPr>
          <a:xfrm>
            <a:off x="4500586" y="4897162"/>
            <a:ext cx="345687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NISAR + AMSR2 SWE validated at ASO sites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Sierra Nevada → Hindu Kush-Himalaya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1" name="Google Shape;671;p13"/>
          <p:cNvSpPr txBox="1"/>
          <p:nvPr/>
        </p:nvSpPr>
        <p:spPr>
          <a:xfrm>
            <a:off x="8482468" y="2763246"/>
            <a:ext cx="3568391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SAR + SWOT discharge + PACE turbidity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Mississippi River flood pulses &amp; Gulf hypoxia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2" name="Google Shape;672;p13"/>
          <p:cNvSpPr txBox="1"/>
          <p:nvPr/>
        </p:nvSpPr>
        <p:spPr>
          <a:xfrm>
            <a:off x="490820" y="4247677"/>
            <a:ext cx="35035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Crop Health Monitoring &amp; Food Security</a:t>
            </a:r>
            <a:endParaRPr sz="16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3" name="Google Shape;673;p13"/>
          <p:cNvSpPr txBox="1"/>
          <p:nvPr/>
        </p:nvSpPr>
        <p:spPr>
          <a:xfrm>
            <a:off x="488583" y="4944096"/>
            <a:ext cx="3614248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Sentinel-1 SAR + Sentinel-2/Landsat optical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Multi-freq SAR fusion: Sentinel-1 + NISAR + Airbus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Iowa, Michigan, Florida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4" name="Google Shape;674;p13"/>
          <p:cNvSpPr txBox="1"/>
          <p:nvPr/>
        </p:nvSpPr>
        <p:spPr>
          <a:xfrm>
            <a:off x="8530167" y="4300362"/>
            <a:ext cx="3182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Wildfire Impact Assessment</a:t>
            </a:r>
            <a:endParaRPr/>
          </a:p>
        </p:txBody>
      </p:sp>
      <p:sp>
        <p:nvSpPr>
          <p:cNvPr id="675" name="Google Shape;675;p13"/>
          <p:cNvSpPr txBox="1"/>
          <p:nvPr/>
        </p:nvSpPr>
        <p:spPr>
          <a:xfrm>
            <a:off x="8531456" y="4893174"/>
            <a:ext cx="35406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Sentinel-1 SAR + Sentinel-2/Landsat optical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Canada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4"/>
          <p:cNvSpPr/>
          <p:nvPr/>
        </p:nvSpPr>
        <p:spPr>
          <a:xfrm>
            <a:off x="176050" y="1166325"/>
            <a:ext cx="6502200" cy="18765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1" name="Google Shape;681;p14"/>
          <p:cNvSpPr/>
          <p:nvPr/>
        </p:nvSpPr>
        <p:spPr>
          <a:xfrm>
            <a:off x="176048" y="1166250"/>
            <a:ext cx="75000" cy="1876500"/>
          </a:xfrm>
          <a:prstGeom prst="rect">
            <a:avLst/>
          </a:prstGeom>
          <a:solidFill>
            <a:srgbClr val="C795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2" name="Google Shape;682;p14"/>
          <p:cNvSpPr txBox="1"/>
          <p:nvPr/>
        </p:nvSpPr>
        <p:spPr>
          <a:xfrm>
            <a:off x="265018" y="1211441"/>
            <a:ext cx="2765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C79500"/>
                </a:solidFill>
                <a:latin typeface="Montserrat"/>
                <a:ea typeface="Montserrat"/>
                <a:cs typeface="Montserrat"/>
                <a:sym typeface="Montserrat"/>
              </a:rPr>
              <a:t>CHALLENGE</a:t>
            </a:r>
            <a:endParaRPr/>
          </a:p>
        </p:txBody>
      </p:sp>
      <p:sp>
        <p:nvSpPr>
          <p:cNvPr id="683" name="Google Shape;683;p14"/>
          <p:cNvSpPr txBox="1">
            <a:spLocks noGrp="1"/>
          </p:cNvSpPr>
          <p:nvPr>
            <p:ph type="title"/>
          </p:nvPr>
        </p:nvSpPr>
        <p:spPr>
          <a:xfrm>
            <a:off x="176048" y="297417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000"/>
              <a:t>Use Cases: Post-Storm Water Supply &amp; Quality</a:t>
            </a:r>
            <a:endParaRPr sz="3000" b="1">
              <a:solidFill>
                <a:srgbClr val="1A3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4" name="Google Shape;6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9475" y="2269800"/>
            <a:ext cx="5382525" cy="26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14"/>
          <p:cNvSpPr txBox="1"/>
          <p:nvPr/>
        </p:nvSpPr>
        <p:spPr>
          <a:xfrm>
            <a:off x="6824886" y="4944841"/>
            <a:ext cx="528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NASA JPL OPERA, PO.DAAC (podaac.jpl.nasa.gov). Credit: Alexander Handwerger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4"/>
          <p:cNvSpPr txBox="1"/>
          <p:nvPr/>
        </p:nvSpPr>
        <p:spPr>
          <a:xfrm>
            <a:off x="311250" y="1257244"/>
            <a:ext cx="62247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After major storms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decision-makers need to assess flood extent, water supply status, and contamination risk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Cloud cover blocks optical satellites for days and no single sensor provides all three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SAR sees through clouds but revisits only every 6–12 days — potentially missing peak flooding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Water quality assessment must wait until skies clear — no all-weather solution exists</a:t>
            </a:r>
            <a:endParaRPr/>
          </a:p>
        </p:txBody>
      </p:sp>
      <p:sp>
        <p:nvSpPr>
          <p:cNvPr id="687" name="Google Shape;687;p14"/>
          <p:cNvSpPr/>
          <p:nvPr/>
        </p:nvSpPr>
        <p:spPr>
          <a:xfrm>
            <a:off x="176025" y="3162319"/>
            <a:ext cx="6502200" cy="1965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8" name="Google Shape;688;p14"/>
          <p:cNvSpPr/>
          <p:nvPr/>
        </p:nvSpPr>
        <p:spPr>
          <a:xfrm>
            <a:off x="182227" y="3148633"/>
            <a:ext cx="75000" cy="1965000"/>
          </a:xfrm>
          <a:prstGeom prst="rect">
            <a:avLst/>
          </a:prstGeom>
          <a:solidFill>
            <a:srgbClr val="1B95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9" name="Google Shape;689;p14"/>
          <p:cNvSpPr txBox="1"/>
          <p:nvPr/>
        </p:nvSpPr>
        <p:spPr>
          <a:xfrm>
            <a:off x="311250" y="3237156"/>
            <a:ext cx="18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endParaRPr sz="1400" b="0" i="0" u="none" strike="noStrike" cap="none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0" name="Google Shape;690;p14"/>
          <p:cNvSpPr/>
          <p:nvPr/>
        </p:nvSpPr>
        <p:spPr>
          <a:xfrm>
            <a:off x="170439" y="5282550"/>
            <a:ext cx="6502200" cy="11103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1" name="Google Shape;691;p14"/>
          <p:cNvSpPr/>
          <p:nvPr/>
        </p:nvSpPr>
        <p:spPr>
          <a:xfrm>
            <a:off x="190094" y="5287200"/>
            <a:ext cx="75000" cy="1110300"/>
          </a:xfrm>
          <a:prstGeom prst="rect">
            <a:avLst/>
          </a:prstGeom>
          <a:solidFill>
            <a:srgbClr val="9D342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2" name="Google Shape;692;p14"/>
          <p:cNvSpPr txBox="1"/>
          <p:nvPr/>
        </p:nvSpPr>
        <p:spPr>
          <a:xfrm>
            <a:off x="266006" y="5282558"/>
            <a:ext cx="1388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9F3423"/>
                </a:solidFill>
                <a:latin typeface="Montserrat"/>
                <a:ea typeface="Montserrat"/>
                <a:cs typeface="Montserrat"/>
                <a:sym typeface="Montserrat"/>
              </a:rPr>
              <a:t>IMPACT</a:t>
            </a:r>
            <a:endParaRPr sz="1400" b="0" i="0" u="none" strike="noStrike" cap="none">
              <a:solidFill>
                <a:srgbClr val="9F34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3" name="Google Shape;693;p14"/>
          <p:cNvSpPr txBox="1"/>
          <p:nvPr/>
        </p:nvSpPr>
        <p:spPr>
          <a:xfrm>
            <a:off x="366339" y="5545170"/>
            <a:ext cx="6154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Complete post-storm water assessment — from flood extent to water supply to contamination — across the full disaster timeline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Enables faster, better-informed emergency response and recovery decisions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4"/>
          <p:cNvSpPr txBox="1"/>
          <p:nvPr/>
        </p:nvSpPr>
        <p:spPr>
          <a:xfrm>
            <a:off x="366350" y="3344041"/>
            <a:ext cx="6224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NISAR</a:t>
            </a:r>
            <a:r>
              <a:rPr lang="en-US" sz="12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 tracks soil saturation at high resolution to identify areas at risk of continued flooding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Commercial SAR</a:t>
            </a:r>
            <a:r>
              <a:rPr lang="en-US" sz="12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 (ICEYE, Capella) can improve temporal coverage but interoperability guidance is needed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SWOT</a:t>
            </a:r>
            <a:r>
              <a:rPr lang="en-US" sz="12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 monitors reservoir and river water levels to assess whether drinking water supply and flood control capacity have been compromised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PACE </a:t>
            </a:r>
            <a:r>
              <a:rPr lang="en-US" sz="1200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1200" b="0" i="0" u="none" strike="noStrike" cap="none">
                <a:solidFill>
                  <a:srgbClr val="1A2A3A"/>
                </a:solidFill>
                <a:latin typeface="Montserrat"/>
                <a:ea typeface="Montserrat"/>
                <a:cs typeface="Montserrat"/>
                <a:sym typeface="Montserrat"/>
              </a:rPr>
              <a:t>ssesses water quality (sediment plumes, contamination, algal blooms) once clouds clear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1623</Words>
  <Application>Microsoft Macintosh PowerPoint</Application>
  <PresentationFormat>Widescreen</PresentationFormat>
  <Paragraphs>177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Montserrat</vt:lpstr>
      <vt:lpstr>ceos</vt:lpstr>
      <vt:lpstr>SIT Chair Water Planet Activities    Best Practice Guidance for Integrating Multiplatform/Multisensor Data for Water Science and Applications  </vt:lpstr>
      <vt:lpstr>Background &amp; Context </vt:lpstr>
      <vt:lpstr>Purpose &amp; Scope</vt:lpstr>
      <vt:lpstr>Audience</vt:lpstr>
      <vt:lpstr>Table of Contents </vt:lpstr>
      <vt:lpstr>Table of Contents </vt:lpstr>
      <vt:lpstr>Table of Contents </vt:lpstr>
      <vt:lpstr>Use Cases</vt:lpstr>
      <vt:lpstr>Use Cases: Post-Storm Water Supply &amp; Quality</vt:lpstr>
      <vt:lpstr>Use Cases: High-resolution Vegetation Water Content Estimation for Food Security</vt:lpstr>
      <vt:lpstr>Table of Contents </vt:lpstr>
      <vt:lpstr>PowerPoint Presentation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Bolten, John D. (GSFC-6170)</cp:lastModifiedBy>
  <cp:revision>5</cp:revision>
  <dcterms:modified xsi:type="dcterms:W3CDTF">2026-04-22T16:45:59Z</dcterms:modified>
</cp:coreProperties>
</file>