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6858000" cx="12192000"/>
  <p:notesSz cx="6858000" cy="9144000"/>
  <p:embeddedFontLst>
    <p:embeddedFont>
      <p:font typeface="Montserrat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4" roundtripDataSignature="AMtx7mistlZAqHi6x8MKG7cMorw63e0lz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A2781DD-560C-4160-AD59-DBF89908EE2F}">
  <a:tblStyle styleId="{AA2781DD-560C-4160-AD59-DBF89908EE2F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E8E9"/>
          </a:solidFill>
        </a:fill>
      </a:tcStyle>
    </a:wholeTbl>
    <a:band1H>
      <a:tcTxStyle/>
      <a:tcStyle>
        <a:fill>
          <a:solidFill>
            <a:srgbClr val="CCCDD1"/>
          </a:solidFill>
        </a:fill>
      </a:tcStyle>
    </a:band1H>
    <a:band2H>
      <a:tcTxStyle/>
    </a:band2H>
    <a:band1V>
      <a:tcTxStyle/>
      <a:tcStyle>
        <a:fill>
          <a:solidFill>
            <a:srgbClr val="CCCDD1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-regular.fntdata"/><Relationship Id="rId11" Type="http://schemas.openxmlformats.org/officeDocument/2006/relationships/slide" Target="slides/slide6.xml"/><Relationship Id="rId22" Type="http://schemas.openxmlformats.org/officeDocument/2006/relationships/font" Target="fonts/Montserrat-italic.fntdata"/><Relationship Id="rId10" Type="http://schemas.openxmlformats.org/officeDocument/2006/relationships/slide" Target="slides/slide5.xml"/><Relationship Id="rId21" Type="http://schemas.openxmlformats.org/officeDocument/2006/relationships/font" Target="fonts/Montserrat-bold.fntdata"/><Relationship Id="rId13" Type="http://schemas.openxmlformats.org/officeDocument/2006/relationships/slide" Target="slides/slide8.xml"/><Relationship Id="rId24" Type="http://customschemas.google.com/relationships/presentationmetadata" Target="metadata"/><Relationship Id="rId12" Type="http://schemas.openxmlformats.org/officeDocument/2006/relationships/slide" Target="slides/slide7.xml"/><Relationship Id="rId23" Type="http://schemas.openxmlformats.org/officeDocument/2006/relationships/font" Target="fonts/Montserrat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4" name="Google Shape;64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" name="Google Shape;14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5" name="Google Shape;19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7" name="Google Shape;20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0" name="Google Shape;70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8" name="Google Shape;78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" name="Google Shape;11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" name="Google Shape;12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" name="Google Shape;13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4.jpg"/><Relationship Id="rId4" Type="http://schemas.openxmlformats.org/officeDocument/2006/relationships/image" Target="../media/image2.jpg"/><Relationship Id="rId5" Type="http://schemas.openxmlformats.org/officeDocument/2006/relationships/image" Target="../media/image3.png"/><Relationship Id="rId6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5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5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5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01750" y="2265730"/>
            <a:ext cx="8288157" cy="2756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16"/>
          <p:cNvPicPr preferRelativeResize="0"/>
          <p:nvPr/>
        </p:nvPicPr>
        <p:blipFill rotWithShape="1">
          <a:blip r:embed="rId3">
            <a:alphaModFix/>
          </a:blip>
          <a:srcRect b="-113" l="0" r="0" t="0"/>
          <a:stretch/>
        </p:blipFill>
        <p:spPr>
          <a:xfrm flipH="1" rot="10800000">
            <a:off x="2824280" y="4824248"/>
            <a:ext cx="5391556" cy="20380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nature&#10;&#10;Description automatically generated" id="14" name="Google Shape;14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77344" y="-1"/>
            <a:ext cx="3714656" cy="268681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6"/>
          <p:cNvSpPr/>
          <p:nvPr/>
        </p:nvSpPr>
        <p:spPr>
          <a:xfrm flipH="1">
            <a:off x="5456394" y="1968439"/>
            <a:ext cx="6751471" cy="4901119"/>
          </a:xfrm>
          <a:custGeom>
            <a:rect b="b" l="l" r="r" t="t"/>
            <a:pathLst>
              <a:path extrusionOk="0" h="4901119" w="6751471">
                <a:moveTo>
                  <a:pt x="0" y="4901119"/>
                </a:moveTo>
                <a:cubicBezTo>
                  <a:pt x="794" y="3261063"/>
                  <a:pt x="1588" y="1640056"/>
                  <a:pt x="2382" y="0"/>
                </a:cubicBezTo>
                <a:lnTo>
                  <a:pt x="6751471" y="4901119"/>
                </a:lnTo>
                <a:lnTo>
                  <a:pt x="0" y="490111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rotWithShape="0" algn="br" dir="135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16"/>
          <p:cNvSpPr/>
          <p:nvPr/>
        </p:nvSpPr>
        <p:spPr>
          <a:xfrm flipH="1">
            <a:off x="-4784" y="-14542"/>
            <a:ext cx="12199164" cy="6874921"/>
          </a:xfrm>
          <a:custGeom>
            <a:rect b="b" l="l" r="r" t="t"/>
            <a:pathLst>
              <a:path extrusionOk="0" h="6836301" w="14761910">
                <a:moveTo>
                  <a:pt x="11356917" y="6833935"/>
                </a:moveTo>
                <a:lnTo>
                  <a:pt x="0" y="12611"/>
                </a:lnTo>
                <a:lnTo>
                  <a:pt x="14761631" y="0"/>
                </a:lnTo>
                <a:cubicBezTo>
                  <a:pt x="14763636" y="1138989"/>
                  <a:pt x="14754117" y="2277978"/>
                  <a:pt x="14756122" y="3416967"/>
                </a:cubicBezTo>
                <a:cubicBezTo>
                  <a:pt x="14754955" y="4555956"/>
                  <a:pt x="14759552" y="5697312"/>
                  <a:pt x="14758385" y="6836301"/>
                </a:cubicBezTo>
                <a:lnTo>
                  <a:pt x="11356917" y="68339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rotWithShape="0" algn="t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17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8431" y="5311498"/>
            <a:ext cx="2738896" cy="1508514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id="18" name="Google Shape;18;p16"/>
          <p:cNvPicPr preferRelativeResize="0"/>
          <p:nvPr/>
        </p:nvPicPr>
        <p:blipFill rotWithShape="1">
          <a:blip r:embed="rId6">
            <a:alphaModFix amt="34000"/>
          </a:blip>
          <a:srcRect b="-8773" l="32582" r="8554" t="2399"/>
          <a:stretch/>
        </p:blipFill>
        <p:spPr>
          <a:xfrm rot="5400000">
            <a:off x="5734286" y="-1016167"/>
            <a:ext cx="5455273" cy="7480884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19" name="Google Shape;19;p16"/>
          <p:cNvPicPr preferRelativeResize="0"/>
          <p:nvPr/>
        </p:nvPicPr>
        <p:blipFill rotWithShape="1">
          <a:blip r:embed="rId6">
            <a:alphaModFix amt="34000"/>
          </a:blip>
          <a:srcRect b="673" l="54016" r="11355" t="36081"/>
          <a:stretch/>
        </p:blipFill>
        <p:spPr>
          <a:xfrm rot="-5400000">
            <a:off x="5792642" y="4819952"/>
            <a:ext cx="1719709" cy="2366806"/>
          </a:xfrm>
          <a:prstGeom prst="rtTriangle">
            <a:avLst/>
          </a:prstGeom>
          <a:noFill/>
          <a:ln>
            <a:noFill/>
          </a:ln>
        </p:spPr>
      </p:pic>
      <p:sp>
        <p:nvSpPr>
          <p:cNvPr id="20" name="Google Shape;20;p16"/>
          <p:cNvSpPr txBox="1"/>
          <p:nvPr>
            <p:ph type="title"/>
          </p:nvPr>
        </p:nvSpPr>
        <p:spPr>
          <a:xfrm>
            <a:off x="176047" y="175938"/>
            <a:ext cx="6157185" cy="39726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Montserrat"/>
              <a:buNone/>
              <a:defRPr b="0" i="0" sz="80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" name="Google Shape;23;p17"/>
          <p:cNvPicPr preferRelativeResize="0"/>
          <p:nvPr/>
        </p:nvPicPr>
        <p:blipFill rotWithShape="1">
          <a:blip r:embed="rId2">
            <a:alphaModFix amt="34000"/>
          </a:blip>
          <a:srcRect b="35419" l="51339" r="-2839" t="3926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25" name="Google Shape;25;p17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7"/>
          <p:cNvSpPr/>
          <p:nvPr/>
        </p:nvSpPr>
        <p:spPr>
          <a:xfrm flipH="1" rot="10800000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17"/>
          <p:cNvSpPr txBox="1"/>
          <p:nvPr/>
        </p:nvSpPr>
        <p:spPr>
          <a:xfrm>
            <a:off x="10265664" y="6574604"/>
            <a:ext cx="19254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b="1" i="0" lang="en-US" sz="14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b="1" i="0" sz="14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" name="Google Shape;28;p17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CEOS LSI-VC-19, 20-24 April 2026</a:t>
            </a:r>
            <a:endParaRPr b="1" i="0" sz="14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" name="Google Shape;29;p17"/>
          <p:cNvSpPr txBox="1"/>
          <p:nvPr>
            <p:ph idx="1" type="body"/>
          </p:nvPr>
        </p:nvSpPr>
        <p:spPr>
          <a:xfrm>
            <a:off x="324233" y="1558533"/>
            <a:ext cx="11495400" cy="46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  <a:defRPr b="0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▪"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55600" lvl="2" marL="1371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55600" lvl="5" marL="27432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55600" lvl="6" marL="3200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55600" lvl="7" marL="3657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55600" lvl="8" marL="4114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0" name="Google Shape;30;p17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b="0" i="0" sz="44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8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" name="Google Shape;33;p18"/>
          <p:cNvPicPr preferRelativeResize="0"/>
          <p:nvPr/>
        </p:nvPicPr>
        <p:blipFill rotWithShape="1">
          <a:blip r:embed="rId2">
            <a:alphaModFix amt="34000"/>
          </a:blip>
          <a:srcRect b="35419" l="51339" r="-2839" t="3926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35" name="Google Shape;35;p18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18"/>
          <p:cNvSpPr/>
          <p:nvPr/>
        </p:nvSpPr>
        <p:spPr>
          <a:xfrm flipH="1" rot="10800000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8"/>
          <p:cNvSpPr txBox="1"/>
          <p:nvPr>
            <p:ph idx="1" type="body"/>
          </p:nvPr>
        </p:nvSpPr>
        <p:spPr>
          <a:xfrm>
            <a:off x="386632" y="1445923"/>
            <a:ext cx="5509008" cy="4775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  <a:defRPr b="0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▪"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55600" lvl="2" marL="1371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55600" lvl="5" marL="27432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55600" lvl="6" marL="3200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55600" lvl="7" marL="3657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55600" lvl="8" marL="4114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8" name="Google Shape;38;p18"/>
          <p:cNvSpPr txBox="1"/>
          <p:nvPr>
            <p:ph idx="2" type="body"/>
          </p:nvPr>
        </p:nvSpPr>
        <p:spPr>
          <a:xfrm>
            <a:off x="6296361" y="1445923"/>
            <a:ext cx="5509008" cy="4775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  <a:defRPr b="0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▪"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55600" lvl="2" marL="1371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55600" lvl="5" marL="27432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55600" lvl="6" marL="3200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55600" lvl="7" marL="3657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55600" lvl="8" marL="4114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9" name="Google Shape;39;p18"/>
          <p:cNvSpPr txBox="1"/>
          <p:nvPr/>
        </p:nvSpPr>
        <p:spPr>
          <a:xfrm>
            <a:off x="10265664" y="6574604"/>
            <a:ext cx="19254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b="1" i="0" lang="en-US" sz="14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b="1" i="0" sz="14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" name="Google Shape;40;p18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b="0" i="0" sz="44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41" name="Google Shape;41;p18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CEOS LSI-VC-18, 2-5 September 2025</a:t>
            </a:r>
            <a:endParaRPr b="1" i="0" sz="14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9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" name="Google Shape;44;p19"/>
          <p:cNvPicPr preferRelativeResize="0"/>
          <p:nvPr/>
        </p:nvPicPr>
        <p:blipFill rotWithShape="1">
          <a:blip r:embed="rId2">
            <a:alphaModFix amt="34000"/>
          </a:blip>
          <a:srcRect b="35419" l="51339" r="-2839" t="3926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46" name="Google Shape;46;p19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19"/>
          <p:cNvSpPr/>
          <p:nvPr/>
        </p:nvSpPr>
        <p:spPr>
          <a:xfrm flipH="1" rot="10800000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19"/>
          <p:cNvSpPr txBox="1"/>
          <p:nvPr/>
        </p:nvSpPr>
        <p:spPr>
          <a:xfrm>
            <a:off x="10265664" y="6574604"/>
            <a:ext cx="19254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b="1" i="0" lang="en-US" sz="14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b="1" i="0" sz="14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9" name="Google Shape;49;p19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b="0" i="0" sz="44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50" name="Google Shape;50;p19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CEOS LSI-VC-18, 2-5 September 2025</a:t>
            </a:r>
            <a:endParaRPr b="1" i="0" sz="14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>
  <p:cSld name="Content with Caption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0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" name="Google Shape;53;p20"/>
          <p:cNvPicPr preferRelativeResize="0"/>
          <p:nvPr/>
        </p:nvPicPr>
        <p:blipFill rotWithShape="1">
          <a:blip r:embed="rId2">
            <a:alphaModFix amt="34000"/>
          </a:blip>
          <a:srcRect b="35419" l="51339" r="-2839" t="3926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55" name="Google Shape;55;p20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20"/>
          <p:cNvSpPr/>
          <p:nvPr/>
        </p:nvSpPr>
        <p:spPr>
          <a:xfrm flipH="1" rot="10800000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20"/>
          <p:cNvSpPr txBox="1"/>
          <p:nvPr>
            <p:ph idx="1" type="body"/>
          </p:nvPr>
        </p:nvSpPr>
        <p:spPr>
          <a:xfrm>
            <a:off x="5180012" y="1373852"/>
            <a:ext cx="6172200" cy="46944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Char char="❖"/>
              <a:defRPr b="0" i="0" sz="3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406400" lvl="1" marL="914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▪"/>
              <a:defRPr b="0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81000" lvl="2" marL="1371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o"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55600" lvl="3" marL="1828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55600" lvl="4" marL="22860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55600" lvl="5" marL="27432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55600" lvl="6" marL="3200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55600" lvl="7" marL="3657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55600" lvl="8" marL="4114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58" name="Google Shape;58;p20"/>
          <p:cNvSpPr txBox="1"/>
          <p:nvPr>
            <p:ph idx="2" type="body"/>
          </p:nvPr>
        </p:nvSpPr>
        <p:spPr>
          <a:xfrm>
            <a:off x="839788" y="1373852"/>
            <a:ext cx="3932237" cy="46305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b="0" i="0" sz="1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b="0" i="0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b="0" i="0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b="0"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b="0"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b="0"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b="0"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b="0"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b="0"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59" name="Google Shape;59;p20"/>
          <p:cNvSpPr txBox="1"/>
          <p:nvPr/>
        </p:nvSpPr>
        <p:spPr>
          <a:xfrm>
            <a:off x="10265664" y="6574604"/>
            <a:ext cx="19254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b="1" i="0" lang="en-US" sz="14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b="1" i="0" sz="14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0" name="Google Shape;60;p20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b="0" i="0" sz="44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1" name="Google Shape;61;p20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CEOS LSI-VC-18, 2-5 September 2025</a:t>
            </a:r>
            <a:endParaRPr b="1" i="0" sz="14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5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oogle Shape;7;p15"/>
          <p:cNvPicPr preferRelativeResize="0"/>
          <p:nvPr/>
        </p:nvPicPr>
        <p:blipFill rotWithShape="1">
          <a:blip r:embed="rId1">
            <a:alphaModFix amt="34000"/>
          </a:blip>
          <a:srcRect b="35419" l="51339" r="-2839" t="3926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9" name="Google Shape;9;p15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5"/>
          <p:cNvSpPr/>
          <p:nvPr/>
        </p:nvSpPr>
        <p:spPr>
          <a:xfrm flipH="1" rot="10800000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s2mpc-dggs.csgroup.space/demo/" TargetMode="External"/><Relationship Id="rId4" Type="http://schemas.openxmlformats.org/officeDocument/2006/relationships/image" Target="../media/image2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png"/><Relationship Id="rId4" Type="http://schemas.openxmlformats.org/officeDocument/2006/relationships/image" Target="../media/image3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gif"/><Relationship Id="rId4" Type="http://schemas.openxmlformats.org/officeDocument/2006/relationships/image" Target="../media/image22.gif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32.png"/><Relationship Id="rId6" Type="http://schemas.openxmlformats.org/officeDocument/2006/relationships/image" Target="../media/image2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7.png"/><Relationship Id="rId4" Type="http://schemas.openxmlformats.org/officeDocument/2006/relationships/image" Target="../media/image11.png"/><Relationship Id="rId9" Type="http://schemas.openxmlformats.org/officeDocument/2006/relationships/image" Target="../media/image12.png"/><Relationship Id="rId5" Type="http://schemas.openxmlformats.org/officeDocument/2006/relationships/image" Target="../media/image31.png"/><Relationship Id="rId6" Type="http://schemas.openxmlformats.org/officeDocument/2006/relationships/image" Target="../media/image23.png"/><Relationship Id="rId7" Type="http://schemas.openxmlformats.org/officeDocument/2006/relationships/image" Target="../media/image13.png"/><Relationship Id="rId8" Type="http://schemas.openxmlformats.org/officeDocument/2006/relationships/image" Target="../media/image3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Relationship Id="rId4" Type="http://schemas.openxmlformats.org/officeDocument/2006/relationships/image" Target="../media/image14.png"/><Relationship Id="rId5" Type="http://schemas.openxmlformats.org/officeDocument/2006/relationships/image" Target="../media/image17.jpg"/><Relationship Id="rId6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"/>
          <p:cNvSpPr txBox="1"/>
          <p:nvPr>
            <p:ph type="title"/>
          </p:nvPr>
        </p:nvSpPr>
        <p:spPr>
          <a:xfrm>
            <a:off x="176050" y="175950"/>
            <a:ext cx="8035800" cy="39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rial"/>
              <a:buNone/>
            </a:pPr>
            <a:r>
              <a:rPr lang="en-US" sz="7500"/>
              <a:t>LSI-VC-19</a:t>
            </a:r>
            <a:endParaRPr sz="75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-US" sz="5400"/>
              <a:t>Discrete Global Grid System (DGGS)</a:t>
            </a:r>
            <a:endParaRPr i="1" sz="4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" name="Google Shape;67;p1"/>
          <p:cNvSpPr/>
          <p:nvPr/>
        </p:nvSpPr>
        <p:spPr>
          <a:xfrm>
            <a:off x="7272909" y="4252807"/>
            <a:ext cx="4833000" cy="26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1" i="0" sz="22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Ferran Gascon (ESA)</a:t>
            </a:r>
            <a:endParaRPr/>
          </a:p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Agenda Item L8.1</a:t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LSI-VC-19</a:t>
            </a:r>
            <a:endParaRPr b="1" i="0" sz="22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Sioux Falls, USA</a:t>
            </a:r>
            <a:endParaRPr b="1" i="0" sz="22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22 April 2026</a:t>
            </a:r>
            <a:endParaRPr b="1" i="0" sz="22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0"/>
          <p:cNvSpPr txBox="1"/>
          <p:nvPr>
            <p:ph type="title"/>
          </p:nvPr>
        </p:nvSpPr>
        <p:spPr>
          <a:xfrm>
            <a:off x="0" y="217980"/>
            <a:ext cx="10649608" cy="717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US" sz="3200"/>
              <a:t>ESA Demonstrator / Early Access</a:t>
            </a:r>
            <a:endParaRPr/>
          </a:p>
        </p:txBody>
      </p:sp>
      <p:sp>
        <p:nvSpPr>
          <p:cNvPr id="150" name="Google Shape;150;p10"/>
          <p:cNvSpPr txBox="1"/>
          <p:nvPr/>
        </p:nvSpPr>
        <p:spPr>
          <a:xfrm>
            <a:off x="1077454" y="935421"/>
            <a:ext cx="9338153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508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Demonstrator preview</a:t>
            </a:r>
            <a:endParaRPr/>
          </a:p>
          <a:p>
            <a:pPr indent="-381000" lvl="1" marL="914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▪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Only development dataset available</a:t>
            </a:r>
            <a:endParaRPr/>
          </a:p>
          <a:p>
            <a:pPr indent="-355600" lvl="2" marL="1371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resolutions up to 60m over Toulouse (S2)</a:t>
            </a:r>
            <a:endParaRPr/>
          </a:p>
          <a:p>
            <a:pPr indent="-355600" lvl="2" marL="1371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Resolution up to 20m over Roma, Belgium and SW of France (S2)</a:t>
            </a:r>
            <a:endParaRPr/>
          </a:p>
          <a:p>
            <a:pPr indent="-355600" lvl="2" marL="1371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Resolution up to 30m for DEM dataset</a:t>
            </a:r>
            <a:endParaRPr/>
          </a:p>
          <a:p>
            <a:pPr indent="-381000" lvl="1" marL="914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▪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URL: </a:t>
            </a:r>
            <a:r>
              <a:rPr b="0" i="0" lang="en-US" sz="24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https://s2mpc-dggs.csgroup.space/demo/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-2286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Une image contenant carte, texte, capture d’écran&#10;&#10;Le contenu généré par l’IA peut être incorrect." id="151" name="Google Shape;151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05248" y="3958225"/>
            <a:ext cx="4798004" cy="2490357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1"/>
          <p:cNvSpPr txBox="1"/>
          <p:nvPr>
            <p:ph type="title"/>
          </p:nvPr>
        </p:nvSpPr>
        <p:spPr>
          <a:xfrm>
            <a:off x="0" y="217980"/>
            <a:ext cx="10649608" cy="717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US" sz="3200"/>
              <a:t>ESA Demonstrator / Data Quality</a:t>
            </a:r>
            <a:endParaRPr/>
          </a:p>
        </p:txBody>
      </p:sp>
      <p:sp>
        <p:nvSpPr>
          <p:cNvPr id="157" name="Google Shape;157;p11"/>
          <p:cNvSpPr txBox="1"/>
          <p:nvPr/>
        </p:nvSpPr>
        <p:spPr>
          <a:xfrm>
            <a:off x="366693" y="1139112"/>
            <a:ext cx="11458614" cy="16829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Schema of the Image Quality (IQ) evaluation</a:t>
            </a:r>
            <a:endParaRPr/>
          </a:p>
          <a:p>
            <a:pPr indent="0" lvl="0" marL="0" marR="0" rtl="0" algn="l">
              <a:lnSpc>
                <a:spcPct val="16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Begin from L1C directly, although from L1B would be more operational (and with better quality). </a:t>
            </a:r>
            <a:br>
              <a:rPr b="0" i="0" lang="en-US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Different resampling solutions from input to DGGS  (Bicubic resampling preferred)</a:t>
            </a:r>
            <a:br>
              <a:rPr b="0" i="0" lang="en-US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Different resampling solutions from DGGS to output (own method preferred, bad results from off the shelf solutions)</a:t>
            </a:r>
            <a:endParaRPr/>
          </a:p>
        </p:txBody>
      </p:sp>
      <p:grpSp>
        <p:nvGrpSpPr>
          <p:cNvPr id="158" name="Google Shape;158;p11"/>
          <p:cNvGrpSpPr/>
          <p:nvPr/>
        </p:nvGrpSpPr>
        <p:grpSpPr>
          <a:xfrm>
            <a:off x="1037362" y="3154244"/>
            <a:ext cx="6259635" cy="3018497"/>
            <a:chOff x="638155" y="1462992"/>
            <a:chExt cx="9839099" cy="5104849"/>
          </a:xfrm>
        </p:grpSpPr>
        <p:sp>
          <p:nvSpPr>
            <p:cNvPr id="159" name="Google Shape;159;p11"/>
            <p:cNvSpPr txBox="1"/>
            <p:nvPr/>
          </p:nvSpPr>
          <p:spPr>
            <a:xfrm>
              <a:off x="638155" y="1761179"/>
              <a:ext cx="1371598" cy="969964"/>
            </a:xfrm>
            <a:prstGeom prst="rect">
              <a:avLst/>
            </a:prstGeom>
            <a:solidFill>
              <a:srgbClr val="EAF1D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rm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r>
                <a:rPr b="0" i="0" lang="en-US" sz="675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S2 L1C tile</a:t>
              </a:r>
              <a:br>
                <a:rPr b="0" i="0" lang="en-US" sz="675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en-US" sz="675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(ortho UTM square pixel 10:20:60m)</a:t>
              </a:r>
              <a:endParaRPr/>
            </a:p>
          </p:txBody>
        </p:sp>
        <p:pic>
          <p:nvPicPr>
            <p:cNvPr id="160" name="Google Shape;160;p1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038121" y="2590801"/>
              <a:ext cx="4189338" cy="39770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1" name="Google Shape;161;p11"/>
            <p:cNvSpPr txBox="1"/>
            <p:nvPr/>
          </p:nvSpPr>
          <p:spPr>
            <a:xfrm>
              <a:off x="3605262" y="2573867"/>
              <a:ext cx="1371600" cy="377297"/>
            </a:xfrm>
            <a:prstGeom prst="rect">
              <a:avLst/>
            </a:prstGeom>
            <a:solidFill>
              <a:srgbClr val="E5B8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rm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r>
                <a:rPr b="0" i="0" lang="en-US" sz="675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DGGS pyramid</a:t>
              </a:r>
              <a:endParaRPr/>
            </a:p>
          </p:txBody>
        </p:sp>
        <p:cxnSp>
          <p:nvCxnSpPr>
            <p:cNvPr id="162" name="Google Shape;162;p11"/>
            <p:cNvCxnSpPr/>
            <p:nvPr/>
          </p:nvCxnSpPr>
          <p:spPr>
            <a:xfrm>
              <a:off x="1644044" y="2539567"/>
              <a:ext cx="2604008" cy="2467425"/>
            </a:xfrm>
            <a:prstGeom prst="straightConnector1">
              <a:avLst/>
            </a:prstGeom>
            <a:noFill/>
            <a:ln cap="flat" cmpd="sng" w="25400">
              <a:solidFill>
                <a:srgbClr val="4F81BD"/>
              </a:solidFill>
              <a:prstDash val="solid"/>
              <a:round/>
              <a:headEnd len="sm" w="sm" type="none"/>
              <a:tailEnd len="med" w="med" type="triangle"/>
            </a:ln>
            <a:effectLst>
              <a:outerShdw blurRad="40000" rotWithShape="0" dir="5400000" dist="20000">
                <a:srgbClr val="000000">
                  <a:alpha val="38039"/>
                </a:srgbClr>
              </a:outerShdw>
            </a:effectLst>
          </p:spPr>
        </p:cxnSp>
        <p:sp>
          <p:nvSpPr>
            <p:cNvPr id="163" name="Google Shape;163;p11"/>
            <p:cNvSpPr txBox="1"/>
            <p:nvPr/>
          </p:nvSpPr>
          <p:spPr>
            <a:xfrm>
              <a:off x="1012482" y="3992990"/>
              <a:ext cx="2444709" cy="9699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75" spcFirstLastPara="1" rIns="68575" wrap="square" tIns="34275">
              <a:normAutofit fontScale="55000" lnSpcReduction="20000"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b="1" i="0" lang="en-US" sz="16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Load in DGGS</a:t>
              </a:r>
              <a:br>
                <a:rPr b="0" i="0" lang="en-US" sz="16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en-US" sz="165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resampling with NN, </a:t>
              </a:r>
              <a:br>
                <a:rPr b="0" i="0" lang="en-US" sz="165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en-US" sz="165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and  BICUBIC </a:t>
              </a:r>
              <a:r>
                <a:rPr b="0" i="0" lang="en-US" sz="16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br>
                <a:rPr b="0" i="0" lang="en-US" sz="16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en-US" sz="16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considering lat,lon of  centroid  of DGGS cell 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dk1"/>
                </a:buClr>
                <a:buSzPct val="1000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64" name="Google Shape;164;p11"/>
            <p:cNvCxnSpPr>
              <a:stCxn id="165" idx="1"/>
              <a:endCxn id="166" idx="2"/>
            </p:cNvCxnSpPr>
            <p:nvPr/>
          </p:nvCxnSpPr>
          <p:spPr>
            <a:xfrm flipH="1" rot="10800000">
              <a:off x="7612961" y="2539589"/>
              <a:ext cx="1939200" cy="2300100"/>
            </a:xfrm>
            <a:prstGeom prst="straightConnector1">
              <a:avLst/>
            </a:prstGeom>
            <a:noFill/>
            <a:ln cap="flat" cmpd="sng" w="25400">
              <a:solidFill>
                <a:srgbClr val="4F81BD"/>
              </a:solidFill>
              <a:prstDash val="solid"/>
              <a:round/>
              <a:headEnd len="sm" w="sm" type="none"/>
              <a:tailEnd len="med" w="med" type="triangle"/>
            </a:ln>
            <a:effectLst>
              <a:outerShdw blurRad="40000" rotWithShape="0" dir="5400000" dist="20000">
                <a:srgbClr val="000000">
                  <a:alpha val="38039"/>
                </a:srgbClr>
              </a:outerShdw>
            </a:effectLst>
          </p:spPr>
        </p:cxnSp>
        <p:sp>
          <p:nvSpPr>
            <p:cNvPr id="165" name="Google Shape;165;p11"/>
            <p:cNvSpPr/>
            <p:nvPr/>
          </p:nvSpPr>
          <p:spPr>
            <a:xfrm>
              <a:off x="6989505" y="3736620"/>
              <a:ext cx="623456" cy="2206137"/>
            </a:xfrm>
            <a:prstGeom prst="rightBrace">
              <a:avLst>
                <a:gd fmla="val 8333" name="adj1"/>
                <a:gd fmla="val 50000" name="adj2"/>
              </a:avLst>
            </a:prstGeom>
            <a:noFill/>
            <a:ln cap="flat" cmpd="sng" w="25400">
              <a:solidFill>
                <a:srgbClr val="4F81BD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8039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t/>
              </a:r>
              <a:endParaRPr b="0" i="0" sz="13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11"/>
            <p:cNvSpPr txBox="1"/>
            <p:nvPr/>
          </p:nvSpPr>
          <p:spPr>
            <a:xfrm>
              <a:off x="8866271" y="1851386"/>
              <a:ext cx="1371599" cy="688181"/>
            </a:xfrm>
            <a:prstGeom prst="rect">
              <a:avLst/>
            </a:prstGeom>
            <a:solidFill>
              <a:srgbClr val="EAF1D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rmAutofit fontScale="77500" lnSpcReduction="20000"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b="0" i="0" lang="en-US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S2 output in same geometry of the tile</a:t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11"/>
            <p:cNvSpPr txBox="1"/>
            <p:nvPr/>
          </p:nvSpPr>
          <p:spPr>
            <a:xfrm>
              <a:off x="4192832" y="1462992"/>
              <a:ext cx="3053643" cy="701732"/>
            </a:xfrm>
            <a:prstGeom prst="rect">
              <a:avLst/>
            </a:prstGeom>
            <a:solidFill>
              <a:srgbClr val="EEECE1"/>
            </a:solidFill>
            <a:ln cap="flat" cmpd="sng" w="952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rmAutofit fontScale="70000" lnSpcReduction="20000"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b="1" i="0" lang="en-US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IQ evaluation</a:t>
              </a:r>
              <a:br>
                <a:rPr b="1" i="0" lang="en-US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en-US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- Dense correlation : geometric shifts</a:t>
              </a:r>
              <a:br>
                <a:rPr b="0" i="0" lang="en-US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en-US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-  Comparison of PSF (possible blurring)</a:t>
              </a:r>
              <a:br>
                <a:rPr b="0" i="0" lang="en-US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en-US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- Radiometric shift (in uniform sites)</a:t>
              </a:r>
              <a:endParaRPr/>
            </a:p>
          </p:txBody>
        </p:sp>
        <p:cxnSp>
          <p:nvCxnSpPr>
            <p:cNvPr id="168" name="Google Shape;168;p11"/>
            <p:cNvCxnSpPr/>
            <p:nvPr/>
          </p:nvCxnSpPr>
          <p:spPr>
            <a:xfrm flipH="1" rot="10800000">
              <a:off x="1929629" y="1784975"/>
              <a:ext cx="2148050" cy="224117"/>
            </a:xfrm>
            <a:prstGeom prst="straightConnector1">
              <a:avLst/>
            </a:prstGeom>
            <a:noFill/>
            <a:ln cap="flat" cmpd="sng" w="25400">
              <a:solidFill>
                <a:srgbClr val="4F81BD"/>
              </a:solidFill>
              <a:prstDash val="dash"/>
              <a:round/>
              <a:headEnd len="sm" w="sm" type="none"/>
              <a:tailEnd len="med" w="med" type="triangle"/>
            </a:ln>
            <a:effectLst>
              <a:outerShdw blurRad="40000" rotWithShape="0" dir="5400000" dist="20000">
                <a:srgbClr val="000000">
                  <a:alpha val="38039"/>
                </a:srgbClr>
              </a:outerShdw>
            </a:effectLst>
          </p:spPr>
        </p:cxnSp>
        <p:cxnSp>
          <p:nvCxnSpPr>
            <p:cNvPr id="169" name="Google Shape;169;p11"/>
            <p:cNvCxnSpPr/>
            <p:nvPr/>
          </p:nvCxnSpPr>
          <p:spPr>
            <a:xfrm rot="10800000">
              <a:off x="7287823" y="1761179"/>
              <a:ext cx="1466150" cy="367014"/>
            </a:xfrm>
            <a:prstGeom prst="straightConnector1">
              <a:avLst/>
            </a:prstGeom>
            <a:noFill/>
            <a:ln cap="flat" cmpd="sng" w="25400">
              <a:solidFill>
                <a:srgbClr val="4F81BD"/>
              </a:solidFill>
              <a:prstDash val="dash"/>
              <a:round/>
              <a:headEnd len="sm" w="sm" type="none"/>
              <a:tailEnd len="med" w="med" type="triangle"/>
            </a:ln>
            <a:effectLst>
              <a:outerShdw blurRad="40000" rotWithShape="0" dir="5400000" dist="20000">
                <a:srgbClr val="000000">
                  <a:alpha val="38039"/>
                </a:srgbClr>
              </a:outerShdw>
            </a:effectLst>
          </p:spPr>
        </p:cxnSp>
        <p:sp>
          <p:nvSpPr>
            <p:cNvPr id="170" name="Google Shape;170;p11"/>
            <p:cNvSpPr txBox="1"/>
            <p:nvPr/>
          </p:nvSpPr>
          <p:spPr>
            <a:xfrm>
              <a:off x="7689573" y="3375862"/>
              <a:ext cx="2787681" cy="158062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Rasterizing from DGGS</a:t>
              </a:r>
              <a:br>
                <a:rPr b="1" i="0" lang="en-US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1" i="0" lang="en-US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On the same output geometry</a:t>
              </a:r>
              <a:endParaRPr/>
            </a:p>
            <a:p>
              <a:pPr indent="-128588" lvl="0" marL="128588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Char char="•"/>
              </a:pPr>
              <a:r>
                <a:rPr b="0" i="0" lang="en-US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With off the shelf solutions</a:t>
              </a:r>
              <a:endParaRPr/>
            </a:p>
            <a:p>
              <a:pPr indent="-128588" lvl="0" marL="128588" marR="0" rtl="0" algn="ctr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Char char="•"/>
              </a:pPr>
              <a:r>
                <a:rPr b="0" i="0" lang="en-US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With our own algorithm : </a:t>
              </a:r>
              <a:br>
                <a:rPr b="0" i="0" lang="en-US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en-US" sz="9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linear interpolation inside triangle</a:t>
              </a:r>
              <a:r>
                <a:rPr b="0" i="0" lang="en-US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, at the center of the output pixel. </a:t>
              </a:r>
              <a:endParaRPr/>
            </a:p>
          </p:txBody>
        </p:sp>
      </p:grpSp>
      <p:pic>
        <p:nvPicPr>
          <p:cNvPr id="171" name="Google Shape;171;p11"/>
          <p:cNvPicPr preferRelativeResize="0"/>
          <p:nvPr/>
        </p:nvPicPr>
        <p:blipFill rotWithShape="1">
          <a:blip r:embed="rId4">
            <a:alphaModFix/>
          </a:blip>
          <a:srcRect b="0" l="0" r="47669" t="35850"/>
          <a:stretch/>
        </p:blipFill>
        <p:spPr>
          <a:xfrm>
            <a:off x="8752190" y="3904013"/>
            <a:ext cx="2144913" cy="1991915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1"/>
          <p:cNvSpPr/>
          <p:nvPr/>
        </p:nvSpPr>
        <p:spPr>
          <a:xfrm>
            <a:off x="9779390" y="4938335"/>
            <a:ext cx="34289" cy="34289"/>
          </a:xfrm>
          <a:prstGeom prst="ellipse">
            <a:avLst/>
          </a:prstGeom>
          <a:solidFill>
            <a:schemeClr val="accent2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11"/>
          <p:cNvSpPr/>
          <p:nvPr/>
        </p:nvSpPr>
        <p:spPr>
          <a:xfrm>
            <a:off x="9801801" y="5066639"/>
            <a:ext cx="34289" cy="34289"/>
          </a:xfrm>
          <a:prstGeom prst="ellipse">
            <a:avLst/>
          </a:prstGeom>
          <a:solidFill>
            <a:srgbClr val="F2F1F1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1"/>
          <p:cNvSpPr/>
          <p:nvPr/>
        </p:nvSpPr>
        <p:spPr>
          <a:xfrm>
            <a:off x="10005104" y="4558011"/>
            <a:ext cx="34289" cy="34289"/>
          </a:xfrm>
          <a:prstGeom prst="ellipse">
            <a:avLst/>
          </a:prstGeom>
          <a:solidFill>
            <a:srgbClr val="F2F1F1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11"/>
          <p:cNvSpPr/>
          <p:nvPr/>
        </p:nvSpPr>
        <p:spPr>
          <a:xfrm>
            <a:off x="9385674" y="4694089"/>
            <a:ext cx="34289" cy="34289"/>
          </a:xfrm>
          <a:prstGeom prst="ellipse">
            <a:avLst/>
          </a:prstGeom>
          <a:solidFill>
            <a:srgbClr val="F2F1F1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11"/>
          <p:cNvSpPr/>
          <p:nvPr/>
        </p:nvSpPr>
        <p:spPr>
          <a:xfrm>
            <a:off x="9439151" y="4607652"/>
            <a:ext cx="681986" cy="726512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7" name="Google Shape;177;p11"/>
          <p:cNvCxnSpPr>
            <a:stCxn id="175" idx="5"/>
            <a:endCxn id="173" idx="1"/>
          </p:cNvCxnSpPr>
          <p:nvPr/>
        </p:nvCxnSpPr>
        <p:spPr>
          <a:xfrm>
            <a:off x="9414941" y="4723356"/>
            <a:ext cx="391800" cy="3483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cxnSp>
        <p:nvCxnSpPr>
          <p:cNvPr id="178" name="Google Shape;178;p11"/>
          <p:cNvCxnSpPr>
            <a:stCxn id="174" idx="5"/>
            <a:endCxn id="173" idx="7"/>
          </p:cNvCxnSpPr>
          <p:nvPr/>
        </p:nvCxnSpPr>
        <p:spPr>
          <a:xfrm flipH="1">
            <a:off x="9830971" y="4587278"/>
            <a:ext cx="203400" cy="4845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cxnSp>
        <p:nvCxnSpPr>
          <p:cNvPr id="179" name="Google Shape;179;p11"/>
          <p:cNvCxnSpPr>
            <a:endCxn id="174" idx="1"/>
          </p:cNvCxnSpPr>
          <p:nvPr/>
        </p:nvCxnSpPr>
        <p:spPr>
          <a:xfrm flipH="1" rot="10800000">
            <a:off x="9439226" y="4563033"/>
            <a:ext cx="570900" cy="1422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cxnSp>
        <p:nvCxnSpPr>
          <p:cNvPr id="180" name="Google Shape;180;p11"/>
          <p:cNvCxnSpPr>
            <a:stCxn id="181" idx="0"/>
          </p:cNvCxnSpPr>
          <p:nvPr/>
        </p:nvCxnSpPr>
        <p:spPr>
          <a:xfrm flipH="1" rot="10800000">
            <a:off x="8418695" y="4935504"/>
            <a:ext cx="1325700" cy="9555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81" name="Google Shape;181;p11"/>
          <p:cNvSpPr txBox="1"/>
          <p:nvPr/>
        </p:nvSpPr>
        <p:spPr>
          <a:xfrm>
            <a:off x="7905095" y="5891004"/>
            <a:ext cx="1027200" cy="3231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Center of output pixel</a:t>
            </a:r>
            <a:endParaRPr/>
          </a:p>
        </p:txBody>
      </p:sp>
      <p:cxnSp>
        <p:nvCxnSpPr>
          <p:cNvPr id="182" name="Google Shape;182;p11"/>
          <p:cNvCxnSpPr/>
          <p:nvPr/>
        </p:nvCxnSpPr>
        <p:spPr>
          <a:xfrm rot="10800000">
            <a:off x="9932720" y="4870645"/>
            <a:ext cx="298417" cy="1140988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83" name="Google Shape;183;p11"/>
          <p:cNvSpPr txBox="1"/>
          <p:nvPr/>
        </p:nvSpPr>
        <p:spPr>
          <a:xfrm>
            <a:off x="9247376" y="5985878"/>
            <a:ext cx="1669103" cy="4385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Triangle with the DGGS centroids the closest to the output pixel center</a:t>
            </a:r>
            <a:endParaRPr/>
          </a:p>
        </p:txBody>
      </p:sp>
      <p:cxnSp>
        <p:nvCxnSpPr>
          <p:cNvPr id="184" name="Google Shape;184;p11"/>
          <p:cNvCxnSpPr/>
          <p:nvPr/>
        </p:nvCxnSpPr>
        <p:spPr>
          <a:xfrm flipH="1" rot="10800000">
            <a:off x="7297121" y="4955479"/>
            <a:ext cx="1115359" cy="195250"/>
          </a:xfrm>
          <a:prstGeom prst="straightConnector1">
            <a:avLst/>
          </a:prstGeom>
          <a:noFill/>
          <a:ln cap="flat" cmpd="sng" w="127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/>
          <p:nvPr>
            <p:ph type="title"/>
          </p:nvPr>
        </p:nvSpPr>
        <p:spPr>
          <a:xfrm>
            <a:off x="0" y="217980"/>
            <a:ext cx="10649608" cy="717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US" sz="3200"/>
              <a:t>ESA Demonstrator / Data Quality</a:t>
            </a:r>
            <a:endParaRPr/>
          </a:p>
        </p:txBody>
      </p:sp>
      <p:sp>
        <p:nvSpPr>
          <p:cNvPr id="190" name="Google Shape;190;p12"/>
          <p:cNvSpPr txBox="1"/>
          <p:nvPr/>
        </p:nvSpPr>
        <p:spPr>
          <a:xfrm>
            <a:off x="1253707" y="1349364"/>
            <a:ext cx="8823600" cy="377314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Image comparison (Sentinel-2 band 04, 10m resolution)</a:t>
            </a:r>
            <a:endParaRPr/>
          </a:p>
        </p:txBody>
      </p:sp>
      <p:pic>
        <p:nvPicPr>
          <p:cNvPr descr="Une image contenant film radiographique, capture d’écran, Imagerie médicale, radiologie&#10;&#10;Le contenu généré par l’IA peut être incorrect." id="191" name="Google Shape;19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07137" y="2141051"/>
            <a:ext cx="3745976" cy="3749040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Une image contenant capture d’écran, carte&#10;&#10;Le contenu généré par l’IA peut être incorrect." id="192" name="Google Shape;192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19531" y="2141051"/>
            <a:ext cx="3745976" cy="3749040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3"/>
          <p:cNvSpPr txBox="1"/>
          <p:nvPr>
            <p:ph type="title"/>
          </p:nvPr>
        </p:nvSpPr>
        <p:spPr>
          <a:xfrm>
            <a:off x="0" y="217980"/>
            <a:ext cx="10649608" cy="717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US" sz="3200"/>
              <a:t>ESA Demonstrator / Data Quality</a:t>
            </a:r>
            <a:endParaRPr/>
          </a:p>
        </p:txBody>
      </p:sp>
      <p:cxnSp>
        <p:nvCxnSpPr>
          <p:cNvPr id="198" name="Google Shape;198;p13"/>
          <p:cNvCxnSpPr/>
          <p:nvPr/>
        </p:nvCxnSpPr>
        <p:spPr>
          <a:xfrm>
            <a:off x="290947" y="6425739"/>
            <a:ext cx="11563003" cy="0"/>
          </a:xfrm>
          <a:prstGeom prst="straightConnector1">
            <a:avLst/>
          </a:prstGeom>
          <a:noFill/>
          <a:ln cap="flat" cmpd="sng" w="9525">
            <a:solidFill>
              <a:srgbClr val="21586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9" name="Google Shape;199;p13"/>
          <p:cNvSpPr txBox="1"/>
          <p:nvPr/>
        </p:nvSpPr>
        <p:spPr>
          <a:xfrm>
            <a:off x="254655" y="1453694"/>
            <a:ext cx="5538461" cy="15223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5320" lvl="0" marL="28532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Study of images of differences 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(input / output),</a:t>
            </a: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comparison with gradient,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320" lvl="0" marL="285320" marR="0" rtl="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⇒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radiometric shift in uniform zones. 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320" lvl="0" marL="285320" marR="0" rtl="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⇒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Variations in high gradient zones due to small blurring 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0" name="Google Shape;20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8756" y="3127528"/>
            <a:ext cx="5767244" cy="287272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01" name="Google Shape;201;p13"/>
          <p:cNvSpPr txBox="1"/>
          <p:nvPr/>
        </p:nvSpPr>
        <p:spPr>
          <a:xfrm>
            <a:off x="6557910" y="1335879"/>
            <a:ext cx="4059323" cy="14274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Geometric study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using dense correlation. </a:t>
            </a: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   0 shift measured, </a:t>
            </a: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   no trend inside the images,  </a:t>
            </a: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   only correlation noise visible.</a:t>
            </a:r>
            <a:endParaRPr/>
          </a:p>
        </p:txBody>
      </p:sp>
      <p:pic>
        <p:nvPicPr>
          <p:cNvPr descr="Une image contenant texte, capture d’écran, diagramme, cercle&#10;&#10;Le contenu généré par l’IA peut être incorrect." id="202" name="Google Shape;202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57910" y="2789751"/>
            <a:ext cx="3026243" cy="302624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texte, capture d’écran, Caractère coloré&#10;&#10;Le contenu généré par l’IA peut être incorrect." id="203" name="Google Shape;203;p13"/>
          <p:cNvPicPr preferRelativeResize="0"/>
          <p:nvPr/>
        </p:nvPicPr>
        <p:blipFill rotWithShape="1">
          <a:blip r:embed="rId5">
            <a:alphaModFix/>
          </a:blip>
          <a:srcRect b="4775" l="18279" r="9500" t="4273"/>
          <a:stretch/>
        </p:blipFill>
        <p:spPr>
          <a:xfrm>
            <a:off x="9687255" y="1982584"/>
            <a:ext cx="2496865" cy="22898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texte, capture d’écran, carte, Caractère coloré&#10;&#10;Le contenu généré par l’IA peut être incorrect." id="204" name="Google Shape;204;p13"/>
          <p:cNvPicPr preferRelativeResize="0"/>
          <p:nvPr/>
        </p:nvPicPr>
        <p:blipFill rotWithShape="1">
          <a:blip r:embed="rId6">
            <a:alphaModFix/>
          </a:blip>
          <a:srcRect b="0" l="18335" r="7348" t="4273"/>
          <a:stretch/>
        </p:blipFill>
        <p:spPr>
          <a:xfrm>
            <a:off x="9692741" y="4202878"/>
            <a:ext cx="2499259" cy="23878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77309" y="1384300"/>
            <a:ext cx="6977475" cy="4646630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"/>
          <p:cNvSpPr txBox="1"/>
          <p:nvPr/>
        </p:nvSpPr>
        <p:spPr>
          <a:xfrm>
            <a:off x="772509" y="1165241"/>
            <a:ext cx="1041049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249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3249"/>
                </a:solidFill>
                <a:latin typeface="Avenir"/>
                <a:ea typeface="Avenir"/>
                <a:cs typeface="Avenir"/>
                <a:sym typeface="Avenir"/>
              </a:rPr>
              <a:t>“Discrete Global Grid System </a:t>
            </a:r>
            <a:r>
              <a:rPr b="0" i="0" lang="en-US" sz="2400" u="none" cap="none" strike="noStrike">
                <a:solidFill>
                  <a:srgbClr val="003249"/>
                </a:solidFill>
                <a:latin typeface="Avenir"/>
                <a:ea typeface="Avenir"/>
                <a:cs typeface="Avenir"/>
                <a:sym typeface="Avenir"/>
              </a:rPr>
              <a:t>is a spatial reference system that uses a hierarchical sequence of equal area discrete global grids to model, partition and address the globe.” [OGC definition (Purss, 2015)]</a:t>
            </a:r>
            <a:endParaRPr/>
          </a:p>
        </p:txBody>
      </p:sp>
      <p:sp>
        <p:nvSpPr>
          <p:cNvPr id="73" name="Google Shape;73;p2"/>
          <p:cNvSpPr txBox="1"/>
          <p:nvPr/>
        </p:nvSpPr>
        <p:spPr>
          <a:xfrm>
            <a:off x="1668688" y="5633826"/>
            <a:ext cx="986116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050" u="none" cap="none" strike="noStrike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Examples of DGGS tessellations based on platonic solids: (1) cube – cube, (2) hexagon – dodecahedron, and (3) triangle – icosahedron (Peterson, 2016)</a:t>
            </a:r>
            <a:endParaRPr b="0" i="0" sz="1800" u="none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descr="A different types of globes&#10;&#10;Description automatically generated" id="74" name="Google Shape;74;p2"/>
          <p:cNvPicPr preferRelativeResize="0"/>
          <p:nvPr/>
        </p:nvPicPr>
        <p:blipFill rotWithShape="1">
          <a:blip r:embed="rId3">
            <a:alphaModFix/>
          </a:blip>
          <a:srcRect b="20353" l="0" r="1823" t="30816"/>
          <a:stretch/>
        </p:blipFill>
        <p:spPr>
          <a:xfrm>
            <a:off x="2490904" y="2979304"/>
            <a:ext cx="7210191" cy="243313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2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US"/>
              <a:t>W</a:t>
            </a:r>
            <a:r>
              <a:rPr lang="en-US" sz="3200"/>
              <a:t>HAT</a:t>
            </a:r>
            <a:r>
              <a:rPr lang="en-US"/>
              <a:t> 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US"/>
              <a:t>W</a:t>
            </a:r>
            <a:r>
              <a:rPr lang="en-US" sz="3200"/>
              <a:t>HY</a:t>
            </a:r>
            <a:r>
              <a:rPr lang="en-US"/>
              <a:t> ?</a:t>
            </a:r>
            <a:endParaRPr/>
          </a:p>
        </p:txBody>
      </p:sp>
      <p:sp>
        <p:nvSpPr>
          <p:cNvPr id="81" name="Google Shape;81;p3"/>
          <p:cNvSpPr/>
          <p:nvPr/>
        </p:nvSpPr>
        <p:spPr>
          <a:xfrm>
            <a:off x="561786" y="1974256"/>
            <a:ext cx="36000" cy="3133851"/>
          </a:xfrm>
          <a:prstGeom prst="rect">
            <a:avLst/>
          </a:prstGeom>
          <a:solidFill>
            <a:srgbClr val="0031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2" name="Google Shape;82;p3"/>
          <p:cNvGraphicFramePr/>
          <p:nvPr/>
        </p:nvGraphicFramePr>
        <p:xfrm>
          <a:off x="873458" y="171331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{AA2781DD-560C-4160-AD59-DBF89908EE2F}</a:tableStyleId>
              </a:tblPr>
              <a:tblGrid>
                <a:gridCol w="2734125"/>
                <a:gridCol w="823757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3147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3147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Globally consistent framework </a:t>
                      </a:r>
                      <a:endParaRPr b="1" i="0" sz="2000" u="none" cap="none" strike="noStrike">
                        <a:solidFill>
                          <a:srgbClr val="003147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T="137150" marB="137150" marR="137150" marL="137150" anchor="ctr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3333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333333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Combination of </a:t>
                      </a:r>
                      <a:r>
                        <a:rPr b="1" i="0" lang="en-US" sz="1800" u="none" cap="none" strike="noStrike">
                          <a:solidFill>
                            <a:srgbClr val="333333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raster, vector and point cloud </a:t>
                      </a:r>
                      <a:r>
                        <a:rPr b="0" i="0" lang="en-US" sz="1800" u="none" cap="none" strike="noStrike">
                          <a:solidFill>
                            <a:srgbClr val="333333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data into a common, globally consistent framework / </a:t>
                      </a:r>
                      <a:r>
                        <a:rPr b="1" i="0" lang="en-US" sz="1800" u="none" cap="none" strike="noStrike">
                          <a:solidFill>
                            <a:srgbClr val="333333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Combination of multiscale EO data </a:t>
                      </a:r>
                      <a:endParaRPr/>
                    </a:p>
                  </a:txBody>
                  <a:tcPr marT="137150" marB="137150" marR="137150" marL="1371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3147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3147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Big data</a:t>
                      </a:r>
                      <a:endParaRPr/>
                    </a:p>
                  </a:txBody>
                  <a:tcPr marT="137150" marB="137150" marR="137150" marL="137150" anchor="ctr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3333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333333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DGGS cells an </a:t>
                      </a:r>
                      <a:r>
                        <a:rPr b="1" i="0" lang="en-US" sz="1800" u="none" cap="none" strike="noStrike">
                          <a:solidFill>
                            <a:srgbClr val="333333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efficient type of granularity </a:t>
                      </a:r>
                      <a:r>
                        <a:rPr b="0" i="0" lang="en-US" sz="1800" u="none" cap="none" strike="noStrike">
                          <a:solidFill>
                            <a:srgbClr val="333333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for big data analysis, i.e. cloud computing and parallelisation to visualization and data sharing</a:t>
                      </a:r>
                      <a:endParaRPr/>
                    </a:p>
                  </a:txBody>
                  <a:tcPr marT="137150" marB="137150" marR="137150" marL="1371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3147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3147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Common spatial reference</a:t>
                      </a:r>
                      <a:endParaRPr b="1" i="0" sz="2000" u="none" cap="none" strike="noStrike">
                        <a:solidFill>
                          <a:srgbClr val="003147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T="137150" marB="137150" marR="137150" marL="137150" anchor="ctr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3333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333333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Integration and analysis of </a:t>
                      </a:r>
                      <a:r>
                        <a:rPr b="1" i="0" lang="en-US" sz="1800" u="none" cap="none" strike="noStrike">
                          <a:solidFill>
                            <a:srgbClr val="333333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multiple data sources in one workflow</a:t>
                      </a:r>
                      <a:r>
                        <a:rPr b="0" i="0" lang="en-US" sz="1800" u="none" cap="none" strike="noStrike">
                          <a:solidFill>
                            <a:srgbClr val="333333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, no need to convert/change spatial reference systems</a:t>
                      </a:r>
                      <a:endParaRPr/>
                    </a:p>
                  </a:txBody>
                  <a:tcPr marT="137150" marB="137150" marR="137150" marL="1371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3147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3147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Less distortions</a:t>
                      </a:r>
                      <a:endParaRPr/>
                    </a:p>
                  </a:txBody>
                  <a:tcPr marT="137150" marB="137150" marR="137150" marL="137150" anchor="ctr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3333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333333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While the data obtained by </a:t>
                      </a:r>
                      <a:r>
                        <a:rPr b="1" i="0" lang="en-US" sz="1800" u="none" cap="none" strike="noStrike">
                          <a:solidFill>
                            <a:srgbClr val="333333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projection</a:t>
                      </a:r>
                      <a:r>
                        <a:rPr b="0" i="0" lang="en-US" sz="1800" u="none" cap="none" strike="noStrike">
                          <a:solidFill>
                            <a:srgbClr val="333333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 have serious </a:t>
                      </a:r>
                      <a:r>
                        <a:rPr b="1" i="0" lang="en-US" sz="1800" u="none" cap="none" strike="noStrike">
                          <a:solidFill>
                            <a:srgbClr val="333333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deformation problems</a:t>
                      </a:r>
                      <a:r>
                        <a:rPr b="0" i="0" lang="en-US" sz="1800" u="none" cap="none" strike="noStrike">
                          <a:solidFill>
                            <a:srgbClr val="333333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, especially in polar or high latitudes, </a:t>
                      </a:r>
                      <a:r>
                        <a:rPr b="1" i="0" lang="en-US" sz="1800" u="none" cap="none" strike="noStrike">
                          <a:solidFill>
                            <a:srgbClr val="333333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DGGS cells</a:t>
                      </a:r>
                      <a:r>
                        <a:rPr b="0" i="0" lang="en-US" sz="1800" u="none" cap="none" strike="noStrike">
                          <a:solidFill>
                            <a:srgbClr val="333333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 are </a:t>
                      </a:r>
                      <a:r>
                        <a:rPr b="1" i="0" lang="en-US" sz="1800" u="none" cap="none" strike="noStrike">
                          <a:solidFill>
                            <a:srgbClr val="333333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multiple</a:t>
                      </a:r>
                      <a:r>
                        <a:rPr b="0" i="0" lang="en-US" sz="1800" u="none" cap="none" strike="noStrike">
                          <a:solidFill>
                            <a:srgbClr val="333333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, </a:t>
                      </a:r>
                      <a:r>
                        <a:rPr b="1" i="0" lang="en-US" sz="1800" u="none" cap="none" strike="noStrike">
                          <a:solidFill>
                            <a:srgbClr val="333333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continuous</a:t>
                      </a:r>
                      <a:r>
                        <a:rPr b="0" i="0" lang="en-US" sz="1800" u="none" cap="none" strike="noStrike">
                          <a:solidFill>
                            <a:srgbClr val="333333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, and have the </a:t>
                      </a:r>
                      <a:r>
                        <a:rPr b="1" i="0" lang="en-US" sz="1800" u="none" cap="none" strike="noStrike">
                          <a:solidFill>
                            <a:srgbClr val="333333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same geometry </a:t>
                      </a:r>
                      <a:r>
                        <a:rPr b="0" i="0" lang="en-US" sz="1800" u="none" cap="none" strike="noStrike">
                          <a:solidFill>
                            <a:srgbClr val="333333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and the </a:t>
                      </a:r>
                      <a:r>
                        <a:rPr b="1" i="0" lang="en-US" sz="1800" u="none" cap="none" strike="noStrike">
                          <a:solidFill>
                            <a:srgbClr val="333333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“same area”</a:t>
                      </a:r>
                      <a:endParaRPr/>
                    </a:p>
                  </a:txBody>
                  <a:tcPr marT="137150" marB="137150" marR="137150" marL="1371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83" name="Google Shape;83;p3"/>
          <p:cNvSpPr/>
          <p:nvPr/>
        </p:nvSpPr>
        <p:spPr>
          <a:xfrm>
            <a:off x="411622" y="2895091"/>
            <a:ext cx="324000" cy="324000"/>
          </a:xfrm>
          <a:prstGeom prst="ellipse">
            <a:avLst/>
          </a:prstGeom>
          <a:solidFill>
            <a:srgbClr val="0031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3"/>
          <p:cNvSpPr/>
          <p:nvPr/>
        </p:nvSpPr>
        <p:spPr>
          <a:xfrm>
            <a:off x="424502" y="3647558"/>
            <a:ext cx="324000" cy="324000"/>
          </a:xfrm>
          <a:prstGeom prst="ellipse">
            <a:avLst/>
          </a:prstGeom>
          <a:solidFill>
            <a:srgbClr val="0031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3"/>
          <p:cNvSpPr/>
          <p:nvPr/>
        </p:nvSpPr>
        <p:spPr>
          <a:xfrm>
            <a:off x="424502" y="4828493"/>
            <a:ext cx="324000" cy="324000"/>
          </a:xfrm>
          <a:prstGeom prst="ellipse">
            <a:avLst/>
          </a:prstGeom>
          <a:solidFill>
            <a:srgbClr val="0031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3"/>
          <p:cNvSpPr/>
          <p:nvPr/>
        </p:nvSpPr>
        <p:spPr>
          <a:xfrm>
            <a:off x="435786" y="1829325"/>
            <a:ext cx="324000" cy="324000"/>
          </a:xfrm>
          <a:prstGeom prst="ellipse">
            <a:avLst/>
          </a:prstGeom>
          <a:solidFill>
            <a:srgbClr val="0031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US"/>
              <a:t>DGGS within DestinE</a:t>
            </a:r>
            <a:endParaRPr/>
          </a:p>
        </p:txBody>
      </p:sp>
      <p:pic>
        <p:nvPicPr>
          <p:cNvPr id="92" name="Google Shape;9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59841" y="2171953"/>
            <a:ext cx="7072313" cy="4011357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93" name="Google Shape;93;p4"/>
          <p:cNvSpPr txBox="1"/>
          <p:nvPr/>
        </p:nvSpPr>
        <p:spPr>
          <a:xfrm>
            <a:off x="261443" y="1101782"/>
            <a:ext cx="11669111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3147"/>
                </a:solidFill>
                <a:latin typeface="Arial"/>
                <a:ea typeface="Arial"/>
                <a:cs typeface="Arial"/>
                <a:sym typeface="Arial"/>
              </a:rPr>
              <a:t>The HEALPix (Hierarchical, Equal Area, and isoLatitude Pixelisation) representation of the sphere offers a hierarchical tree structure for multi-resolution applications and has been adopted by DestinE for the Climate Digital Twin representation.</a:t>
            </a:r>
            <a:endParaRPr b="0" i="0" sz="1800" u="none" cap="none" strike="noStrike">
              <a:solidFill>
                <a:srgbClr val="00314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US"/>
              <a:t>GRID4EARTH</a:t>
            </a:r>
            <a:endParaRPr/>
          </a:p>
        </p:txBody>
      </p:sp>
      <p:sp>
        <p:nvSpPr>
          <p:cNvPr id="99" name="Google Shape;99;p5"/>
          <p:cNvSpPr txBox="1"/>
          <p:nvPr/>
        </p:nvSpPr>
        <p:spPr>
          <a:xfrm>
            <a:off x="758649" y="1119240"/>
            <a:ext cx="10401431" cy="50269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growing volume and diversity of Earth Observation (EO) and climate data from Copernicus and Destination Earth (DestinE) create major interoperability and large-scale analysis challenges.</a:t>
            </a:r>
            <a:endParaRPr/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Current global datasets use heterogeneous spatial grids, forcing users to apply repeated, ad-hoc regridding that is costly, error-prone, and hard to reproduce.</a:t>
            </a:r>
            <a:endParaRPr/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GRID4EARTH project promotes a common Discrete Global Grid System (DGGS) to improve ARD interoperablity.</a:t>
            </a:r>
            <a:endParaRPr/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HEALPix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is identified as a strong DGGS candidate due to its equal-area property, hierarchical structure, and widespread use in global modelling and large-scale analysis.</a:t>
            </a:r>
            <a:endParaRPr/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These properties support efficient multi-resolution workflows, scalable data access, and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compatibility with cloud-native formats such as Zarr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key limitation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HEALPix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is that it is defined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 the sphere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while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EO data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are referenced to the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WGS84 ellipsoid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pic>
        <p:nvPicPr>
          <p:cNvPr id="100" name="Google Shape;10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66047" y="172294"/>
            <a:ext cx="747131" cy="7416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6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US"/>
              <a:t>GRID4EARTH</a:t>
            </a:r>
            <a:endParaRPr/>
          </a:p>
        </p:txBody>
      </p:sp>
      <p:sp>
        <p:nvSpPr>
          <p:cNvPr id="106" name="Google Shape;106;p6"/>
          <p:cNvSpPr txBox="1"/>
          <p:nvPr/>
        </p:nvSpPr>
        <p:spPr>
          <a:xfrm>
            <a:off x="703580" y="1185022"/>
            <a:ext cx="10972472" cy="41959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Copernicus resolutions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the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sphere–ellipsoid mismatch leads to non-negligible area distortions and potential biases in zonal or regional analyses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GRID4EARTH addresses this by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extending HEALPix to the WGS84 ellipsoid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using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the associated authalic sphere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approach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preserves equal-area properties on the ellipsoid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bridges spherical climate models with ellipsoidal EO data.</a:t>
            </a:r>
            <a:endParaRPr/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It enables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unified spatial framework for DestinE model outputs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Copernicus satellite data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solution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remains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compatible with existing HEALPix tools and workflows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contribution outlines the motivation, principles, and benefits of ellipsoidal HEALPix as a practical, scalable DGGS for next-generation Earth system data infrastructures.</a:t>
            </a:r>
            <a:endParaRPr/>
          </a:p>
        </p:txBody>
      </p:sp>
      <p:pic>
        <p:nvPicPr>
          <p:cNvPr id="107" name="Google Shape;10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1082" y="5611060"/>
            <a:ext cx="538047" cy="538047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6"/>
          <p:cNvSpPr txBox="1"/>
          <p:nvPr/>
        </p:nvSpPr>
        <p:spPr>
          <a:xfrm>
            <a:off x="2066761" y="5442897"/>
            <a:ext cx="8246110" cy="8719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healpix-geo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supports reference ellipsoids such as WGS84 for optimal geodetic accuracy https://github.com/EOPF-DGGS/healpix-geo</a:t>
            </a:r>
            <a:endParaRPr/>
          </a:p>
        </p:txBody>
      </p:sp>
      <p:pic>
        <p:nvPicPr>
          <p:cNvPr id="109" name="Google Shape;109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66047" y="172294"/>
            <a:ext cx="747131" cy="7416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7"/>
          <p:cNvSpPr txBox="1"/>
          <p:nvPr>
            <p:ph type="title"/>
          </p:nvPr>
        </p:nvSpPr>
        <p:spPr>
          <a:xfrm>
            <a:off x="0" y="84814"/>
            <a:ext cx="9989820" cy="8515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US" sz="3200"/>
              <a:t>DGGS in 2026: Current Insights &amp; Emerging Use Cases</a:t>
            </a:r>
            <a:endParaRPr/>
          </a:p>
        </p:txBody>
      </p:sp>
      <p:sp>
        <p:nvSpPr>
          <p:cNvPr id="115" name="Google Shape;115;p7"/>
          <p:cNvSpPr txBox="1"/>
          <p:nvPr/>
        </p:nvSpPr>
        <p:spPr>
          <a:xfrm>
            <a:off x="112053" y="1236595"/>
            <a:ext cx="7192988" cy="4886371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121900" spcFirstLastPara="1" rIns="121900" wrap="square" tIns="60950">
            <a:norm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6889"/>
              </a:buClr>
              <a:buSzPts val="2133"/>
              <a:buFont typeface="Arial"/>
              <a:buNone/>
            </a:pPr>
            <a:r>
              <a:rPr b="1" i="0" lang="en-US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What’s new in DGGS lately?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rgbClr val="076889"/>
              </a:buClr>
              <a:buSzPts val="2133"/>
              <a:buFont typeface="Arial"/>
              <a:buNone/>
            </a:pPr>
            <a:r>
              <a:t/>
            </a:r>
            <a:endParaRPr b="1" i="0" sz="213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76889"/>
              </a:buClr>
              <a:buSzPts val="2000"/>
              <a:buFont typeface="Arial"/>
              <a:buChar char="›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DGGS momentum acceleration in the past months.</a:t>
            </a:r>
            <a:endParaRPr/>
          </a:p>
          <a:p>
            <a:pPr indent="-342900" lvl="0" marL="342900" marR="0" rtl="0" algn="just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76889"/>
              </a:buClr>
              <a:buSzPts val="2000"/>
              <a:buFont typeface="Arial"/>
              <a:buChar char="›"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New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tools have emerged during the past months simplifying the use of different DGGS flavours (</a:t>
            </a: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DGGAL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library, new DGGS</a:t>
            </a: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API implementations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etc.).</a:t>
            </a:r>
            <a:endParaRPr/>
          </a:p>
          <a:p>
            <a:pPr indent="-342900" lvl="0" marL="342900" marR="0" rtl="0" algn="just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76889"/>
              </a:buClr>
              <a:buSzPts val="2000"/>
              <a:buFont typeface="Arial"/>
              <a:buChar char="›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New DGGS reference systems: A5</a:t>
            </a:r>
            <a:endParaRPr/>
          </a:p>
          <a:p>
            <a:pPr indent="-342900" lvl="0" marL="342900" marR="0" rtl="0" algn="just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76889"/>
              </a:buClr>
              <a:buSzPts val="2000"/>
              <a:buFont typeface="Arial"/>
              <a:buChar char="›"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OGC API DGGS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standard is evolving, and the different grids are being standardized, and a </a:t>
            </a: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registry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is in development.</a:t>
            </a:r>
            <a:endParaRPr/>
          </a:p>
          <a:p>
            <a:pPr indent="-342900" lvl="0" marL="342900" marR="0" rtl="0" algn="just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76889"/>
              </a:buClr>
              <a:buSzPts val="2000"/>
              <a:buFont typeface="Arial"/>
              <a:buChar char="›"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Convergence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of DGGS and GeoAI : discrete grids can solve interoperability and cross collections analysis.</a:t>
            </a:r>
            <a:endParaRPr/>
          </a:p>
          <a:p>
            <a:pPr indent="-342900" lvl="0" marL="342900" marR="0" rtl="0" algn="just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76889"/>
              </a:buClr>
              <a:buSzPts val="2000"/>
              <a:buFont typeface="Arial"/>
              <a:buChar char="›"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Strong institutional interest,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e.g. OGC, CNES, ESA.</a:t>
            </a:r>
            <a:endParaRPr b="0" i="0" sz="213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texte, diagramme, carte&#10;&#10;Le contenu généré par l’IA peut être incorrect." id="116" name="Google Shape;116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8525" y="1567686"/>
            <a:ext cx="4158073" cy="21013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carte, atlas, texte, diagramme&#10;&#10;Le contenu généré par l’IA peut être incorrect." id="117" name="Google Shape;117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98526" y="3820269"/>
            <a:ext cx="4158073" cy="2101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"/>
          <p:cNvSpPr txBox="1"/>
          <p:nvPr>
            <p:ph type="title"/>
          </p:nvPr>
        </p:nvSpPr>
        <p:spPr>
          <a:xfrm>
            <a:off x="0" y="84814"/>
            <a:ext cx="9989820" cy="8515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US" sz="3200"/>
              <a:t>DGGS in 2026: Current Insights &amp; Emerging Use Cases</a:t>
            </a:r>
            <a:endParaRPr/>
          </a:p>
        </p:txBody>
      </p:sp>
      <p:sp>
        <p:nvSpPr>
          <p:cNvPr id="123" name="Google Shape;123;p8"/>
          <p:cNvSpPr txBox="1"/>
          <p:nvPr/>
        </p:nvSpPr>
        <p:spPr>
          <a:xfrm>
            <a:off x="52257" y="1603048"/>
            <a:ext cx="5983948" cy="4886371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121900" spcFirstLastPara="1" rIns="121900" wrap="square" tIns="60950">
            <a:normAutofit fontScale="92500" lnSpcReduction="20000"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6889"/>
              </a:buClr>
              <a:buSzPct val="100000"/>
              <a:buFont typeface="Arial"/>
              <a:buNone/>
            </a:pPr>
            <a:r>
              <a:rPr b="1" i="0" lang="en-US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Objectives of the demonstrator:​ Why DGGS ?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395"/>
              </a:spcBef>
              <a:spcAft>
                <a:spcPts val="0"/>
              </a:spcAft>
              <a:buClr>
                <a:srgbClr val="076889"/>
              </a:buClr>
              <a:buSzPct val="100000"/>
              <a:buFont typeface="Arial"/>
              <a:buNone/>
            </a:pPr>
            <a:r>
              <a:t/>
            </a:r>
            <a:endParaRPr b="0" i="0" sz="213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2" lvl="0" marL="342900" marR="0" rtl="0" algn="just">
              <a:lnSpc>
                <a:spcPct val="100000"/>
              </a:lnSpc>
              <a:spcBef>
                <a:spcPts val="395"/>
              </a:spcBef>
              <a:spcAft>
                <a:spcPts val="0"/>
              </a:spcAft>
              <a:buClr>
                <a:srgbClr val="076889"/>
              </a:buClr>
              <a:buSzPct val="100000"/>
              <a:buFont typeface="Arial"/>
              <a:buChar char="›"/>
            </a:pPr>
            <a:r>
              <a:rPr b="0" i="0" lang="en-US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</a:t>
            </a:r>
            <a:r>
              <a:rPr b="1" i="0" lang="en-US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DGGS and AI technologies </a:t>
            </a:r>
            <a:r>
              <a:rPr b="0" i="0" lang="en-US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 work together to improve </a:t>
            </a:r>
            <a:r>
              <a:rPr b="1" i="0" lang="en-US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disaster management</a:t>
            </a:r>
            <a:r>
              <a:rPr b="0" i="0" lang="en-US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respond to non expert users’ needs.</a:t>
            </a:r>
            <a:endParaRPr/>
          </a:p>
          <a:p>
            <a:pPr indent="-342902" lvl="0" marL="342900" marR="0" rtl="0" algn="just">
              <a:lnSpc>
                <a:spcPct val="100000"/>
              </a:lnSpc>
              <a:spcBef>
                <a:spcPts val="395"/>
              </a:spcBef>
              <a:spcAft>
                <a:spcPts val="0"/>
              </a:spcAft>
              <a:buClr>
                <a:srgbClr val="076889"/>
              </a:buClr>
              <a:buSzPct val="100000"/>
              <a:buFont typeface="Arial"/>
              <a:buChar char="›"/>
            </a:pPr>
            <a:r>
              <a:rPr b="0" i="0" lang="en-US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Test OGC API DGGS standard </a:t>
            </a:r>
            <a:r>
              <a:rPr b="1" i="0" lang="en-US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interoperability</a:t>
            </a:r>
            <a:r>
              <a:rPr b="0" i="0" lang="en-US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real conditions.</a:t>
            </a:r>
            <a:endParaRPr/>
          </a:p>
          <a:p>
            <a:pPr indent="-342902" lvl="0" marL="342900" marR="0" rtl="0" algn="just">
              <a:lnSpc>
                <a:spcPct val="100000"/>
              </a:lnSpc>
              <a:spcBef>
                <a:spcPts val="395"/>
              </a:spcBef>
              <a:spcAft>
                <a:spcPts val="0"/>
              </a:spcAft>
              <a:buClr>
                <a:srgbClr val="076889"/>
              </a:buClr>
              <a:buSzPct val="100000"/>
              <a:buFont typeface="Arial"/>
              <a:buChar char="›"/>
            </a:pPr>
            <a:r>
              <a:rPr b="0" i="0" lang="en-US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Leverage </a:t>
            </a:r>
            <a:r>
              <a:rPr b="1" i="0" lang="en-US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AI/LLM </a:t>
            </a:r>
            <a:r>
              <a:rPr b="0" i="0" lang="en-US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data query and analysis.</a:t>
            </a:r>
            <a:endParaRPr/>
          </a:p>
          <a:p>
            <a:pPr indent="-342902" lvl="0" marL="342900" marR="0" rtl="0" algn="just">
              <a:lnSpc>
                <a:spcPct val="100000"/>
              </a:lnSpc>
              <a:spcBef>
                <a:spcPts val="395"/>
              </a:spcBef>
              <a:spcAft>
                <a:spcPts val="0"/>
              </a:spcAft>
              <a:buClr>
                <a:srgbClr val="076889"/>
              </a:buClr>
              <a:buSzPct val="100000"/>
              <a:buFont typeface="Arial"/>
              <a:buChar char="›"/>
            </a:pPr>
            <a:r>
              <a:rPr b="0" i="0" lang="en-US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Test how well current OGC standards support this kind of integration,</a:t>
            </a:r>
            <a:endParaRPr/>
          </a:p>
          <a:p>
            <a:pPr indent="-342902" lvl="0" marL="342900" marR="0" rtl="0" algn="just">
              <a:lnSpc>
                <a:spcPct val="100000"/>
              </a:lnSpc>
              <a:spcBef>
                <a:spcPts val="395"/>
              </a:spcBef>
              <a:spcAft>
                <a:spcPts val="0"/>
              </a:spcAft>
              <a:buClr>
                <a:srgbClr val="076889"/>
              </a:buClr>
              <a:buSzPct val="100000"/>
              <a:buFont typeface="Arial"/>
              <a:buChar char="›"/>
            </a:pPr>
            <a:r>
              <a:rPr b="1" i="0" lang="en-US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Identify any gaps</a:t>
            </a:r>
            <a:r>
              <a:rPr b="0" i="0" lang="en-US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showcase working tools and platforms.</a:t>
            </a:r>
            <a:endParaRPr/>
          </a:p>
          <a:p>
            <a:pPr indent="-342902" lvl="0" marL="342900" marR="0" rtl="0" algn="just">
              <a:lnSpc>
                <a:spcPct val="100000"/>
              </a:lnSpc>
              <a:spcBef>
                <a:spcPts val="395"/>
              </a:spcBef>
              <a:spcAft>
                <a:spcPts val="0"/>
              </a:spcAft>
              <a:buClr>
                <a:srgbClr val="076889"/>
              </a:buClr>
              <a:buSzPct val="100000"/>
              <a:buFont typeface="Arial"/>
              <a:buChar char="›"/>
            </a:pPr>
            <a:r>
              <a:rPr b="0" i="0" lang="en-US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Test data exploration using </a:t>
            </a:r>
            <a:r>
              <a:rPr b="1" i="0" lang="en-US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multiple DGGRS</a:t>
            </a:r>
            <a:r>
              <a:rPr b="0" i="0" lang="en-US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implementations (Healpix, ISEA4R, ISEA7H, H3, etc.) and multiple data sources</a:t>
            </a:r>
            <a:endParaRPr/>
          </a:p>
          <a:p>
            <a:pPr indent="-342902" lvl="0" marL="342900" marR="0" rtl="0" algn="just">
              <a:lnSpc>
                <a:spcPct val="100000"/>
              </a:lnSpc>
              <a:spcBef>
                <a:spcPts val="395"/>
              </a:spcBef>
              <a:spcAft>
                <a:spcPts val="0"/>
              </a:spcAft>
              <a:buClr>
                <a:srgbClr val="076889"/>
              </a:buClr>
              <a:buSzPct val="100000"/>
              <a:buFont typeface="Arial"/>
              <a:buChar char="›"/>
            </a:pPr>
            <a:r>
              <a:rPr b="0" i="0" lang="en-US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Develop a “</a:t>
            </a:r>
            <a:r>
              <a:rPr b="1" i="0" lang="en-US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generic client</a:t>
            </a:r>
            <a:r>
              <a:rPr b="0" i="0" lang="en-US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” able to connect to tie with many API providers</a:t>
            </a:r>
            <a:endParaRPr/>
          </a:p>
        </p:txBody>
      </p:sp>
      <p:pic>
        <p:nvPicPr>
          <p:cNvPr id="124" name="Google Shape;12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55796" y="4511316"/>
            <a:ext cx="2678316" cy="1978103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id="125" name="Google Shape;125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5598" y="1342996"/>
            <a:ext cx="5474602" cy="3079463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grpSp>
        <p:nvGrpSpPr>
          <p:cNvPr id="126" name="Google Shape;126;p8"/>
          <p:cNvGrpSpPr/>
          <p:nvPr/>
        </p:nvGrpSpPr>
        <p:grpSpPr>
          <a:xfrm>
            <a:off x="9703179" y="5243723"/>
            <a:ext cx="2158671" cy="923228"/>
            <a:chOff x="6436536" y="5201233"/>
            <a:chExt cx="3196914" cy="1259030"/>
          </a:xfrm>
        </p:grpSpPr>
        <p:pic>
          <p:nvPicPr>
            <p:cNvPr descr="Ecostrat | nrcan logo - Ecostrat" id="127" name="Google Shape;127;p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436536" y="5551226"/>
              <a:ext cx="1837427" cy="5062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8" name="Google Shape;128;p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374420" y="5201233"/>
              <a:ext cx="1259030" cy="125903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9" name="Google Shape;129;p8"/>
          <p:cNvGrpSpPr/>
          <p:nvPr/>
        </p:nvGrpSpPr>
        <p:grpSpPr>
          <a:xfrm>
            <a:off x="10055183" y="5883111"/>
            <a:ext cx="1298519" cy="498143"/>
            <a:chOff x="9737145" y="5249453"/>
            <a:chExt cx="1997092" cy="829707"/>
          </a:xfrm>
        </p:grpSpPr>
        <p:pic>
          <p:nvPicPr>
            <p:cNvPr id="130" name="Google Shape;130;p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0939116" y="5249453"/>
              <a:ext cx="795121" cy="7951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1" name="Google Shape;131;p8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9737145" y="5449935"/>
              <a:ext cx="1118621" cy="6292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Open Geospatial Consortium Inc. (OGC) - OSGeo" id="132" name="Google Shape;132;p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753442" y="4473836"/>
            <a:ext cx="1902004" cy="966424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8"/>
          <p:cNvSpPr txBox="1"/>
          <p:nvPr/>
        </p:nvSpPr>
        <p:spPr>
          <a:xfrm>
            <a:off x="52258" y="1086066"/>
            <a:ext cx="10363200" cy="513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AI-DGGS (Open Geospatial Consortium)</a:t>
            </a:r>
            <a:endParaRPr b="0" i="0" sz="3600" u="none" cap="none" strike="noStrike">
              <a:solidFill>
                <a:srgbClr val="00314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9"/>
          <p:cNvSpPr txBox="1"/>
          <p:nvPr>
            <p:ph type="title"/>
          </p:nvPr>
        </p:nvSpPr>
        <p:spPr>
          <a:xfrm>
            <a:off x="0" y="84814"/>
            <a:ext cx="9658350" cy="8515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US" sz="3200"/>
              <a:t>DGGS in 2026: Current Insights &amp; Emerging Use Cases</a:t>
            </a:r>
            <a:endParaRPr/>
          </a:p>
        </p:txBody>
      </p:sp>
      <p:sp>
        <p:nvSpPr>
          <p:cNvPr id="139" name="Google Shape;139;p9"/>
          <p:cNvSpPr txBox="1"/>
          <p:nvPr/>
        </p:nvSpPr>
        <p:spPr>
          <a:xfrm>
            <a:off x="1396957" y="1879547"/>
            <a:ext cx="5894702" cy="2249555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121900" spcFirstLastPara="1" rIns="121900" wrap="square" tIns="6095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6889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DGGS-enabled STAC Viewer:</a:t>
            </a:r>
            <a:endParaRPr/>
          </a:p>
          <a:p>
            <a:pPr indent="-342900" lvl="0" marL="342900" marR="0" rtl="0" algn="just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76889"/>
              </a:buClr>
              <a:buSzPts val="2000"/>
              <a:buFont typeface="Arial"/>
              <a:buChar char="›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Multiple DGGS-based (</a:t>
            </a: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Healpix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H3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S2 tiles) STAC catalog viewer.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76889"/>
              </a:buClr>
              <a:buSzPts val="2000"/>
              <a:buFont typeface="Arial"/>
              <a:buChar char="›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Instant search of massive catalogs with DGGS aggregated results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rgbClr val="076889"/>
              </a:buClr>
              <a:buSzPts val="2133"/>
              <a:buFont typeface="Arial"/>
              <a:buNone/>
            </a:pPr>
            <a:r>
              <a:t/>
            </a:r>
            <a:endParaRPr b="0" i="0" sz="213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rgbClr val="076889"/>
              </a:buClr>
              <a:buSzPts val="2133"/>
              <a:buFont typeface="Arial"/>
              <a:buNone/>
            </a:pPr>
            <a:r>
              <a:t/>
            </a:r>
            <a:endParaRPr b="0" i="0" sz="213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texte, capture d’écran, logiciel, Logiciel multimédia&#10;&#10;Le contenu généré par l’IA peut être incorrect." id="140" name="Google Shape;140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396" y="4026036"/>
            <a:ext cx="3772689" cy="235538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texte, carte, capture d’écran, atlas&#10;&#10;Le contenu généré par l’IA peut être incorrect." id="141" name="Google Shape;141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91220" y="1450763"/>
            <a:ext cx="3799405" cy="235542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texte, carte, capture d’écran, logiciel&#10;&#10;Le contenu généré par l’IA peut être incorrect." id="142" name="Google Shape;142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64076" y="4026081"/>
            <a:ext cx="3772689" cy="234378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texte, capture d’écran, logiciel, Caractère coloré&#10;&#10;Le contenu généré par l’IA peut être incorrect." id="143" name="Google Shape;143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10988" y="4026081"/>
            <a:ext cx="3781200" cy="2343783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9"/>
          <p:cNvSpPr txBox="1"/>
          <p:nvPr/>
        </p:nvSpPr>
        <p:spPr>
          <a:xfrm>
            <a:off x="174412" y="1290312"/>
            <a:ext cx="10363200" cy="513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GEODES (CNES)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eos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3445F"/>
      </a:accent1>
      <a:accent2>
        <a:srgbClr val="A3CB34"/>
      </a:accent2>
      <a:accent3>
        <a:srgbClr val="C1666B"/>
      </a:accent3>
      <a:accent4>
        <a:srgbClr val="DDDDDD"/>
      </a:accent4>
      <a:accent5>
        <a:srgbClr val="7BC0D7"/>
      </a:accent5>
      <a:accent6>
        <a:srgbClr val="D1462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