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</p:sldIdLst>
  <p:sldSz cy="5143500" cx="9144000"/>
  <p:notesSz cx="6858000" cy="9144000"/>
  <p:embeddedFontLst>
    <p:embeddedFont>
      <p:font typeface="Barlow"/>
      <p:regular r:id="rId12"/>
      <p:bold r:id="rId13"/>
      <p:italic r:id="rId14"/>
      <p:boldItalic r:id="rId15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font" Target="fonts/Barlow-bold.fntdata"/><Relationship Id="rId12" Type="http://schemas.openxmlformats.org/officeDocument/2006/relationships/font" Target="fonts/Barlow-regular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font" Target="fonts/Barlow-boldItalic.fntdata"/><Relationship Id="rId14" Type="http://schemas.openxmlformats.org/officeDocument/2006/relationships/font" Target="fonts/Barlow-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3d44777f378_0_55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3d44777f378_0_5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3d44777f378_0_58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g3d44777f378_0_58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3d75f33cd2d_0_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3d75f33cd2d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3d44777f378_0_72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g3d44777f378_0_7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3d75f1c42d1_0_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Google Shape;97;g3d75f1c42d1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3d8b392137e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" name="Google Shape;104;g3d8b392137e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Relationship Id="rId4" Type="http://schemas.openxmlformats.org/officeDocument/2006/relationships/image" Target="../media/image4.jpg"/><Relationship Id="rId5" Type="http://schemas.openxmlformats.org/officeDocument/2006/relationships/image" Target="../media/image3.png"/><Relationship Id="rId6" Type="http://schemas.openxmlformats.org/officeDocument/2006/relationships/image" Target="../media/image2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png"/><Relationship Id="rId4" Type="http://schemas.openxmlformats.org/officeDocument/2006/relationships/image" Target="../media/image4.jpg"/><Relationship Id="rId5" Type="http://schemas.openxmlformats.org/officeDocument/2006/relationships/image" Target="../media/image3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hyperlink" Target="http://ceos.org/ard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4" name="Google Shape;54;p13"/>
          <p:cNvCxnSpPr/>
          <p:nvPr/>
        </p:nvCxnSpPr>
        <p:spPr>
          <a:xfrm>
            <a:off x="172950" y="4757875"/>
            <a:ext cx="8798100" cy="0"/>
          </a:xfrm>
          <a:prstGeom prst="straightConnector1">
            <a:avLst/>
          </a:prstGeom>
          <a:noFill/>
          <a:ln cap="flat" cmpd="sng" w="9525">
            <a:solidFill>
              <a:srgbClr val="21455B"/>
            </a:solidFill>
            <a:prstDash val="dot"/>
            <a:round/>
            <a:headEnd len="med" w="med" type="none"/>
            <a:tailEnd len="med" w="med" type="none"/>
          </a:ln>
        </p:spPr>
      </p:cxnSp>
      <p:pic>
        <p:nvPicPr>
          <p:cNvPr id="55" name="Google Shape;55;p13" title="CEOS_ARD_Logo_blue_corrected.png"/>
          <p:cNvPicPr preferRelativeResize="0"/>
          <p:nvPr/>
        </p:nvPicPr>
        <p:blipFill rotWithShape="1">
          <a:blip r:embed="rId3">
            <a:alphaModFix/>
          </a:blip>
          <a:srcRect b="229" l="0" r="0" t="239"/>
          <a:stretch/>
        </p:blipFill>
        <p:spPr>
          <a:xfrm>
            <a:off x="8173950" y="138054"/>
            <a:ext cx="861200" cy="690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3" title="CARD4L-SAR_Background-ALOS2.jpg"/>
          <p:cNvPicPr preferRelativeResize="0"/>
          <p:nvPr/>
        </p:nvPicPr>
        <p:blipFill rotWithShape="1">
          <a:blip r:embed="rId4">
            <a:alphaModFix/>
          </a:blip>
          <a:srcRect b="2915" l="5347" r="518" t="866"/>
          <a:stretch/>
        </p:blipFill>
        <p:spPr>
          <a:xfrm flipH="1">
            <a:off x="-4391025" y="-45225"/>
            <a:ext cx="5222700" cy="5004600"/>
          </a:xfrm>
          <a:prstGeom prst="donut">
            <a:avLst>
              <a:gd fmla="val 10848" name="adj"/>
            </a:avLst>
          </a:prstGeom>
          <a:noFill/>
          <a:ln>
            <a:noFill/>
          </a:ln>
        </p:spPr>
      </p:pic>
      <p:sp>
        <p:nvSpPr>
          <p:cNvPr id="57" name="Google Shape;57;p13"/>
          <p:cNvSpPr txBox="1"/>
          <p:nvPr/>
        </p:nvSpPr>
        <p:spPr>
          <a:xfrm>
            <a:off x="1013150" y="193363"/>
            <a:ext cx="4703100" cy="57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rgbClr val="21455B"/>
                </a:solidFill>
                <a:latin typeface="Barlow"/>
                <a:ea typeface="Barlow"/>
                <a:cs typeface="Barlow"/>
                <a:sym typeface="Barlow"/>
              </a:rPr>
              <a:t>CEOS-ARD Strategy Pillars</a:t>
            </a:r>
            <a:endParaRPr sz="3000">
              <a:solidFill>
                <a:srgbClr val="21455B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pic>
        <p:nvPicPr>
          <p:cNvPr id="58" name="Google Shape;58;p13" title="CEOS_logo_ard_blue.png"/>
          <p:cNvPicPr preferRelativeResize="0"/>
          <p:nvPr/>
        </p:nvPicPr>
        <p:blipFill rotWithShape="1">
          <a:blip r:embed="rId5">
            <a:alphaModFix/>
          </a:blip>
          <a:srcRect b="0" l="10" r="0" t="0"/>
          <a:stretch/>
        </p:blipFill>
        <p:spPr>
          <a:xfrm>
            <a:off x="5992452" y="231433"/>
            <a:ext cx="2179997" cy="503475"/>
          </a:xfrm>
          <a:prstGeom prst="rect">
            <a:avLst/>
          </a:prstGeom>
          <a:noFill/>
          <a:ln>
            <a:noFill/>
          </a:ln>
        </p:spPr>
      </p:pic>
      <p:sp>
        <p:nvSpPr>
          <p:cNvPr id="59" name="Google Shape;59;p13"/>
          <p:cNvSpPr/>
          <p:nvPr/>
        </p:nvSpPr>
        <p:spPr>
          <a:xfrm>
            <a:off x="2296957" y="3109720"/>
            <a:ext cx="950400" cy="950400"/>
          </a:xfrm>
          <a:prstGeom prst="ellipse">
            <a:avLst/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" name="Google Shape;60;p13"/>
          <p:cNvSpPr/>
          <p:nvPr/>
        </p:nvSpPr>
        <p:spPr>
          <a:xfrm>
            <a:off x="6366632" y="1860295"/>
            <a:ext cx="950400" cy="950400"/>
          </a:xfrm>
          <a:prstGeom prst="ellipse">
            <a:avLst/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61" name="Google Shape;61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974066" y="882594"/>
            <a:ext cx="7452723" cy="3820976"/>
          </a:xfrm>
          <a:prstGeom prst="rect">
            <a:avLst/>
          </a:prstGeom>
          <a:noFill/>
          <a:ln>
            <a:noFill/>
          </a:ln>
        </p:spPr>
      </p:pic>
      <p:sp>
        <p:nvSpPr>
          <p:cNvPr id="62" name="Google Shape;62;p13"/>
          <p:cNvSpPr txBox="1"/>
          <p:nvPr/>
        </p:nvSpPr>
        <p:spPr>
          <a:xfrm>
            <a:off x="7764775" y="3543300"/>
            <a:ext cx="1270500" cy="86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21455B"/>
                </a:solidFill>
              </a:rPr>
              <a:t>Underpinned by CEOS Interoperability Handbook  conventions</a:t>
            </a:r>
            <a:endParaRPr sz="1200">
              <a:solidFill>
                <a:srgbClr val="21455B"/>
              </a:solidFill>
            </a:endParaRPr>
          </a:p>
        </p:txBody>
      </p:sp>
      <p:cxnSp>
        <p:nvCxnSpPr>
          <p:cNvPr id="63" name="Google Shape;63;p13"/>
          <p:cNvCxnSpPr>
            <a:stCxn id="62" idx="1"/>
          </p:cNvCxnSpPr>
          <p:nvPr/>
        </p:nvCxnSpPr>
        <p:spPr>
          <a:xfrm flipH="1">
            <a:off x="7604875" y="3973800"/>
            <a:ext cx="159900" cy="148500"/>
          </a:xfrm>
          <a:prstGeom prst="straightConnector1">
            <a:avLst/>
          </a:prstGeom>
          <a:noFill/>
          <a:ln cap="flat" cmpd="sng" w="9525">
            <a:solidFill>
              <a:srgbClr val="21455B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64" name="Google Shape;64;p13"/>
          <p:cNvSpPr/>
          <p:nvPr/>
        </p:nvSpPr>
        <p:spPr>
          <a:xfrm>
            <a:off x="1801194" y="1297900"/>
            <a:ext cx="1057500" cy="3156600"/>
          </a:xfrm>
          <a:prstGeom prst="ellipse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4"/>
          <p:cNvSpPr txBox="1"/>
          <p:nvPr>
            <p:ph type="title"/>
          </p:nvPr>
        </p:nvSpPr>
        <p:spPr>
          <a:xfrm>
            <a:off x="311700" y="260756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Standards and Interoperability</a:t>
            </a:r>
            <a:endParaRPr/>
          </a:p>
        </p:txBody>
      </p:sp>
      <p:sp>
        <p:nvSpPr>
          <p:cNvPr id="70" name="Google Shape;70;p14"/>
          <p:cNvSpPr/>
          <p:nvPr/>
        </p:nvSpPr>
        <p:spPr>
          <a:xfrm>
            <a:off x="0" y="0"/>
            <a:ext cx="311700" cy="5143500"/>
          </a:xfrm>
          <a:prstGeom prst="rect">
            <a:avLst/>
          </a:prstGeom>
          <a:solidFill>
            <a:srgbClr val="C9404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" name="Google Shape;71;p14"/>
          <p:cNvSpPr txBox="1"/>
          <p:nvPr/>
        </p:nvSpPr>
        <p:spPr>
          <a:xfrm>
            <a:off x="593350" y="801397"/>
            <a:ext cx="7668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5000"/>
              </a:lnSpc>
              <a:spcBef>
                <a:spcPts val="0"/>
              </a:spcBef>
              <a:spcAft>
                <a:spcPts val="1200"/>
              </a:spcAft>
              <a:buSzPts val="770"/>
              <a:buNone/>
            </a:pPr>
            <a:r>
              <a:rPr b="1" lang="en" sz="1360">
                <a:solidFill>
                  <a:srgbClr val="21455B"/>
                </a:solidFill>
                <a:latin typeface="Barlow"/>
                <a:ea typeface="Barlow"/>
                <a:cs typeface="Barlow"/>
                <a:sym typeface="Barlow"/>
              </a:rPr>
              <a:t>Focus on ensuring CEOS-ARD metadata and data structures are interoperable across existing global standards.</a:t>
            </a:r>
            <a:endParaRPr b="1" sz="1360">
              <a:solidFill>
                <a:srgbClr val="21455B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72" name="Google Shape;72;p14"/>
          <p:cNvSpPr/>
          <p:nvPr/>
        </p:nvSpPr>
        <p:spPr>
          <a:xfrm>
            <a:off x="401900" y="847939"/>
            <a:ext cx="141300" cy="499500"/>
          </a:xfrm>
          <a:prstGeom prst="rect">
            <a:avLst/>
          </a:prstGeom>
          <a:solidFill>
            <a:srgbClr val="C9404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" name="Google Shape;73;p14"/>
          <p:cNvSpPr txBox="1"/>
          <p:nvPr/>
        </p:nvSpPr>
        <p:spPr>
          <a:xfrm>
            <a:off x="463925" y="1411543"/>
            <a:ext cx="8520600" cy="380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70000"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61111"/>
              <a:buFont typeface="Arial"/>
              <a:buNone/>
            </a:pPr>
            <a:r>
              <a:rPr b="1" lang="en" sz="1800">
                <a:solidFill>
                  <a:schemeClr val="dk2"/>
                </a:solidFill>
              </a:rPr>
              <a:t>Success Criteria:</a:t>
            </a:r>
            <a:endParaRPr b="1" sz="1800">
              <a:solidFill>
                <a:schemeClr val="dk2"/>
              </a:solidFill>
            </a:endParaRPr>
          </a:p>
          <a:p>
            <a:pPr indent="-308610" lvl="0" marL="457200" rtl="0" algn="l"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ct val="100000"/>
              <a:buChar char="●"/>
            </a:pPr>
            <a:r>
              <a:rPr lang="en" sz="1800">
                <a:solidFill>
                  <a:schemeClr val="dk2"/>
                </a:solidFill>
              </a:rPr>
              <a:t>CEOS-ARD metadata is consistently implemented across all Product Family Specifications, with a STAC-first, machine-readable and human-interpretable specification supported by OGC/ISO crosswalks.</a:t>
            </a:r>
            <a:endParaRPr sz="1800">
              <a:solidFill>
                <a:schemeClr val="dk2"/>
              </a:solidFill>
            </a:endParaRPr>
          </a:p>
          <a:p>
            <a:pPr indent="-308610" lvl="0" marL="457200" rtl="0" algn="l"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ct val="100000"/>
              <a:buChar char="●"/>
            </a:pPr>
            <a:r>
              <a:rPr lang="en" sz="1800">
                <a:solidFill>
                  <a:schemeClr val="dk2"/>
                </a:solidFill>
              </a:rPr>
              <a:t>CEOS-ARD data and metadata are natively understood by mainstream software tools (e.g., GDAL, QGIS, ArcGIS, cloud catalogues) without custom adapters.</a:t>
            </a:r>
            <a:endParaRPr sz="1800">
              <a:solidFill>
                <a:schemeClr val="dk2"/>
              </a:solidFill>
            </a:endParaRPr>
          </a:p>
          <a:p>
            <a:pPr indent="-308610" lvl="0" marL="457200" rtl="0" algn="l"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ct val="100000"/>
              <a:buChar char="●"/>
            </a:pPr>
            <a:r>
              <a:rPr lang="en" sz="1800">
                <a:solidFill>
                  <a:schemeClr val="dk2"/>
                </a:solidFill>
              </a:rPr>
              <a:t>CEOS-ARD is recognised as the de facto global community standard for satellite Analysis Ready Data, with a clear, endorsed roadmap toward formal standardisation.</a:t>
            </a:r>
            <a:endParaRPr sz="1800">
              <a:solidFill>
                <a:schemeClr val="dk2"/>
              </a:solidFill>
            </a:endParaRPr>
          </a:p>
          <a:p>
            <a:pPr indent="-308610" lvl="0" marL="457200" rtl="0" algn="l"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ct val="100000"/>
              <a:buChar char="●"/>
            </a:pPr>
            <a:r>
              <a:rPr lang="en" sz="1800">
                <a:solidFill>
                  <a:schemeClr val="dk2"/>
                </a:solidFill>
              </a:rPr>
              <a:t>Agencies, commercial providers, and distributors treat CEOS-ARD requirements as default interoperability baselines, not bespoke CEOS artifacts.</a:t>
            </a:r>
            <a:endParaRPr sz="18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ct val="61111"/>
              <a:buFont typeface="Arial"/>
              <a:buNone/>
            </a:pPr>
            <a:r>
              <a:rPr b="1" lang="en" sz="1800">
                <a:solidFill>
                  <a:schemeClr val="dk2"/>
                </a:solidFill>
              </a:rPr>
              <a:t>Outcome Signal: CEOS ARD datasets work seamlessly across mainstream geospatial tools and cloud-based processing environments. This means:</a:t>
            </a:r>
            <a:endParaRPr b="1" sz="1800">
              <a:solidFill>
                <a:schemeClr val="dk2"/>
              </a:solidFill>
            </a:endParaRPr>
          </a:p>
          <a:p>
            <a:pPr indent="-308610" lvl="0" marL="457200" rtl="0" algn="l"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ct val="100000"/>
              <a:buChar char="●"/>
            </a:pPr>
            <a:r>
              <a:rPr lang="en" sz="1800">
                <a:solidFill>
                  <a:schemeClr val="dk2"/>
                </a:solidFill>
              </a:rPr>
              <a:t>CEOS-ARD metadata and data work out-of-the-box in mainstream tools and cloud workflows.</a:t>
            </a:r>
            <a:endParaRPr sz="1800">
              <a:solidFill>
                <a:schemeClr val="dk2"/>
              </a:solidFill>
            </a:endParaRPr>
          </a:p>
          <a:p>
            <a:pPr indent="-308610" lvl="0" marL="457200" rtl="0" algn="l"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ct val="100000"/>
              <a:buChar char="●"/>
            </a:pPr>
            <a:r>
              <a:rPr lang="en" sz="1800">
                <a:solidFill>
                  <a:schemeClr val="dk2"/>
                </a:solidFill>
              </a:rPr>
              <a:t>Users don’t need custom scripts or manual schema mappings to use CEOS-ARD.</a:t>
            </a:r>
            <a:endParaRPr sz="1800">
              <a:solidFill>
                <a:schemeClr val="dk2"/>
              </a:solidFill>
            </a:endParaRPr>
          </a:p>
          <a:p>
            <a:pPr indent="-308610" lvl="0" marL="457200" rtl="0" algn="l">
              <a:spcBef>
                <a:spcPts val="1200"/>
              </a:spcBef>
              <a:spcAft>
                <a:spcPts val="1200"/>
              </a:spcAft>
              <a:buClr>
                <a:schemeClr val="dk2"/>
              </a:buClr>
              <a:buSzPct val="100000"/>
              <a:buChar char="●"/>
            </a:pPr>
            <a:r>
              <a:rPr lang="en" sz="1800">
                <a:solidFill>
                  <a:schemeClr val="dk2"/>
                </a:solidFill>
              </a:rPr>
              <a:t>CEOS-ARD is seen as ready-to-use.</a:t>
            </a:r>
            <a:endParaRPr sz="1800">
              <a:solidFill>
                <a:srgbClr val="595959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5"/>
          <p:cNvSpPr txBox="1"/>
          <p:nvPr>
            <p:ph type="title"/>
          </p:nvPr>
        </p:nvSpPr>
        <p:spPr>
          <a:xfrm>
            <a:off x="311700" y="260756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Initiatives under this pillar could include</a:t>
            </a:r>
            <a:endParaRPr/>
          </a:p>
        </p:txBody>
      </p:sp>
      <p:sp>
        <p:nvSpPr>
          <p:cNvPr id="79" name="Google Shape;79;p15"/>
          <p:cNvSpPr txBox="1"/>
          <p:nvPr>
            <p:ph idx="1" type="body"/>
          </p:nvPr>
        </p:nvSpPr>
        <p:spPr>
          <a:xfrm>
            <a:off x="471925" y="1080350"/>
            <a:ext cx="8520600" cy="380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D</a:t>
            </a:r>
            <a:r>
              <a:rPr lang="en"/>
              <a:t>eveloping CEOS-ARD Metadata (vNext or v2), which will align specifications with STAC and OGC/ISO standards, providing JSON and XML schemas for validation. </a:t>
            </a:r>
            <a:endParaRPr/>
          </a:p>
          <a:p>
            <a:pPr indent="-342900" lvl="0" marL="45720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Optical metadata (SR, Aquatic, Nighttime Lights) harmonization is to match the maturity of SAR specifications, reducing inconsistencies across product families. </a:t>
            </a:r>
            <a:endParaRPr/>
          </a:p>
          <a:p>
            <a:pPr indent="-342900" lvl="0" marL="45720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A formal roadmap to guide CEOS-ARD from a community-driven framework to a recognized standard, reassuring stakeholders of its stability and longevity. </a:t>
            </a:r>
            <a:endParaRPr/>
          </a:p>
          <a:p>
            <a:pPr indent="-342900" lvl="0" marL="457200" rtl="0" algn="l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SzPts val="1800"/>
              <a:buChar char="●"/>
            </a:pPr>
            <a:r>
              <a:rPr lang="en"/>
              <a:t>Published reference implementations and conformance test suites to accelerate adoption and reduce integration friction.</a:t>
            </a:r>
            <a:endParaRPr/>
          </a:p>
        </p:txBody>
      </p:sp>
      <p:sp>
        <p:nvSpPr>
          <p:cNvPr id="80" name="Google Shape;80;p15"/>
          <p:cNvSpPr/>
          <p:nvPr/>
        </p:nvSpPr>
        <p:spPr>
          <a:xfrm>
            <a:off x="0" y="0"/>
            <a:ext cx="311700" cy="5143500"/>
          </a:xfrm>
          <a:prstGeom prst="rect">
            <a:avLst/>
          </a:prstGeom>
          <a:solidFill>
            <a:srgbClr val="C9404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5" name="Google Shape;85;p16"/>
          <p:cNvCxnSpPr/>
          <p:nvPr/>
        </p:nvCxnSpPr>
        <p:spPr>
          <a:xfrm>
            <a:off x="172950" y="4757875"/>
            <a:ext cx="8798100" cy="0"/>
          </a:xfrm>
          <a:prstGeom prst="straightConnector1">
            <a:avLst/>
          </a:prstGeom>
          <a:noFill/>
          <a:ln cap="flat" cmpd="sng" w="9525">
            <a:solidFill>
              <a:srgbClr val="21455B"/>
            </a:solidFill>
            <a:prstDash val="dot"/>
            <a:round/>
            <a:headEnd len="med" w="med" type="none"/>
            <a:tailEnd len="med" w="med" type="none"/>
          </a:ln>
        </p:spPr>
      </p:cxnSp>
      <p:pic>
        <p:nvPicPr>
          <p:cNvPr id="86" name="Google Shape;86;p16" title="CEOS_ARD_Logo_blue_corrected.png"/>
          <p:cNvPicPr preferRelativeResize="0"/>
          <p:nvPr/>
        </p:nvPicPr>
        <p:blipFill rotWithShape="1">
          <a:blip r:embed="rId3">
            <a:alphaModFix/>
          </a:blip>
          <a:srcRect b="229" l="0" r="0" t="239"/>
          <a:stretch/>
        </p:blipFill>
        <p:spPr>
          <a:xfrm>
            <a:off x="8173950" y="138054"/>
            <a:ext cx="861200" cy="690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Google Shape;87;p16" title="CARD4L-SAR_Background-ALOS2.jpg"/>
          <p:cNvPicPr preferRelativeResize="0"/>
          <p:nvPr/>
        </p:nvPicPr>
        <p:blipFill rotWithShape="1">
          <a:blip r:embed="rId4">
            <a:alphaModFix/>
          </a:blip>
          <a:srcRect b="2915" l="5347" r="518" t="866"/>
          <a:stretch/>
        </p:blipFill>
        <p:spPr>
          <a:xfrm flipH="1">
            <a:off x="-4391025" y="-45225"/>
            <a:ext cx="5222700" cy="5004600"/>
          </a:xfrm>
          <a:prstGeom prst="donut">
            <a:avLst>
              <a:gd fmla="val 10848" name="adj"/>
            </a:avLst>
          </a:prstGeom>
          <a:noFill/>
          <a:ln>
            <a:noFill/>
          </a:ln>
        </p:spPr>
      </p:pic>
      <p:sp>
        <p:nvSpPr>
          <p:cNvPr id="88" name="Google Shape;88;p16"/>
          <p:cNvSpPr txBox="1"/>
          <p:nvPr/>
        </p:nvSpPr>
        <p:spPr>
          <a:xfrm>
            <a:off x="1013150" y="193363"/>
            <a:ext cx="4703100" cy="57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rgbClr val="21455B"/>
                </a:solidFill>
                <a:latin typeface="Barlow"/>
                <a:ea typeface="Barlow"/>
                <a:cs typeface="Barlow"/>
                <a:sym typeface="Barlow"/>
              </a:rPr>
              <a:t>What do we need from Agencies and CEOS to help develop these areas?</a:t>
            </a:r>
            <a:endParaRPr sz="2500">
              <a:solidFill>
                <a:srgbClr val="21455B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pic>
        <p:nvPicPr>
          <p:cNvPr id="89" name="Google Shape;89;p16" title="CEOS_logo_ard_blue.png"/>
          <p:cNvPicPr preferRelativeResize="0"/>
          <p:nvPr/>
        </p:nvPicPr>
        <p:blipFill rotWithShape="1">
          <a:blip r:embed="rId5">
            <a:alphaModFix/>
          </a:blip>
          <a:srcRect b="0" l="10" r="0" t="0"/>
          <a:stretch/>
        </p:blipFill>
        <p:spPr>
          <a:xfrm>
            <a:off x="5992452" y="231433"/>
            <a:ext cx="2179997" cy="503475"/>
          </a:xfrm>
          <a:prstGeom prst="rect">
            <a:avLst/>
          </a:prstGeom>
          <a:noFill/>
          <a:ln>
            <a:noFill/>
          </a:ln>
        </p:spPr>
      </p:pic>
      <p:sp>
        <p:nvSpPr>
          <p:cNvPr id="90" name="Google Shape;90;p16"/>
          <p:cNvSpPr/>
          <p:nvPr/>
        </p:nvSpPr>
        <p:spPr>
          <a:xfrm>
            <a:off x="2296957" y="3109720"/>
            <a:ext cx="950400" cy="950400"/>
          </a:xfrm>
          <a:prstGeom prst="ellipse">
            <a:avLst/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1" name="Google Shape;91;p16"/>
          <p:cNvSpPr/>
          <p:nvPr/>
        </p:nvSpPr>
        <p:spPr>
          <a:xfrm>
            <a:off x="6366632" y="1860295"/>
            <a:ext cx="950400" cy="950400"/>
          </a:xfrm>
          <a:prstGeom prst="ellipse">
            <a:avLst/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2" name="Google Shape;92;p16"/>
          <p:cNvSpPr txBox="1"/>
          <p:nvPr/>
        </p:nvSpPr>
        <p:spPr>
          <a:xfrm>
            <a:off x="1379200" y="2074090"/>
            <a:ext cx="7246500" cy="321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600">
                <a:solidFill>
                  <a:srgbClr val="21455B"/>
                </a:solidFill>
              </a:rPr>
              <a:t>Standards and Interoperability</a:t>
            </a:r>
            <a:endParaRPr b="1" sz="1600">
              <a:solidFill>
                <a:srgbClr val="21455B"/>
              </a:solidFill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rgbClr val="21455B"/>
              </a:buClr>
              <a:buSzPts val="1600"/>
              <a:buChar char="●"/>
            </a:pPr>
            <a:r>
              <a:rPr lang="en" sz="1600">
                <a:solidFill>
                  <a:srgbClr val="21455B"/>
                </a:solidFill>
              </a:rPr>
              <a:t>Expertise in geospatial standards development</a:t>
            </a:r>
            <a:endParaRPr sz="1600">
              <a:solidFill>
                <a:srgbClr val="21455B"/>
              </a:solidFill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rgbClr val="21455B"/>
              </a:buClr>
              <a:buSzPts val="1600"/>
              <a:buChar char="●"/>
            </a:pPr>
            <a:r>
              <a:rPr lang="en" sz="1600">
                <a:solidFill>
                  <a:srgbClr val="21455B"/>
                </a:solidFill>
              </a:rPr>
              <a:t>Engagement with national standards bodies</a:t>
            </a:r>
            <a:endParaRPr sz="1600">
              <a:solidFill>
                <a:srgbClr val="21455B"/>
              </a:solidFill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rgbClr val="21455B"/>
              </a:buClr>
              <a:buSzPts val="1600"/>
              <a:buChar char="●"/>
            </a:pPr>
            <a:r>
              <a:rPr lang="en" sz="1600">
                <a:solidFill>
                  <a:srgbClr val="21455B"/>
                </a:solidFill>
              </a:rPr>
              <a:t>Experience with STAC implementation and discoverability and accessibility standards (WGISS)</a:t>
            </a:r>
            <a:endParaRPr sz="1600">
              <a:solidFill>
                <a:srgbClr val="21455B"/>
              </a:solidFill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rgbClr val="21455B"/>
              </a:buClr>
              <a:buSzPts val="1600"/>
              <a:buChar char="●"/>
            </a:pPr>
            <a:r>
              <a:rPr lang="en" sz="1600">
                <a:solidFill>
                  <a:srgbClr val="21455B"/>
                </a:solidFill>
              </a:rPr>
              <a:t>Connection to agency staff responsible for archives, data processing, metadata definition, etc.</a:t>
            </a:r>
            <a:endParaRPr sz="1600">
              <a:solidFill>
                <a:srgbClr val="21455B"/>
              </a:solidFill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rgbClr val="21455B"/>
              </a:buClr>
              <a:buSzPts val="1600"/>
              <a:buChar char="●"/>
            </a:pPr>
            <a:r>
              <a:rPr lang="en" sz="1600">
                <a:solidFill>
                  <a:srgbClr val="21455B"/>
                </a:solidFill>
              </a:rPr>
              <a:t>Connections to software and tool developers including in private sector</a:t>
            </a:r>
            <a:endParaRPr sz="1600">
              <a:solidFill>
                <a:srgbClr val="21455B"/>
              </a:solidFill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rgbClr val="21455B"/>
              </a:buClr>
              <a:buSzPts val="1600"/>
              <a:buChar char="●"/>
            </a:pPr>
            <a:r>
              <a:rPr lang="en" sz="1600">
                <a:solidFill>
                  <a:srgbClr val="21455B"/>
                </a:solidFill>
              </a:rPr>
              <a:t>Adoption of CEOS-ARD as an interoperability baseline</a:t>
            </a:r>
            <a:endParaRPr sz="1600">
              <a:solidFill>
                <a:srgbClr val="21455B"/>
              </a:solidFill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rgbClr val="21455B"/>
              </a:buClr>
              <a:buSzPts val="1600"/>
              <a:buChar char="●"/>
            </a:pPr>
            <a:r>
              <a:rPr lang="en" sz="1600">
                <a:solidFill>
                  <a:srgbClr val="21455B"/>
                </a:solidFill>
              </a:rPr>
              <a:t>Pilot studies to demonstrate CEOS-ARD facilitation of interoperability</a:t>
            </a:r>
            <a:endParaRPr sz="2200">
              <a:solidFill>
                <a:srgbClr val="21455B"/>
              </a:solidFill>
            </a:endParaRPr>
          </a:p>
        </p:txBody>
      </p:sp>
      <p:sp>
        <p:nvSpPr>
          <p:cNvPr id="93" name="Google Shape;93;p16"/>
          <p:cNvSpPr txBox="1"/>
          <p:nvPr/>
        </p:nvSpPr>
        <p:spPr>
          <a:xfrm>
            <a:off x="1013150" y="1502677"/>
            <a:ext cx="7483200" cy="40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u="sng">
                <a:solidFill>
                  <a:srgbClr val="21455B"/>
                </a:solidFill>
              </a:rPr>
              <a:t>Headline:</a:t>
            </a:r>
            <a:r>
              <a:rPr lang="en" sz="1200">
                <a:solidFill>
                  <a:srgbClr val="21455B"/>
                </a:solidFill>
              </a:rPr>
              <a:t> </a:t>
            </a:r>
            <a:r>
              <a:rPr lang="en" sz="1200">
                <a:solidFill>
                  <a:srgbClr val="21455B"/>
                </a:solidFill>
              </a:rPr>
              <a:t>Engagement of agency and CEOS experts</a:t>
            </a:r>
            <a:endParaRPr sz="1200">
              <a:solidFill>
                <a:srgbClr val="21455B"/>
              </a:solidFill>
            </a:endParaRPr>
          </a:p>
        </p:txBody>
      </p:sp>
      <p:sp>
        <p:nvSpPr>
          <p:cNvPr id="94" name="Google Shape;94;p16"/>
          <p:cNvSpPr/>
          <p:nvPr/>
        </p:nvSpPr>
        <p:spPr>
          <a:xfrm>
            <a:off x="1079875" y="2051977"/>
            <a:ext cx="153900" cy="2540400"/>
          </a:xfrm>
          <a:prstGeom prst="rect">
            <a:avLst/>
          </a:prstGeom>
          <a:solidFill>
            <a:srgbClr val="C9404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7"/>
          <p:cNvSpPr txBox="1"/>
          <p:nvPr>
            <p:ph type="title"/>
          </p:nvPr>
        </p:nvSpPr>
        <p:spPr>
          <a:xfrm>
            <a:off x="311700" y="260756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Discussion</a:t>
            </a:r>
            <a:endParaRPr/>
          </a:p>
        </p:txBody>
      </p:sp>
      <p:sp>
        <p:nvSpPr>
          <p:cNvPr id="100" name="Google Shape;100;p17"/>
          <p:cNvSpPr txBox="1"/>
          <p:nvPr>
            <p:ph idx="1" type="body"/>
          </p:nvPr>
        </p:nvSpPr>
        <p:spPr>
          <a:xfrm>
            <a:off x="468250" y="894500"/>
            <a:ext cx="8520600" cy="380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2330"/>
              <a:t>Discussion objective: Standards initiatives and activities we can add to CEOS-ARD Strategy work plan for 2027-2031</a:t>
            </a:r>
            <a:endParaRPr b="1" sz="2330"/>
          </a:p>
          <a:p>
            <a:pPr indent="0" lvl="0" marL="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330"/>
              <a:t>Call to action for LSI-VC to define a pilot study using endorsed products to demonstrate how CEOS-ARD enables interoperability (Barnes)</a:t>
            </a:r>
            <a:endParaRPr sz="2330"/>
          </a:p>
          <a:p>
            <a:pPr indent="0" lvl="0" marL="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330"/>
              <a:t>Software and tool dependencies, alignment</a:t>
            </a:r>
            <a:endParaRPr sz="2330"/>
          </a:p>
          <a:p>
            <a:pPr indent="0" lvl="0" marL="0" rtl="0" algn="l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b="1" lang="en" sz="2330"/>
              <a:t>Confirm: Standards initiatives and activities we can add to CEOS-ARD Strategy work plan for 2027-2031</a:t>
            </a:r>
            <a:endParaRPr sz="2330"/>
          </a:p>
        </p:txBody>
      </p:sp>
      <p:sp>
        <p:nvSpPr>
          <p:cNvPr id="101" name="Google Shape;101;p17"/>
          <p:cNvSpPr/>
          <p:nvPr/>
        </p:nvSpPr>
        <p:spPr>
          <a:xfrm>
            <a:off x="0" y="0"/>
            <a:ext cx="311700" cy="5143500"/>
          </a:xfrm>
          <a:prstGeom prst="rect">
            <a:avLst/>
          </a:prstGeom>
          <a:solidFill>
            <a:srgbClr val="C9404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8"/>
          <p:cNvSpPr txBox="1"/>
          <p:nvPr>
            <p:ph type="title"/>
          </p:nvPr>
        </p:nvSpPr>
        <p:spPr>
          <a:xfrm>
            <a:off x="311700" y="260756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Ideas from LSI-VC-19 discussions</a:t>
            </a:r>
            <a:endParaRPr/>
          </a:p>
        </p:txBody>
      </p:sp>
      <p:sp>
        <p:nvSpPr>
          <p:cNvPr id="107" name="Google Shape;107;p18"/>
          <p:cNvSpPr txBox="1"/>
          <p:nvPr>
            <p:ph idx="1" type="body"/>
          </p:nvPr>
        </p:nvSpPr>
        <p:spPr>
          <a:xfrm>
            <a:off x="471925" y="1080350"/>
            <a:ext cx="8520600" cy="380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77500" lnSpcReduction="20000"/>
          </a:bodyPr>
          <a:lstStyle/>
          <a:p>
            <a:pPr indent="-317183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/>
              <a:t>High level framework / hierarchy (Peter!)</a:t>
            </a:r>
            <a:endParaRPr/>
          </a:p>
          <a:p>
            <a:pPr indent="-317183" lvl="0" marL="45720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ct val="100000"/>
              <a:buChar char="●"/>
            </a:pPr>
            <a:r>
              <a:rPr lang="en"/>
              <a:t>Effort to have consistency in terminology across CEOS-ARD PFS</a:t>
            </a:r>
            <a:endParaRPr/>
          </a:p>
          <a:p>
            <a:pPr indent="-317183" lvl="0" marL="45720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ct val="100000"/>
              <a:buChar char="●"/>
            </a:pPr>
            <a:r>
              <a:rPr lang="en"/>
              <a:t>Building out the CEOS EO Glossary and growing adoption</a:t>
            </a:r>
            <a:endParaRPr/>
          </a:p>
          <a:p>
            <a:pPr indent="-317183" lvl="0" marL="45720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ct val="100000"/>
              <a:buChar char="●"/>
            </a:pPr>
            <a:r>
              <a:rPr lang="en"/>
              <a:t>Metadata mapping and implementation of references to ISO standards in the building blocks</a:t>
            </a:r>
            <a:endParaRPr/>
          </a:p>
          <a:p>
            <a:pPr indent="-317183" lvl="0" marL="45720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ct val="100000"/>
              <a:buChar char="●"/>
            </a:pPr>
            <a:r>
              <a:rPr lang="en"/>
              <a:t>UML model for CEOS-ARD</a:t>
            </a:r>
            <a:endParaRPr/>
          </a:p>
          <a:p>
            <a:pPr indent="-317183" lvl="0" marL="45720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ct val="100000"/>
              <a:buChar char="●"/>
            </a:pPr>
            <a:r>
              <a:rPr lang="en"/>
              <a:t>STAC for CEOS-ARD update</a:t>
            </a:r>
            <a:endParaRPr/>
          </a:p>
          <a:p>
            <a:pPr indent="-317183" lvl="0" marL="45720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ct val="100000"/>
              <a:buChar char="●"/>
            </a:pPr>
            <a:r>
              <a:rPr lang="en"/>
              <a:t>OGC Community standard for CEOS-ARD</a:t>
            </a:r>
            <a:endParaRPr/>
          </a:p>
          <a:p>
            <a:pPr indent="-317183" lvl="0" marL="45720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ct val="100000"/>
              <a:buChar char="●"/>
            </a:pPr>
            <a:r>
              <a:rPr lang="en"/>
              <a:t>Fostering a CEOS-ARD community that has a broad representation of users, producers, etc. through GitHub</a:t>
            </a:r>
            <a:endParaRPr/>
          </a:p>
          <a:p>
            <a:pPr indent="-317183" lvl="0" marL="45720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ct val="100000"/>
              <a:buChar char="●"/>
            </a:pPr>
            <a:r>
              <a:rPr lang="en"/>
              <a:t>URI framework for </a:t>
            </a:r>
            <a:r>
              <a:rPr lang="en" u="sng">
                <a:solidFill>
                  <a:schemeClr val="hlink"/>
                </a:solidFill>
                <a:hlinkClick r:id="rId3"/>
              </a:rPr>
              <a:t>ceos.org/ard</a:t>
            </a:r>
            <a:endParaRPr/>
          </a:p>
          <a:p>
            <a:pPr indent="-317183" lvl="0" marL="45720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ct val="100000"/>
              <a:buChar char="●"/>
            </a:pPr>
            <a:r>
              <a:rPr lang="en"/>
              <a:t>WGISS CDA work next steps ?</a:t>
            </a:r>
            <a:endParaRPr/>
          </a:p>
          <a:p>
            <a:pPr indent="-317183" lvl="0" marL="457200" rtl="0" algn="l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SzPct val="100000"/>
              <a:buChar char="●"/>
            </a:pPr>
            <a:r>
              <a:rPr lang="en"/>
              <a:t>Full compliance with GDAL libraries</a:t>
            </a:r>
            <a:endParaRPr/>
          </a:p>
        </p:txBody>
      </p:sp>
      <p:sp>
        <p:nvSpPr>
          <p:cNvPr id="108" name="Google Shape;108;p18"/>
          <p:cNvSpPr/>
          <p:nvPr/>
        </p:nvSpPr>
        <p:spPr>
          <a:xfrm>
            <a:off x="0" y="0"/>
            <a:ext cx="311700" cy="5143500"/>
          </a:xfrm>
          <a:prstGeom prst="rect">
            <a:avLst/>
          </a:prstGeom>
          <a:solidFill>
            <a:srgbClr val="C9404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