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google/earthengine-community/blob/master/experimental/data_journeys/README.md"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eventionweb.net/media/77813/download?startDownload=20260301"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eoserveis.ide.cat/servei/catalunya/inspire/ogc/features/collect%20%20%20ions/inspire:LC.LandCoverSurfaces.SIGPAC/item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everyone!</a:t>
            </a:r>
            <a:r>
              <a:rPr lang="en"/>
              <a:t> I'm Simon Ilyushchenko. I </a:t>
            </a:r>
            <a:r>
              <a:rPr lang="en"/>
              <a:t>work</a:t>
            </a:r>
            <a:r>
              <a:rPr lang="en"/>
              <a:t> on Google Earth Engine and Earth AI. This talk has had a few working titles — the program has the first one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c4a34bafe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c4a34bafe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a:t>
            </a:r>
            <a:r>
              <a:rPr lang="en"/>
              <a:t>our </a:t>
            </a:r>
            <a:r>
              <a:rPr lang="en"/>
              <a:t>scientific</a:t>
            </a:r>
            <a:r>
              <a:rPr lang="en"/>
              <a:t> pipeline ends at "Output", but the governance pipeline is just getting started. Multiple outputs feed into a mess that is not very easy to make sense of. This is where uncertainty often becomes someone else's problem.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c4a34bafe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c4a34bafe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a:t>
            </a:r>
            <a:r>
              <a:rPr lang="en"/>
              <a:t>hat happens when an uncertain output has to become a certain decision?</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d01bfe8290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d01bfe8290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details at </a:t>
            </a:r>
            <a:r>
              <a:rPr lang="en" u="sng">
                <a:solidFill>
                  <a:schemeClr val="hlink"/>
                </a:solidFill>
                <a:hlinkClick r:id="rId2"/>
              </a:rPr>
              <a:t>https://github.com/google/earthengine-community/blob/master/experimental/data_journeys/README.md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d01bfe8290_7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d01bfe8290_7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Case one. Malawi, 2015-16. These images are from the post-disaster needs assessment. </a:t>
            </a:r>
            <a:br>
              <a:rPr lang="en">
                <a:solidFill>
                  <a:schemeClr val="dk1"/>
                </a:solidFill>
              </a:rPr>
            </a:br>
            <a:br>
              <a:rPr lang="en">
                <a:solidFill>
                  <a:schemeClr val="dk1"/>
                </a:solidFill>
              </a:rPr>
            </a:br>
            <a:r>
              <a:rPr lang="en">
                <a:solidFill>
                  <a:schemeClr val="dk1"/>
                </a:solidFill>
              </a:rPr>
              <a:t>Source: MALAWI DROUGHT 2015-2016 POST-DISASTER NEEDS ASSESSMENT (PDNA)</a:t>
            </a:r>
            <a:br>
              <a:rPr lang="en">
                <a:solidFill>
                  <a:schemeClr val="dk1"/>
                </a:solidFill>
              </a:rPr>
            </a:br>
            <a:r>
              <a:rPr lang="en" u="sng">
                <a:solidFill>
                  <a:schemeClr val="hlink"/>
                </a:solidFill>
                <a:hlinkClick r:id="rId2"/>
              </a:rPr>
              <a:t>https://www.preventionweb.net/media/77813/download?startDownload=20260301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d01bfe8290_7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d01bfe8290_7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Rainfall was down 30-35 percent across the country.</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d01bfe8290_7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d01bfe8290_7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government had bought parametric drought insurance from ARC (insurance company named African Risk Capacity). "Parametric" insurance is one that pays off in case of a certain metric exceeding a threshold based on the event intensity (and not assessed loss). The insurance uses a vegetation stress index calibrated to a reference crop. The model assumed 120-day maize.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d01bfe8290_7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d01bfe8290_7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had switched to 90-day varieties. The dry spell hit during the critical window for the short-cycle crop but looked passable for the long-cycle crop the model was tracking.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d01bfe8290_7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d01bfe8290_7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index showed only 20,000 people are affected. The government found 6.7 million.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d01bfe8290_7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d01bfe8290_7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The payout eventually came — nine months late.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c4a34bafe6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c4a34bafe6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d01bfe8290_8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d01bfe8290_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but the other two are more honest about what we're doing.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c4a34bafe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c4a34bafe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two. Delhi. This is Kathputli Colony — 2017 first.</a:t>
            </a:r>
            <a:br>
              <a:rPr lang="en"/>
            </a:br>
            <a:r>
              <a:rPr lang="en"/>
              <a:t>(</a:t>
            </a:r>
            <a:r>
              <a:rPr lang="en">
                <a:solidFill>
                  <a:schemeClr val="dk1"/>
                </a:solidFill>
              </a:rPr>
              <a:t>Imagery from Google </a:t>
            </a:r>
            <a:r>
              <a:rPr lang="en"/>
              <a:t>Earth)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c4a34bafe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c4a34bafe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a:t>
            </a:r>
            <a:r>
              <a:rPr lang="en">
                <a:solidFill>
                  <a:schemeClr val="dk1"/>
                </a:solidFill>
              </a:rPr>
              <a:t> 2025 next. The settlement is gone. Redevelopment is underway. Most residents from such settlements were never rehoused.</a:t>
            </a:r>
            <a:br>
              <a:rPr lang="en">
                <a:solidFill>
                  <a:schemeClr val="dk1"/>
                </a:solidFill>
              </a:rPr>
            </a:br>
            <a:r>
              <a:rPr lang="en">
                <a:solidFill>
                  <a:schemeClr val="dk1"/>
                </a:solidFill>
              </a:rPr>
              <a:t>Imagery from Google Earth</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c4a34bafe6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c4a34bafe6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state photographs every settlement from space every three months. </a:t>
            </a:r>
            <a:r>
              <a:rPr lang="en">
                <a:solidFill>
                  <a:schemeClr val="dk1"/>
                </a:solidFill>
              </a:rPr>
              <a:t>That's the enforcement data journey.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c4a34bafe6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c4a34bafe6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help-with-resettlement journey is different. To be rehoused, you have to be on a list. The list comes from a survey. The state has surveyed only 675 of over 4,000 settlements.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c4a34bafe6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c4a34bafe6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In 2023, a quarter of a million people were evicted. The courts now treat absence from the survey as the resident's failure, not as the consequence of the state's refusal to count.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d01bfe8290_7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d01bfe8290_7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d01bfe8290_7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d01bfe8290_7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three. Spain. This is the SIGPAC data — the official parcel map that determines agricultural subsidy eligibility.</a:t>
            </a:r>
            <a:br>
              <a:rPr lang="en"/>
            </a:br>
            <a:br>
              <a:rPr lang="en"/>
            </a:br>
            <a:r>
              <a:rPr lang="en"/>
              <a:t>The location is 3.07N, 42.12E. </a:t>
            </a:r>
            <a:r>
              <a:rPr lang="en" u="sng">
                <a:solidFill>
                  <a:schemeClr val="hlink"/>
                </a:solidFill>
                <a:hlinkClick r:id="rId2"/>
              </a:rPr>
              <a:t>Source</a:t>
            </a:r>
            <a:br>
              <a:rPr lang="en"/>
            </a:br>
            <a:r>
              <a:rPr lang="en"/>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d01bfe8290_7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d01bfe8290_7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system classifies every parcel from orthoimagery.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d01bfe8290_7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d01bfe8290_7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the algorithm gets it wrong, the farmer has to identify the error, file a formal alegación with georeferenced photos and technical reports, wait up to six months. Silence counts as denial.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d01bfe8290_7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d01bfe8290_7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Aragon High Court saw the problem clearly. The farmer doesn't have the technical means to verify a coefficient computed in a complex process.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c4a34bafe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c4a34bafe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d01bfe8290_7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d01bfe8290_7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Supreme Court of Spain overruled the Aragon High Court. Now the farmer again bears ultimate responsibility for the state's map. Because of </a:t>
            </a:r>
            <a:r>
              <a:rPr lang="en"/>
              <a:t>methodology</a:t>
            </a:r>
            <a:r>
              <a:rPr lang="en"/>
              <a:t> changes, farmers might have to contest findings again next </a:t>
            </a:r>
            <a:r>
              <a:rPr lang="en"/>
              <a:t>year</a:t>
            </a:r>
            <a:r>
              <a:rPr lang="en"/>
              <a:t>. Or they can give up and accept the SIGPAC classification as "correct".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c4a34bafe6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c4a34bafe6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the overall </a:t>
            </a:r>
            <a:r>
              <a:rPr lang="en"/>
              <a:t>pattern: the institution gets to guess. The governed pay when the guess is wrong.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c4a34bafe6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c4a34bafe6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three cases, one pattern. How do we study this?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c4a34bafe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c4a34bafe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build on Sabina Leonelli's data journeys framework from philosophy of biology. Her key insight: data have no fixed meaning independent of the communities that use them. Data change through transit. We extend this from just scientific communities to governance, where the receiving community often doesn't get to push back.</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c4a34bafe6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c4a34bafe6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a:t>
            </a:r>
            <a:r>
              <a:rPr lang="en"/>
              <a:t>introduce</a:t>
            </a:r>
            <a:r>
              <a:rPr lang="en"/>
              <a:t> a few terms that are hopefully intuitive. We s</a:t>
            </a:r>
            <a:r>
              <a:rPr lang="en"/>
              <a:t>tart with what exists on the ground: situated category. Here's a parcel - it's a complex, ambiguous, seasonal thing.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c4a34bafe6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c4a34bafe6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Inscription is what gets recorded. Already a reduction — but still rich.</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c4a34bafe6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c4a34bafe6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Packaging: what survives the journey. Now it's a grid of classified pixels and a coefficient.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c4a34bafe6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c4a34bafe6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Landing: what the institution sees. A polygon, a use code, a number.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c4a34bafe6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c4a34bafe6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Warrant: what the institution does. A verdict stamped on an abstraction.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c4a34bafe6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c4a34bafe6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that in governance journeys </a:t>
            </a:r>
            <a:r>
              <a:rPr lang="en">
                <a:solidFill>
                  <a:schemeClr val="dk1"/>
                </a:solidFill>
              </a:rPr>
              <a:t>authority rises </a:t>
            </a:r>
            <a:r>
              <a:rPr lang="en"/>
              <a:t>a</a:t>
            </a:r>
            <a:r>
              <a:rPr lang="en"/>
              <a:t>s context drops.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c4a34bafe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c4a34bafe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will be a very qualitative talk. And y</a:t>
            </a:r>
            <a:r>
              <a:rPr lang="en"/>
              <a:t>es, this is another map-isn't-the-territory talk - which you already know.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d03bfc21c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d03bfc21c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Brief interlude to introduce a term: you must have seen </a:t>
            </a:r>
            <a:r>
              <a:rPr lang="en">
                <a:solidFill>
                  <a:schemeClr val="dk1"/>
                </a:solidFill>
              </a:rPr>
              <a:t>digital</a:t>
            </a:r>
            <a:r>
              <a:rPr lang="en">
                <a:solidFill>
                  <a:schemeClr val="dk1"/>
                </a:solidFill>
              </a:rPr>
              <a:t> images become very pixelated. This is called "lossy compression".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c4a34bafe6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c4a34bafe6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call this the lossy warrant.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c4a34bafe6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c4a34bafe6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inevitable in governance. The question isn't how to stop it — it's who bears the cost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c4a34bafe6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c4a34bafe6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Scott told us states simplify to govern. We're asking: what specific shapes does that simplification take, and what specific harms does each shape produce?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c4a34bafe6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c4a34bafe6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c4a34bafe6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c4a34bafe6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cases seem to form three groups based on what the warrant does to the governed.</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d01bfe8290_8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d01bfe8290_8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Number 1: </a:t>
            </a:r>
            <a:r>
              <a:rPr lang="en"/>
              <a:t>Gate. </a:t>
            </a:r>
            <a:r>
              <a:rPr lang="en">
                <a:solidFill>
                  <a:schemeClr val="dk1"/>
                </a:solidFill>
              </a:rPr>
              <a:t>This is our Malawi case: the index either fires or it doesn't. </a:t>
            </a:r>
            <a:r>
              <a:rPr lang="en"/>
              <a:t> A threshold or classification becomes the decision itself. The subject must prove it wrong.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d01bfe8290_8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d01bfe8290_8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Number 2. </a:t>
            </a:r>
            <a:r>
              <a:rPr lang="en"/>
              <a:t>Void. </a:t>
            </a:r>
            <a:r>
              <a:rPr lang="en">
                <a:solidFill>
                  <a:schemeClr val="dk1"/>
                </a:solidFill>
              </a:rPr>
              <a:t> This is our Delhi case: if you're not on the list, you don't exist.</a:t>
            </a:r>
            <a:r>
              <a:rPr lang="en"/>
              <a:t> The absence in the record is treated as the absence in the world. The subject must prove they're real.</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d01bfe8290_8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d01bfe8290_8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Number 3. </a:t>
            </a:r>
            <a:r>
              <a:rPr lang="en"/>
              <a:t>Loop. </a:t>
            </a:r>
            <a:r>
              <a:rPr lang="en">
                <a:solidFill>
                  <a:schemeClr val="dk1"/>
                </a:solidFill>
              </a:rPr>
              <a:t>This is our Spain case: classify, contest or comply, reclassify. </a:t>
            </a:r>
            <a:r>
              <a:rPr lang="en"/>
              <a:t>The system's outputs shape the behavior that the next cycle evaluates. The burden never ends.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d01bfe8290_8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d01bfe8290_8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 to flag — this needs further thought. Predictive policing has the same feedback structure as Spain, but it manufactures evidence rather than compliance. Same circulation shape, different harm at landing. We think that distinction matters but we haven't fully worked it out.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c4a34bafe6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c4a34bafe6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But governance doesn't know this — or rather, governance can't afford to know this.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c4a34bafe6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c4a34bafe6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c4a34bafe6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c4a34bafe6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advice can we infer?</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c4a34bafe6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c4a34bafe6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principle is common to all three: uncertainty burden must follow authority.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d01bfe8290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d01bfe8290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When institutions act on probabilistic proxies, they must internalize the costs of doubt.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c4a34bafe6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c4a34bafe6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Concretely: In Malawi, internalize doubt as maintenance — fund the calibration that keeps the model honest. In Delhi, internalize doubt as a precondition — survey first, then demolish. In Spain, internalize doubt as funded contestation — the institution that classifies should bear a part of the cost of being wrong.</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cc1de4d18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cc1de4d18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some s</a:t>
            </a:r>
            <a:r>
              <a:rPr lang="en"/>
              <a:t>olutions are journey-specific.</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cc1de4d18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cc1de4d18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Malawi: require the index to declare it was calibrated to 120-day maize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d01bfe8290_8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d01bfe8290_8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Gate: the trigger must declare its assumptions and what would make it wrong.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cc1de4d18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cc1de4d18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Delhi: allow accepting electricity bills, school enrollment, community testimony as proof of residence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d01bfe8290_8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d01bfe8290_8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Void: if only one type of record determines who exists, justify why other types are refused.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c4a34bafe6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c4a34bafe6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Maps become decisions. The question is what happens to uncertainty in that case, and who pays when the map is wrong.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d01bfe829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d01bfe8290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a:t>
            </a:r>
            <a:r>
              <a:rPr lang="en">
                <a:solidFill>
                  <a:schemeClr val="dk1"/>
                </a:solidFill>
              </a:rPr>
              <a:t>pain: corrections should persist across methodology changes, and independent field verification should interrupt the cycle.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d01bfe8290_8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d01bfe8290_8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Loop: build friction into the cycle — independent checks, persistent corrections.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c4a34bafe6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c4a34bafe6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Justice demands institutions that can bear the weight of their own uncertainty. Do not force the governed to carry it.</a:t>
            </a:r>
            <a:br>
              <a:rPr lang="en"/>
            </a:br>
            <a:br>
              <a:rPr lang="en"/>
            </a:br>
            <a:r>
              <a:rPr lang="en"/>
              <a:t>Thank you.</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c4a34bafe6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c4a34bafe6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this in some sense is inspired by Bruno Latour.</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d038b45f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d038b45f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Intellectual debts on the slide. Leonelli is the scaffolding.</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cc1de4d1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cc1de4d1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need to curate more than just three cases. If you work with a geospatial system that produces governance decisions, we'd love to hear from you. Especially cases where the system works well — we need to understand what journey-aware governance looks like in practice, not just what goes wrong.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c4a34bafe6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c4a34bafe6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looked at about a hundred documented cases where geospatial data caused governance harm. Three are going to be traced today.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c4a34bafe6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c4a34bafe6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data journey for every other talk in this session. From measurements to fusion to output.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cc1de4d18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cc1de4d18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Each step deals with uncertainty in rigorous ways.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simonf@google.com" TargetMode="External"/><Relationship Id="rId4" Type="http://schemas.openxmlformats.org/officeDocument/2006/relationships/hyperlink" Target="http://simonf.com" TargetMode="External"/><Relationship Id="rId5" Type="http://schemas.openxmlformats.org/officeDocument/2006/relationships/image" Target="../media/image1.png"/><Relationship Id="rId6" Type="http://schemas.openxmlformats.org/officeDocument/2006/relationships/hyperlink" Target="mailto:tom@cecil.earth"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preventionweb.net/media/77813/download?startDownload=20260301" TargetMode="External"/><Relationship Id="rId4" Type="http://schemas.openxmlformats.org/officeDocument/2006/relationships/image" Target="../media/image3.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delhishelterboard.in/main/wp-content/uploads/2019/01/Relocation-Policy-2015.pdf" TargetMode="External"/><Relationship Id="rId4" Type="http://schemas.openxmlformats.org/officeDocument/2006/relationships/hyperlink" Target="https://www.theigc.org/sites/default/files/2012/10/Banerjee-Et-Al-2012-2-Working-Paper.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delhishelterboard.in/main/wp-content/uploads/2019/01/Relocation-Policy-2015.pdf" TargetMode="External"/><Relationship Id="rId4" Type="http://schemas.openxmlformats.org/officeDocument/2006/relationships/hyperlink" Target="https://www.theigc.org/sites/default/files/2012/10/Banerjee-Et-Al-2012-2-Working-Paper.pdf" TargetMode="External"/><Relationship Id="rId5" Type="http://schemas.openxmlformats.org/officeDocument/2006/relationships/hyperlink" Target="https://tribe.article-14.com/post/2-8-lakh-homes-demolished-in-delhi-in-2023-but-rehab-fails-as-bjp-aap-ignore-their-own-promises-court-orders-66442cca2715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www.poderjudicial.es/search/TS/openDocument/b01b2a42354a979fa0a8778d75e36f0d/2025080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press.uchicago.edu/ucp/books/book/chicago/D/bo24957334.html" TargetMode="Externa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9.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hyperlink" Target="https://www.jstor.org/stable/j.ctvxkn7ds" TargetMode="External"/><Relationship Id="rId4" Type="http://schemas.openxmlformats.org/officeDocument/2006/relationships/hyperlink" Target="https://philpapers.org/rec/LATPHE" TargetMode="External"/><Relationship Id="rId5" Type="http://schemas.openxmlformats.org/officeDocument/2006/relationships/hyperlink" Target="https://www.jstor.org/stable/j.ctt5hhds1" TargetMode="External"/><Relationship Id="rId6" Type="http://schemas.openxmlformats.org/officeDocument/2006/relationships/hyperlink" Target="https://press.uchicago.edu/ucp/books/book/chicago/D/bo24957334.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s://github.com/google/earthengine-community/tree/master/experimental/data_journey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285150"/>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rPr b="1" lang="en" sz="3978">
                <a:solidFill>
                  <a:srgbClr val="2D2D2D"/>
                </a:solidFill>
                <a:latin typeface="Georgia"/>
                <a:ea typeface="Georgia"/>
                <a:cs typeface="Georgia"/>
                <a:sym typeface="Georgia"/>
              </a:rPr>
              <a:t>Geospatial Data Systems:</a:t>
            </a:r>
            <a:br>
              <a:rPr b="1" lang="en" sz="3978">
                <a:solidFill>
                  <a:srgbClr val="2D2D2D"/>
                </a:solidFill>
                <a:latin typeface="Georgia"/>
                <a:ea typeface="Georgia"/>
                <a:cs typeface="Georgia"/>
                <a:sym typeface="Georgia"/>
              </a:rPr>
            </a:br>
            <a:r>
              <a:rPr b="1" lang="en" sz="3978">
                <a:solidFill>
                  <a:srgbClr val="2D2D2D"/>
                </a:solidFill>
                <a:latin typeface="Georgia"/>
                <a:ea typeface="Georgia"/>
                <a:cs typeface="Georgia"/>
                <a:sym typeface="Georgia"/>
              </a:rPr>
              <a:t>A Lossy and Destructive Journey from Data Production to Data Use</a:t>
            </a:r>
            <a:endParaRPr b="1" sz="3978">
              <a:solidFill>
                <a:srgbClr val="2D2D2D"/>
              </a:solidFill>
              <a:latin typeface="Georgia"/>
              <a:ea typeface="Georgia"/>
              <a:cs typeface="Georgia"/>
              <a:sym typeface="Georgia"/>
            </a:endParaRPr>
          </a:p>
        </p:txBody>
      </p:sp>
      <p:sp>
        <p:nvSpPr>
          <p:cNvPr id="55" name="Google Shape;55;p13"/>
          <p:cNvSpPr txBox="1"/>
          <p:nvPr>
            <p:ph type="ctrTitle"/>
          </p:nvPr>
        </p:nvSpPr>
        <p:spPr>
          <a:xfrm>
            <a:off x="1841550" y="3987525"/>
            <a:ext cx="4989000" cy="103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000">
                <a:latin typeface="Georgia"/>
                <a:ea typeface="Georgia"/>
                <a:cs typeface="Georgia"/>
                <a:sym typeface="Georgia"/>
              </a:rPr>
              <a:t>Simon ILYUSHCHENKO</a:t>
            </a:r>
            <a:endParaRPr sz="2000">
              <a:latin typeface="Georgia"/>
              <a:ea typeface="Georgia"/>
              <a:cs typeface="Georgia"/>
              <a:sym typeface="Georgia"/>
            </a:endParaRPr>
          </a:p>
          <a:p>
            <a:pPr indent="0" lvl="0" marL="0" rtl="0" algn="ctr">
              <a:spcBef>
                <a:spcPts val="0"/>
              </a:spcBef>
              <a:spcAft>
                <a:spcPts val="0"/>
              </a:spcAft>
              <a:buSzPts val="990"/>
              <a:buNone/>
            </a:pPr>
            <a:r>
              <a:rPr lang="en" sz="2000">
                <a:latin typeface="Georgia"/>
                <a:ea typeface="Georgia"/>
                <a:cs typeface="Georgia"/>
                <a:sym typeface="Georgia"/>
              </a:rPr>
              <a:t>Earth Engine Data Tech Lead</a:t>
            </a:r>
            <a:br>
              <a:rPr lang="en" sz="2000">
                <a:latin typeface="Georgia"/>
                <a:ea typeface="Georgia"/>
                <a:cs typeface="Georgia"/>
                <a:sym typeface="Georgia"/>
              </a:rPr>
            </a:br>
            <a:r>
              <a:rPr lang="en" sz="2000" u="sng">
                <a:solidFill>
                  <a:schemeClr val="hlink"/>
                </a:solidFill>
                <a:latin typeface="Georgia"/>
                <a:ea typeface="Georgia"/>
                <a:cs typeface="Georgia"/>
                <a:sym typeface="Georgia"/>
                <a:hlinkClick r:id="rId3"/>
              </a:rPr>
              <a:t>simonf@google.com</a:t>
            </a:r>
            <a:br>
              <a:rPr lang="en" sz="2000">
                <a:latin typeface="Georgia"/>
                <a:ea typeface="Georgia"/>
                <a:cs typeface="Georgia"/>
                <a:sym typeface="Georgia"/>
              </a:rPr>
            </a:br>
            <a:r>
              <a:rPr lang="en" sz="2000" u="sng">
                <a:solidFill>
                  <a:schemeClr val="hlink"/>
                </a:solidFill>
                <a:latin typeface="Georgia"/>
                <a:ea typeface="Georgia"/>
                <a:cs typeface="Georgia"/>
                <a:sym typeface="Georgia"/>
                <a:hlinkClick r:id="rId4"/>
              </a:rPr>
              <a:t>simonf.com</a:t>
            </a:r>
            <a:br>
              <a:rPr lang="en" sz="2000">
                <a:latin typeface="Georgia"/>
                <a:ea typeface="Georgia"/>
                <a:cs typeface="Georgia"/>
                <a:sym typeface="Georgia"/>
              </a:rPr>
            </a:br>
            <a:br>
              <a:rPr lang="en" sz="2000">
                <a:latin typeface="Georgia"/>
                <a:ea typeface="Georgia"/>
                <a:cs typeface="Georgia"/>
                <a:sym typeface="Georgia"/>
              </a:rPr>
            </a:br>
            <a:endParaRPr sz="2000">
              <a:solidFill>
                <a:srgbClr val="2D2D2D"/>
              </a:solidFill>
              <a:latin typeface="Georgia"/>
              <a:ea typeface="Georgia"/>
              <a:cs typeface="Georgia"/>
              <a:sym typeface="Georgia"/>
            </a:endParaRPr>
          </a:p>
        </p:txBody>
      </p:sp>
      <p:sp>
        <p:nvSpPr>
          <p:cNvPr id="56" name="Google Shape;56;p13"/>
          <p:cNvSpPr txBox="1"/>
          <p:nvPr/>
        </p:nvSpPr>
        <p:spPr>
          <a:xfrm>
            <a:off x="6900725" y="4563525"/>
            <a:ext cx="224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AAG 2026-03-20</a:t>
            </a:r>
            <a:endParaRPr sz="1800">
              <a:solidFill>
                <a:schemeClr val="dk2"/>
              </a:solidFill>
            </a:endParaRPr>
          </a:p>
        </p:txBody>
      </p:sp>
      <p:pic>
        <p:nvPicPr>
          <p:cNvPr id="57" name="Google Shape;57;p13"/>
          <p:cNvPicPr preferRelativeResize="0"/>
          <p:nvPr/>
        </p:nvPicPr>
        <p:blipFill>
          <a:blip r:embed="rId5">
            <a:alphaModFix/>
          </a:blip>
          <a:stretch>
            <a:fillRect/>
          </a:stretch>
        </p:blipFill>
        <p:spPr>
          <a:xfrm>
            <a:off x="199275" y="2571750"/>
            <a:ext cx="2052600" cy="2052600"/>
          </a:xfrm>
          <a:prstGeom prst="rect">
            <a:avLst/>
          </a:prstGeom>
          <a:noFill/>
          <a:ln>
            <a:noFill/>
          </a:ln>
        </p:spPr>
      </p:pic>
      <p:sp>
        <p:nvSpPr>
          <p:cNvPr id="58" name="Google Shape;58;p13"/>
          <p:cNvSpPr txBox="1"/>
          <p:nvPr/>
        </p:nvSpPr>
        <p:spPr>
          <a:xfrm>
            <a:off x="6212100" y="2993325"/>
            <a:ext cx="27405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Georgia"/>
                <a:ea typeface="Georgia"/>
                <a:cs typeface="Georgia"/>
                <a:sym typeface="Georgia"/>
              </a:rPr>
              <a:t>Tom WALKER</a:t>
            </a:r>
            <a:endParaRPr sz="2000">
              <a:solidFill>
                <a:schemeClr val="dk1"/>
              </a:solidFill>
              <a:latin typeface="Georgia"/>
              <a:ea typeface="Georgia"/>
              <a:cs typeface="Georgia"/>
              <a:sym typeface="Georgia"/>
            </a:endParaRPr>
          </a:p>
          <a:p>
            <a:pPr indent="0" lvl="0" marL="0" rtl="0" algn="ctr">
              <a:spcBef>
                <a:spcPts val="0"/>
              </a:spcBef>
              <a:spcAft>
                <a:spcPts val="0"/>
              </a:spcAft>
              <a:buNone/>
            </a:pPr>
            <a:r>
              <a:rPr lang="en" sz="2000">
                <a:solidFill>
                  <a:schemeClr val="dk1"/>
                </a:solidFill>
                <a:latin typeface="Georgia"/>
                <a:ea typeface="Georgia"/>
                <a:cs typeface="Georgia"/>
                <a:sym typeface="Georgia"/>
              </a:rPr>
              <a:t>Head of Science, Cecil</a:t>
            </a:r>
            <a:br>
              <a:rPr lang="en" sz="2000">
                <a:solidFill>
                  <a:schemeClr val="dk1"/>
                </a:solidFill>
                <a:latin typeface="Georgia"/>
                <a:ea typeface="Georgia"/>
                <a:cs typeface="Georgia"/>
                <a:sym typeface="Georgia"/>
              </a:rPr>
            </a:br>
            <a:r>
              <a:rPr lang="en" sz="2000" u="sng">
                <a:solidFill>
                  <a:schemeClr val="hlink"/>
                </a:solidFill>
                <a:latin typeface="Georgia"/>
                <a:ea typeface="Georgia"/>
                <a:cs typeface="Georgia"/>
                <a:sym typeface="Georgia"/>
                <a:hlinkClick r:id="rId6"/>
              </a:rPr>
              <a:t>tom@cecil.earth</a:t>
            </a:r>
            <a:br>
              <a:rPr lang="en" sz="2000">
                <a:solidFill>
                  <a:schemeClr val="dk1"/>
                </a:solidFill>
                <a:latin typeface="Georgia"/>
                <a:ea typeface="Georgia"/>
                <a:cs typeface="Georgia"/>
                <a:sym typeface="Georgia"/>
              </a:rPr>
            </a:br>
            <a:br>
              <a:rPr lang="en" sz="2000">
                <a:solidFill>
                  <a:schemeClr val="dk1"/>
                </a:solidFill>
                <a:latin typeface="Georgia"/>
                <a:ea typeface="Georgia"/>
                <a:cs typeface="Georgia"/>
                <a:sym typeface="Georgia"/>
              </a:rPr>
            </a:br>
            <a:br>
              <a:rPr lang="en" sz="2000">
                <a:solidFill>
                  <a:schemeClr val="dk1"/>
                </a:solidFill>
                <a:latin typeface="Georgia"/>
                <a:ea typeface="Georgia"/>
                <a:cs typeface="Georgia"/>
                <a:sym typeface="Georgia"/>
              </a:rPr>
            </a:br>
            <a:endParaRPr sz="2000">
              <a:solidFill>
                <a:srgbClr val="2D2D2D"/>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23" name="Shape 123"/>
        <p:cNvGrpSpPr/>
        <p:nvPr/>
      </p:nvGrpSpPr>
      <p:grpSpPr>
        <a:xfrm>
          <a:off x="0" y="0"/>
          <a:ext cx="0" cy="0"/>
          <a:chOff x="0" y="0"/>
          <a:chExt cx="0" cy="0"/>
        </a:xfrm>
      </p:grpSpPr>
      <p:sp>
        <p:nvSpPr>
          <p:cNvPr id="124" name="Google Shape;124;p22"/>
          <p:cNvSpPr/>
          <p:nvPr/>
        </p:nvSpPr>
        <p:spPr>
          <a:xfrm>
            <a:off x="217865" y="2327646"/>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Measurements</a:t>
            </a:r>
            <a:endParaRPr b="1" sz="449">
              <a:solidFill>
                <a:srgbClr val="2D2D2D"/>
              </a:solidFill>
            </a:endParaRPr>
          </a:p>
        </p:txBody>
      </p:sp>
      <p:sp>
        <p:nvSpPr>
          <p:cNvPr id="125" name="Google Shape;125;p22"/>
          <p:cNvSpPr/>
          <p:nvPr/>
        </p:nvSpPr>
        <p:spPr>
          <a:xfrm>
            <a:off x="906487" y="2327646"/>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Fusion/ML</a:t>
            </a:r>
            <a:endParaRPr b="1" sz="449">
              <a:solidFill>
                <a:srgbClr val="2D2D2D"/>
              </a:solidFill>
            </a:endParaRPr>
          </a:p>
        </p:txBody>
      </p:sp>
      <p:sp>
        <p:nvSpPr>
          <p:cNvPr id="126" name="Google Shape;126;p22"/>
          <p:cNvSpPr/>
          <p:nvPr/>
        </p:nvSpPr>
        <p:spPr>
          <a:xfrm>
            <a:off x="1595109" y="2327646"/>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Output</a:t>
            </a:r>
            <a:endParaRPr b="1" sz="449">
              <a:solidFill>
                <a:srgbClr val="2D2D2D"/>
              </a:solidFill>
            </a:endParaRPr>
          </a:p>
        </p:txBody>
      </p:sp>
      <p:cxnSp>
        <p:nvCxnSpPr>
          <p:cNvPr id="127" name="Google Shape;127;p22"/>
          <p:cNvCxnSpPr>
            <a:stCxn id="124" idx="3"/>
            <a:endCxn id="125" idx="1"/>
          </p:cNvCxnSpPr>
          <p:nvPr/>
        </p:nvCxnSpPr>
        <p:spPr>
          <a:xfrm>
            <a:off x="806765" y="2459796"/>
            <a:ext cx="99600" cy="0"/>
          </a:xfrm>
          <a:prstGeom prst="straightConnector1">
            <a:avLst/>
          </a:prstGeom>
          <a:noFill/>
          <a:ln cap="flat" cmpd="sng" w="8550">
            <a:solidFill>
              <a:srgbClr val="4A6FA5"/>
            </a:solidFill>
            <a:prstDash val="solid"/>
            <a:round/>
            <a:headEnd len="med" w="med" type="none"/>
            <a:tailEnd len="med" w="med" type="triangle"/>
          </a:ln>
        </p:spPr>
      </p:cxnSp>
      <p:cxnSp>
        <p:nvCxnSpPr>
          <p:cNvPr id="128" name="Google Shape;128;p22"/>
          <p:cNvCxnSpPr>
            <a:stCxn id="125" idx="3"/>
            <a:endCxn id="126" idx="1"/>
          </p:cNvCxnSpPr>
          <p:nvPr/>
        </p:nvCxnSpPr>
        <p:spPr>
          <a:xfrm>
            <a:off x="1495387" y="2459796"/>
            <a:ext cx="99600" cy="0"/>
          </a:xfrm>
          <a:prstGeom prst="straightConnector1">
            <a:avLst/>
          </a:prstGeom>
          <a:noFill/>
          <a:ln cap="flat" cmpd="sng" w="8550">
            <a:solidFill>
              <a:srgbClr val="4A6FA5"/>
            </a:solidFill>
            <a:prstDash val="solid"/>
            <a:round/>
            <a:headEnd len="med" w="med" type="none"/>
            <a:tailEnd len="med" w="med" type="triangle"/>
          </a:ln>
        </p:spPr>
      </p:cxnSp>
      <p:pic>
        <p:nvPicPr>
          <p:cNvPr id="129" name="Google Shape;129;p22"/>
          <p:cNvPicPr preferRelativeResize="0"/>
          <p:nvPr/>
        </p:nvPicPr>
        <p:blipFill>
          <a:blip r:embed="rId3">
            <a:alphaModFix/>
          </a:blip>
          <a:stretch>
            <a:fillRect/>
          </a:stretch>
        </p:blipFill>
        <p:spPr>
          <a:xfrm>
            <a:off x="268206" y="2291870"/>
            <a:ext cx="452401" cy="678601"/>
          </a:xfrm>
          <a:prstGeom prst="rect">
            <a:avLst/>
          </a:prstGeom>
          <a:noFill/>
          <a:ln>
            <a:noFill/>
          </a:ln>
        </p:spPr>
      </p:pic>
      <p:pic>
        <p:nvPicPr>
          <p:cNvPr id="130" name="Google Shape;130;p22"/>
          <p:cNvPicPr preferRelativeResize="0"/>
          <p:nvPr/>
        </p:nvPicPr>
        <p:blipFill>
          <a:blip r:embed="rId3">
            <a:alphaModFix/>
          </a:blip>
          <a:stretch>
            <a:fillRect/>
          </a:stretch>
        </p:blipFill>
        <p:spPr>
          <a:xfrm>
            <a:off x="967044" y="2291870"/>
            <a:ext cx="452401" cy="678601"/>
          </a:xfrm>
          <a:prstGeom prst="rect">
            <a:avLst/>
          </a:prstGeom>
          <a:noFill/>
          <a:ln>
            <a:noFill/>
          </a:ln>
        </p:spPr>
      </p:pic>
      <p:pic>
        <p:nvPicPr>
          <p:cNvPr id="131" name="Google Shape;131;p22"/>
          <p:cNvPicPr preferRelativeResize="0"/>
          <p:nvPr/>
        </p:nvPicPr>
        <p:blipFill>
          <a:blip r:embed="rId3">
            <a:alphaModFix/>
          </a:blip>
          <a:stretch>
            <a:fillRect/>
          </a:stretch>
        </p:blipFill>
        <p:spPr>
          <a:xfrm>
            <a:off x="1665882" y="2291870"/>
            <a:ext cx="452401" cy="678601"/>
          </a:xfrm>
          <a:prstGeom prst="rect">
            <a:avLst/>
          </a:prstGeom>
          <a:noFill/>
          <a:ln>
            <a:noFill/>
          </a:ln>
        </p:spPr>
      </p:pic>
      <p:cxnSp>
        <p:nvCxnSpPr>
          <p:cNvPr id="132" name="Google Shape;132;p22"/>
          <p:cNvCxnSpPr>
            <a:stCxn id="126" idx="3"/>
            <a:endCxn id="133" idx="1"/>
          </p:cNvCxnSpPr>
          <p:nvPr/>
        </p:nvCxnSpPr>
        <p:spPr>
          <a:xfrm>
            <a:off x="2184009" y="2459796"/>
            <a:ext cx="1457700" cy="111900"/>
          </a:xfrm>
          <a:prstGeom prst="straightConnector1">
            <a:avLst/>
          </a:prstGeom>
          <a:noFill/>
          <a:ln cap="flat" cmpd="sng" w="8550">
            <a:solidFill>
              <a:srgbClr val="4A6FA5"/>
            </a:solidFill>
            <a:prstDash val="solid"/>
            <a:round/>
            <a:headEnd len="med" w="med" type="none"/>
            <a:tailEnd len="med" w="med" type="triangle"/>
          </a:ln>
        </p:spPr>
      </p:cxnSp>
      <p:sp>
        <p:nvSpPr>
          <p:cNvPr id="134" name="Google Shape;134;p22"/>
          <p:cNvSpPr/>
          <p:nvPr/>
        </p:nvSpPr>
        <p:spPr>
          <a:xfrm>
            <a:off x="170240" y="3896769"/>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Measurements</a:t>
            </a:r>
            <a:endParaRPr b="1" sz="449">
              <a:solidFill>
                <a:srgbClr val="2D2D2D"/>
              </a:solidFill>
            </a:endParaRPr>
          </a:p>
        </p:txBody>
      </p:sp>
      <p:sp>
        <p:nvSpPr>
          <p:cNvPr id="135" name="Google Shape;135;p22"/>
          <p:cNvSpPr/>
          <p:nvPr/>
        </p:nvSpPr>
        <p:spPr>
          <a:xfrm>
            <a:off x="858862" y="3896769"/>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Fusion/ML</a:t>
            </a:r>
            <a:endParaRPr b="1" sz="449">
              <a:solidFill>
                <a:srgbClr val="2D2D2D"/>
              </a:solidFill>
            </a:endParaRPr>
          </a:p>
        </p:txBody>
      </p:sp>
      <p:sp>
        <p:nvSpPr>
          <p:cNvPr id="136" name="Google Shape;136;p22"/>
          <p:cNvSpPr/>
          <p:nvPr/>
        </p:nvSpPr>
        <p:spPr>
          <a:xfrm>
            <a:off x="1547484" y="3896769"/>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Output</a:t>
            </a:r>
            <a:endParaRPr b="1" sz="449">
              <a:solidFill>
                <a:srgbClr val="2D2D2D"/>
              </a:solidFill>
            </a:endParaRPr>
          </a:p>
        </p:txBody>
      </p:sp>
      <p:cxnSp>
        <p:nvCxnSpPr>
          <p:cNvPr id="137" name="Google Shape;137;p22"/>
          <p:cNvCxnSpPr>
            <a:stCxn id="134" idx="3"/>
            <a:endCxn id="135" idx="1"/>
          </p:cNvCxnSpPr>
          <p:nvPr/>
        </p:nvCxnSpPr>
        <p:spPr>
          <a:xfrm>
            <a:off x="759140" y="4028919"/>
            <a:ext cx="99600" cy="0"/>
          </a:xfrm>
          <a:prstGeom prst="straightConnector1">
            <a:avLst/>
          </a:prstGeom>
          <a:noFill/>
          <a:ln cap="flat" cmpd="sng" w="8550">
            <a:solidFill>
              <a:srgbClr val="4A6FA5"/>
            </a:solidFill>
            <a:prstDash val="solid"/>
            <a:round/>
            <a:headEnd len="med" w="med" type="none"/>
            <a:tailEnd len="med" w="med" type="triangle"/>
          </a:ln>
        </p:spPr>
      </p:cxnSp>
      <p:cxnSp>
        <p:nvCxnSpPr>
          <p:cNvPr id="138" name="Google Shape;138;p22"/>
          <p:cNvCxnSpPr>
            <a:stCxn id="135" idx="3"/>
            <a:endCxn id="136" idx="1"/>
          </p:cNvCxnSpPr>
          <p:nvPr/>
        </p:nvCxnSpPr>
        <p:spPr>
          <a:xfrm>
            <a:off x="1447762" y="4028919"/>
            <a:ext cx="99600" cy="0"/>
          </a:xfrm>
          <a:prstGeom prst="straightConnector1">
            <a:avLst/>
          </a:prstGeom>
          <a:noFill/>
          <a:ln cap="flat" cmpd="sng" w="8550">
            <a:solidFill>
              <a:srgbClr val="4A6FA5"/>
            </a:solidFill>
            <a:prstDash val="solid"/>
            <a:round/>
            <a:headEnd len="med" w="med" type="none"/>
            <a:tailEnd len="med" w="med" type="triangle"/>
          </a:ln>
        </p:spPr>
      </p:cxnSp>
      <p:pic>
        <p:nvPicPr>
          <p:cNvPr id="139" name="Google Shape;139;p22"/>
          <p:cNvPicPr preferRelativeResize="0"/>
          <p:nvPr/>
        </p:nvPicPr>
        <p:blipFill>
          <a:blip r:embed="rId3">
            <a:alphaModFix/>
          </a:blip>
          <a:stretch>
            <a:fillRect/>
          </a:stretch>
        </p:blipFill>
        <p:spPr>
          <a:xfrm>
            <a:off x="220581" y="3860992"/>
            <a:ext cx="452401" cy="678601"/>
          </a:xfrm>
          <a:prstGeom prst="rect">
            <a:avLst/>
          </a:prstGeom>
          <a:noFill/>
          <a:ln>
            <a:noFill/>
          </a:ln>
        </p:spPr>
      </p:pic>
      <p:pic>
        <p:nvPicPr>
          <p:cNvPr id="140" name="Google Shape;140;p22"/>
          <p:cNvPicPr preferRelativeResize="0"/>
          <p:nvPr/>
        </p:nvPicPr>
        <p:blipFill>
          <a:blip r:embed="rId3">
            <a:alphaModFix/>
          </a:blip>
          <a:stretch>
            <a:fillRect/>
          </a:stretch>
        </p:blipFill>
        <p:spPr>
          <a:xfrm>
            <a:off x="919419" y="3860992"/>
            <a:ext cx="452401" cy="678601"/>
          </a:xfrm>
          <a:prstGeom prst="rect">
            <a:avLst/>
          </a:prstGeom>
          <a:noFill/>
          <a:ln>
            <a:noFill/>
          </a:ln>
        </p:spPr>
      </p:pic>
      <p:pic>
        <p:nvPicPr>
          <p:cNvPr id="141" name="Google Shape;141;p22"/>
          <p:cNvPicPr preferRelativeResize="0"/>
          <p:nvPr/>
        </p:nvPicPr>
        <p:blipFill>
          <a:blip r:embed="rId3">
            <a:alphaModFix/>
          </a:blip>
          <a:stretch>
            <a:fillRect/>
          </a:stretch>
        </p:blipFill>
        <p:spPr>
          <a:xfrm>
            <a:off x="1618257" y="3860992"/>
            <a:ext cx="452401" cy="678601"/>
          </a:xfrm>
          <a:prstGeom prst="rect">
            <a:avLst/>
          </a:prstGeom>
          <a:noFill/>
          <a:ln>
            <a:noFill/>
          </a:ln>
        </p:spPr>
      </p:pic>
      <p:cxnSp>
        <p:nvCxnSpPr>
          <p:cNvPr id="142" name="Google Shape;142;p22"/>
          <p:cNvCxnSpPr>
            <a:stCxn id="136" idx="3"/>
            <a:endCxn id="133" idx="1"/>
          </p:cNvCxnSpPr>
          <p:nvPr/>
        </p:nvCxnSpPr>
        <p:spPr>
          <a:xfrm flipH="1" rot="10800000">
            <a:off x="2136384" y="2571819"/>
            <a:ext cx="1505400" cy="1457100"/>
          </a:xfrm>
          <a:prstGeom prst="straightConnector1">
            <a:avLst/>
          </a:prstGeom>
          <a:noFill/>
          <a:ln cap="flat" cmpd="sng" w="8550">
            <a:solidFill>
              <a:srgbClr val="4A6FA5"/>
            </a:solidFill>
            <a:prstDash val="solid"/>
            <a:round/>
            <a:headEnd len="med" w="med" type="none"/>
            <a:tailEnd len="med" w="med" type="triangle"/>
          </a:ln>
        </p:spPr>
      </p:cxnSp>
      <p:sp>
        <p:nvSpPr>
          <p:cNvPr id="143" name="Google Shape;143;p22"/>
          <p:cNvSpPr/>
          <p:nvPr/>
        </p:nvSpPr>
        <p:spPr>
          <a:xfrm>
            <a:off x="220565" y="550302"/>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Measurements</a:t>
            </a:r>
            <a:endParaRPr b="1" sz="449">
              <a:solidFill>
                <a:srgbClr val="2D2D2D"/>
              </a:solidFill>
            </a:endParaRPr>
          </a:p>
        </p:txBody>
      </p:sp>
      <p:sp>
        <p:nvSpPr>
          <p:cNvPr id="144" name="Google Shape;144;p22"/>
          <p:cNvSpPr/>
          <p:nvPr/>
        </p:nvSpPr>
        <p:spPr>
          <a:xfrm>
            <a:off x="909187" y="550302"/>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Fusion/ML</a:t>
            </a:r>
            <a:endParaRPr b="1" sz="449">
              <a:solidFill>
                <a:srgbClr val="2D2D2D"/>
              </a:solidFill>
            </a:endParaRPr>
          </a:p>
        </p:txBody>
      </p:sp>
      <p:sp>
        <p:nvSpPr>
          <p:cNvPr id="145" name="Google Shape;145;p22"/>
          <p:cNvSpPr/>
          <p:nvPr/>
        </p:nvSpPr>
        <p:spPr>
          <a:xfrm>
            <a:off x="1597809" y="550302"/>
            <a:ext cx="588900" cy="264300"/>
          </a:xfrm>
          <a:prstGeom prst="roundRect">
            <a:avLst>
              <a:gd fmla="val 16667" name="adj"/>
            </a:avLst>
          </a:prstGeom>
          <a:solidFill>
            <a:srgbClr val="F1C232"/>
          </a:solidFill>
          <a:ln>
            <a:noFill/>
          </a:ln>
        </p:spPr>
        <p:txBody>
          <a:bodyPr anchorCtr="0" anchor="ctr" bIns="20525" lIns="20525" spcFirstLastPara="1" rIns="20525" wrap="square" tIns="20525">
            <a:noAutofit/>
          </a:bodyPr>
          <a:lstStyle/>
          <a:p>
            <a:pPr indent="0" lvl="0" marL="0" rtl="0" algn="ctr">
              <a:spcBef>
                <a:spcPts val="0"/>
              </a:spcBef>
              <a:spcAft>
                <a:spcPts val="0"/>
              </a:spcAft>
              <a:buNone/>
            </a:pPr>
            <a:r>
              <a:rPr b="1" lang="en" sz="449">
                <a:solidFill>
                  <a:srgbClr val="2D2D2D"/>
                </a:solidFill>
              </a:rPr>
              <a:t>Output</a:t>
            </a:r>
            <a:endParaRPr b="1" sz="449">
              <a:solidFill>
                <a:srgbClr val="2D2D2D"/>
              </a:solidFill>
            </a:endParaRPr>
          </a:p>
        </p:txBody>
      </p:sp>
      <p:cxnSp>
        <p:nvCxnSpPr>
          <p:cNvPr id="146" name="Google Shape;146;p22"/>
          <p:cNvCxnSpPr>
            <a:stCxn id="143" idx="3"/>
            <a:endCxn id="144" idx="1"/>
          </p:cNvCxnSpPr>
          <p:nvPr/>
        </p:nvCxnSpPr>
        <p:spPr>
          <a:xfrm>
            <a:off x="809465" y="682452"/>
            <a:ext cx="99600" cy="0"/>
          </a:xfrm>
          <a:prstGeom prst="straightConnector1">
            <a:avLst/>
          </a:prstGeom>
          <a:noFill/>
          <a:ln cap="flat" cmpd="sng" w="8550">
            <a:solidFill>
              <a:srgbClr val="4A6FA5"/>
            </a:solidFill>
            <a:prstDash val="solid"/>
            <a:round/>
            <a:headEnd len="med" w="med" type="none"/>
            <a:tailEnd len="med" w="med" type="triangle"/>
          </a:ln>
        </p:spPr>
      </p:cxnSp>
      <p:cxnSp>
        <p:nvCxnSpPr>
          <p:cNvPr id="147" name="Google Shape;147;p22"/>
          <p:cNvCxnSpPr>
            <a:stCxn id="144" idx="3"/>
            <a:endCxn id="145" idx="1"/>
          </p:cNvCxnSpPr>
          <p:nvPr/>
        </p:nvCxnSpPr>
        <p:spPr>
          <a:xfrm>
            <a:off x="1498087" y="682452"/>
            <a:ext cx="99600" cy="0"/>
          </a:xfrm>
          <a:prstGeom prst="straightConnector1">
            <a:avLst/>
          </a:prstGeom>
          <a:noFill/>
          <a:ln cap="flat" cmpd="sng" w="8550">
            <a:solidFill>
              <a:srgbClr val="4A6FA5"/>
            </a:solidFill>
            <a:prstDash val="solid"/>
            <a:round/>
            <a:headEnd len="med" w="med" type="none"/>
            <a:tailEnd len="med" w="med" type="triangle"/>
          </a:ln>
        </p:spPr>
      </p:cxnSp>
      <p:pic>
        <p:nvPicPr>
          <p:cNvPr id="148" name="Google Shape;148;p22"/>
          <p:cNvPicPr preferRelativeResize="0"/>
          <p:nvPr/>
        </p:nvPicPr>
        <p:blipFill>
          <a:blip r:embed="rId3">
            <a:alphaModFix/>
          </a:blip>
          <a:stretch>
            <a:fillRect/>
          </a:stretch>
        </p:blipFill>
        <p:spPr>
          <a:xfrm>
            <a:off x="270906" y="514525"/>
            <a:ext cx="452401" cy="678601"/>
          </a:xfrm>
          <a:prstGeom prst="rect">
            <a:avLst/>
          </a:prstGeom>
          <a:noFill/>
          <a:ln>
            <a:noFill/>
          </a:ln>
        </p:spPr>
      </p:pic>
      <p:pic>
        <p:nvPicPr>
          <p:cNvPr id="149" name="Google Shape;149;p22"/>
          <p:cNvPicPr preferRelativeResize="0"/>
          <p:nvPr/>
        </p:nvPicPr>
        <p:blipFill>
          <a:blip r:embed="rId3">
            <a:alphaModFix/>
          </a:blip>
          <a:stretch>
            <a:fillRect/>
          </a:stretch>
        </p:blipFill>
        <p:spPr>
          <a:xfrm>
            <a:off x="969744" y="514525"/>
            <a:ext cx="452401" cy="678601"/>
          </a:xfrm>
          <a:prstGeom prst="rect">
            <a:avLst/>
          </a:prstGeom>
          <a:noFill/>
          <a:ln>
            <a:noFill/>
          </a:ln>
        </p:spPr>
      </p:pic>
      <p:pic>
        <p:nvPicPr>
          <p:cNvPr id="150" name="Google Shape;150;p22"/>
          <p:cNvPicPr preferRelativeResize="0"/>
          <p:nvPr/>
        </p:nvPicPr>
        <p:blipFill>
          <a:blip r:embed="rId3">
            <a:alphaModFix/>
          </a:blip>
          <a:stretch>
            <a:fillRect/>
          </a:stretch>
        </p:blipFill>
        <p:spPr>
          <a:xfrm>
            <a:off x="1668582" y="514525"/>
            <a:ext cx="452401" cy="678601"/>
          </a:xfrm>
          <a:prstGeom prst="rect">
            <a:avLst/>
          </a:prstGeom>
          <a:noFill/>
          <a:ln>
            <a:noFill/>
          </a:ln>
        </p:spPr>
      </p:pic>
      <p:cxnSp>
        <p:nvCxnSpPr>
          <p:cNvPr id="151" name="Google Shape;151;p22"/>
          <p:cNvCxnSpPr>
            <a:stCxn id="145" idx="3"/>
            <a:endCxn id="133" idx="1"/>
          </p:cNvCxnSpPr>
          <p:nvPr/>
        </p:nvCxnSpPr>
        <p:spPr>
          <a:xfrm>
            <a:off x="2186709" y="682452"/>
            <a:ext cx="1455000" cy="1889400"/>
          </a:xfrm>
          <a:prstGeom prst="straightConnector1">
            <a:avLst/>
          </a:prstGeom>
          <a:noFill/>
          <a:ln cap="flat" cmpd="sng" w="8550">
            <a:solidFill>
              <a:srgbClr val="4A6FA5"/>
            </a:solidFill>
            <a:prstDash val="solid"/>
            <a:round/>
            <a:headEnd len="med" w="med" type="none"/>
            <a:tailEnd len="med" w="med" type="triangle"/>
          </a:ln>
        </p:spPr>
      </p:cxnSp>
      <p:pic>
        <p:nvPicPr>
          <p:cNvPr id="133" name="Google Shape;133;p22"/>
          <p:cNvPicPr preferRelativeResize="0"/>
          <p:nvPr/>
        </p:nvPicPr>
        <p:blipFill>
          <a:blip r:embed="rId4">
            <a:alphaModFix/>
          </a:blip>
          <a:stretch>
            <a:fillRect/>
          </a:stretch>
        </p:blipFill>
        <p:spPr>
          <a:xfrm>
            <a:off x="3641784" y="152400"/>
            <a:ext cx="4838700"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2E"/>
        </a:solidFill>
      </p:bgPr>
    </p:bg>
    <p:spTree>
      <p:nvGrpSpPr>
        <p:cNvPr id="155" name="Shape 155"/>
        <p:cNvGrpSpPr/>
        <p:nvPr/>
      </p:nvGrpSpPr>
      <p:grpSpPr>
        <a:xfrm>
          <a:off x="0" y="0"/>
          <a:ext cx="0" cy="0"/>
          <a:chOff x="0" y="0"/>
          <a:chExt cx="0" cy="0"/>
        </a:xfrm>
      </p:grpSpPr>
      <p:sp>
        <p:nvSpPr>
          <p:cNvPr id="156" name="Google Shape;156;p23"/>
          <p:cNvSpPr txBox="1"/>
          <p:nvPr>
            <p:ph type="ctrTitle"/>
          </p:nvPr>
        </p:nvSpPr>
        <p:spPr>
          <a:xfrm>
            <a:off x="311700" y="2412404"/>
            <a:ext cx="8520600" cy="67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20">
                <a:solidFill>
                  <a:schemeClr val="lt1"/>
                </a:solidFill>
                <a:latin typeface="Georgia"/>
                <a:ea typeface="Georgia"/>
                <a:cs typeface="Georgia"/>
                <a:sym typeface="Georgia"/>
              </a:rPr>
              <a:t>What happens when an uncertain output</a:t>
            </a:r>
            <a:br>
              <a:rPr lang="en" sz="3020">
                <a:solidFill>
                  <a:schemeClr val="lt1"/>
                </a:solidFill>
                <a:latin typeface="Georgia"/>
                <a:ea typeface="Georgia"/>
                <a:cs typeface="Georgia"/>
                <a:sym typeface="Georgia"/>
              </a:rPr>
            </a:br>
            <a:br>
              <a:rPr lang="en" sz="3020">
                <a:solidFill>
                  <a:schemeClr val="lt1"/>
                </a:solidFill>
                <a:latin typeface="Georgia"/>
                <a:ea typeface="Georgia"/>
                <a:cs typeface="Georgia"/>
                <a:sym typeface="Georgia"/>
              </a:rPr>
            </a:br>
            <a:r>
              <a:rPr lang="en" sz="3020">
                <a:solidFill>
                  <a:schemeClr val="lt1"/>
                </a:solidFill>
                <a:latin typeface="Georgia"/>
                <a:ea typeface="Georgia"/>
                <a:cs typeface="Georgia"/>
                <a:sym typeface="Georgia"/>
              </a:rPr>
              <a:t>has to become a certain decision?</a:t>
            </a:r>
            <a:endParaRPr sz="3020">
              <a:solidFill>
                <a:schemeClr val="lt1"/>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60" name="Shape 160"/>
        <p:cNvGrpSpPr/>
        <p:nvPr/>
      </p:nvGrpSpPr>
      <p:grpSpPr>
        <a:xfrm>
          <a:off x="0" y="0"/>
          <a:ext cx="0" cy="0"/>
          <a:chOff x="0" y="0"/>
          <a:chExt cx="0" cy="0"/>
        </a:xfrm>
      </p:grpSpPr>
      <p:sp>
        <p:nvSpPr>
          <p:cNvPr id="161" name="Google Shape;161;p24"/>
          <p:cNvSpPr txBox="1"/>
          <p:nvPr/>
        </p:nvSpPr>
        <p:spPr>
          <a:xfrm>
            <a:off x="1937700" y="2017650"/>
            <a:ext cx="5268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Georgia"/>
                <a:ea typeface="Georgia"/>
                <a:cs typeface="Georgia"/>
                <a:sym typeface="Georgia"/>
              </a:rPr>
              <a:t>Case 1:</a:t>
            </a:r>
            <a:br>
              <a:rPr b="1" lang="en" sz="3000">
                <a:solidFill>
                  <a:schemeClr val="dk2"/>
                </a:solidFill>
                <a:latin typeface="Georgia"/>
                <a:ea typeface="Georgia"/>
                <a:cs typeface="Georgia"/>
                <a:sym typeface="Georgia"/>
              </a:rPr>
            </a:br>
            <a:r>
              <a:rPr b="1" lang="en" sz="3000">
                <a:solidFill>
                  <a:schemeClr val="dk2"/>
                </a:solidFill>
                <a:latin typeface="Georgia"/>
                <a:ea typeface="Georgia"/>
                <a:cs typeface="Georgia"/>
                <a:sym typeface="Georgia"/>
              </a:rPr>
              <a:t>Malawi Drought, 2015-16</a:t>
            </a:r>
            <a:endParaRPr b="1" sz="3000">
              <a:solidFill>
                <a:schemeClr val="dk2"/>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65" name="Shape 165"/>
        <p:cNvGrpSpPr/>
        <p:nvPr/>
      </p:nvGrpSpPr>
      <p:grpSpPr>
        <a:xfrm>
          <a:off x="0" y="0"/>
          <a:ext cx="0" cy="0"/>
          <a:chOff x="0" y="0"/>
          <a:chExt cx="0" cy="0"/>
        </a:xfrm>
      </p:grpSpPr>
      <p:pic>
        <p:nvPicPr>
          <p:cNvPr id="166" name="Google Shape;166;p25"/>
          <p:cNvPicPr preferRelativeResize="0"/>
          <p:nvPr/>
        </p:nvPicPr>
        <p:blipFill>
          <a:blip r:embed="rId3">
            <a:alphaModFix/>
          </a:blip>
          <a:stretch>
            <a:fillRect/>
          </a:stretch>
        </p:blipFill>
        <p:spPr>
          <a:xfrm>
            <a:off x="-142749" y="74653"/>
            <a:ext cx="9429499" cy="4810473"/>
          </a:xfrm>
          <a:prstGeom prst="rect">
            <a:avLst/>
          </a:prstGeom>
          <a:noFill/>
          <a:ln>
            <a:noFill/>
          </a:ln>
        </p:spPr>
      </p:pic>
      <p:sp>
        <p:nvSpPr>
          <p:cNvPr id="167" name="Google Shape;167;p25"/>
          <p:cNvSpPr txBox="1"/>
          <p:nvPr>
            <p:ph type="ctrTitle"/>
          </p:nvPr>
        </p:nvSpPr>
        <p:spPr>
          <a:xfrm>
            <a:off x="948075" y="4100618"/>
            <a:ext cx="7027200" cy="784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solidFill>
                <a:srgbClr val="00FFFF"/>
              </a:solidFill>
            </a:endParaRPr>
          </a:p>
          <a:p>
            <a:pPr indent="0" lvl="0" marL="0" rtl="0" algn="ctr">
              <a:spcBef>
                <a:spcPts val="0"/>
              </a:spcBef>
              <a:spcAft>
                <a:spcPts val="0"/>
              </a:spcAft>
              <a:buNone/>
            </a:pPr>
            <a:r>
              <a:t/>
            </a:r>
            <a:endParaRPr b="1">
              <a:solidFill>
                <a:srgbClr val="00FFFF"/>
              </a:solidFill>
            </a:endParaRPr>
          </a:p>
          <a:p>
            <a:pPr indent="0" lvl="0" marL="0" rtl="0" algn="ctr">
              <a:spcBef>
                <a:spcPts val="0"/>
              </a:spcBef>
              <a:spcAft>
                <a:spcPts val="0"/>
              </a:spcAft>
              <a:buNone/>
            </a:pPr>
            <a:r>
              <a:rPr b="1" lang="en" sz="3978">
                <a:solidFill>
                  <a:srgbClr val="FFFF00"/>
                </a:solidFill>
              </a:rPr>
              <a:t>Malawi Drought, 2015-6</a:t>
            </a:r>
            <a:endParaRPr b="1" sz="3978">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71" name="Shape 171"/>
        <p:cNvGrpSpPr/>
        <p:nvPr/>
      </p:nvGrpSpPr>
      <p:grpSpPr>
        <a:xfrm>
          <a:off x="0" y="0"/>
          <a:ext cx="0" cy="0"/>
          <a:chOff x="0" y="0"/>
          <a:chExt cx="0" cy="0"/>
        </a:xfrm>
      </p:grpSpPr>
      <p:sp>
        <p:nvSpPr>
          <p:cNvPr id="172" name="Google Shape;172;p26"/>
          <p:cNvSpPr txBox="1"/>
          <p:nvPr>
            <p:ph type="ctrTitle"/>
          </p:nvPr>
        </p:nvSpPr>
        <p:spPr>
          <a:xfrm>
            <a:off x="1395000" y="4100625"/>
            <a:ext cx="6354000" cy="78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sz="1800">
              <a:solidFill>
                <a:srgbClr val="00FFFF"/>
              </a:solidFill>
            </a:endParaRPr>
          </a:p>
          <a:p>
            <a:pPr indent="0" lvl="0" marL="0" rtl="0" algn="ctr">
              <a:spcBef>
                <a:spcPts val="0"/>
              </a:spcBef>
              <a:spcAft>
                <a:spcPts val="0"/>
              </a:spcAft>
              <a:buNone/>
            </a:pPr>
            <a:r>
              <a:t/>
            </a:r>
            <a:endParaRPr b="1" sz="1800">
              <a:solidFill>
                <a:srgbClr val="00FFFF"/>
              </a:solidFill>
            </a:endParaRPr>
          </a:p>
          <a:p>
            <a:pPr indent="0" lvl="0" marL="0" rtl="0" algn="ctr">
              <a:spcBef>
                <a:spcPts val="0"/>
              </a:spcBef>
              <a:spcAft>
                <a:spcPts val="0"/>
              </a:spcAft>
              <a:buNone/>
            </a:pPr>
            <a:r>
              <a:rPr b="1" lang="en" sz="1800" u="sng">
                <a:solidFill>
                  <a:schemeClr val="hlink"/>
                </a:solidFill>
                <a:hlinkClick r:id="rId3"/>
              </a:rPr>
              <a:t>From the Post-Disaster Needs Assessment report</a:t>
            </a:r>
            <a:endParaRPr b="1" sz="1800">
              <a:solidFill>
                <a:srgbClr val="2D2D2D"/>
              </a:solidFill>
            </a:endParaRPr>
          </a:p>
        </p:txBody>
      </p:sp>
      <p:pic>
        <p:nvPicPr>
          <p:cNvPr id="173" name="Google Shape;173;p26"/>
          <p:cNvPicPr preferRelativeResize="0"/>
          <p:nvPr/>
        </p:nvPicPr>
        <p:blipFill>
          <a:blip r:embed="rId4">
            <a:alphaModFix/>
          </a:blip>
          <a:stretch>
            <a:fillRect/>
          </a:stretch>
        </p:blipFill>
        <p:spPr>
          <a:xfrm>
            <a:off x="152400" y="973644"/>
            <a:ext cx="4330451" cy="2727113"/>
          </a:xfrm>
          <a:prstGeom prst="rect">
            <a:avLst/>
          </a:prstGeom>
          <a:noFill/>
          <a:ln>
            <a:noFill/>
          </a:ln>
        </p:spPr>
      </p:pic>
      <p:pic>
        <p:nvPicPr>
          <p:cNvPr id="174" name="Google Shape;174;p26"/>
          <p:cNvPicPr preferRelativeResize="0"/>
          <p:nvPr/>
        </p:nvPicPr>
        <p:blipFill>
          <a:blip r:embed="rId5">
            <a:alphaModFix/>
          </a:blip>
          <a:stretch>
            <a:fillRect/>
          </a:stretch>
        </p:blipFill>
        <p:spPr>
          <a:xfrm>
            <a:off x="4661150" y="973644"/>
            <a:ext cx="4330451" cy="2716149"/>
          </a:xfrm>
          <a:prstGeom prst="rect">
            <a:avLst/>
          </a:prstGeom>
          <a:noFill/>
          <a:ln>
            <a:noFill/>
          </a:ln>
        </p:spPr>
      </p:pic>
      <p:sp>
        <p:nvSpPr>
          <p:cNvPr id="175" name="Google Shape;175;p26"/>
          <p:cNvSpPr txBox="1"/>
          <p:nvPr/>
        </p:nvSpPr>
        <p:spPr>
          <a:xfrm>
            <a:off x="2220000" y="153775"/>
            <a:ext cx="470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1: Malawi Drought, 2015-16</a:t>
            </a:r>
            <a:endParaRPr b="1" sz="1800">
              <a:solidFill>
                <a:schemeClr val="dk2"/>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79" name="Shape 179"/>
        <p:cNvGrpSpPr/>
        <p:nvPr/>
      </p:nvGrpSpPr>
      <p:grpSpPr>
        <a:xfrm>
          <a:off x="0" y="0"/>
          <a:ext cx="0" cy="0"/>
          <a:chOff x="0" y="0"/>
          <a:chExt cx="0" cy="0"/>
        </a:xfrm>
      </p:grpSpPr>
      <p:sp>
        <p:nvSpPr>
          <p:cNvPr id="180" name="Google Shape;180;p27"/>
          <p:cNvSpPr txBox="1"/>
          <p:nvPr/>
        </p:nvSpPr>
        <p:spPr>
          <a:xfrm>
            <a:off x="623400" y="1176725"/>
            <a:ext cx="78972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1800"/>
              </a:spcAft>
              <a:buNone/>
            </a:pPr>
            <a:r>
              <a:rPr lang="en" sz="1500">
                <a:solidFill>
                  <a:srgbClr val="2D2D2D"/>
                </a:solidFill>
                <a:latin typeface="Georgia"/>
                <a:ea typeface="Georgia"/>
                <a:cs typeface="Georgia"/>
                <a:sym typeface="Georgia"/>
              </a:rPr>
              <a:t>ARC </a:t>
            </a:r>
            <a:r>
              <a:rPr b="1" lang="en" sz="1500">
                <a:solidFill>
                  <a:srgbClr val="2D2D2D"/>
                </a:solidFill>
                <a:latin typeface="Georgia"/>
                <a:ea typeface="Georgia"/>
                <a:cs typeface="Georgia"/>
                <a:sym typeface="Georgia"/>
              </a:rPr>
              <a:t>parametric drought insurance</a:t>
            </a:r>
            <a:r>
              <a:rPr lang="en" sz="1500">
                <a:solidFill>
                  <a:srgbClr val="2D2D2D"/>
                </a:solidFill>
                <a:latin typeface="Georgia"/>
                <a:ea typeface="Georgia"/>
                <a:cs typeface="Georgia"/>
                <a:sym typeface="Georgia"/>
              </a:rPr>
              <a:t> calculates a </a:t>
            </a:r>
            <a:r>
              <a:rPr b="1" lang="en" sz="1500">
                <a:solidFill>
                  <a:srgbClr val="2D2D2D"/>
                </a:solidFill>
                <a:latin typeface="Georgia"/>
                <a:ea typeface="Georgia"/>
                <a:cs typeface="Georgia"/>
                <a:sym typeface="Georgia"/>
              </a:rPr>
              <a:t>vegetation stress index</a:t>
            </a:r>
            <a:r>
              <a:rPr lang="en" sz="1500">
                <a:solidFill>
                  <a:srgbClr val="2D2D2D"/>
                </a:solidFill>
                <a:latin typeface="Georgia"/>
                <a:ea typeface="Georgia"/>
                <a:cs typeface="Georgia"/>
                <a:sym typeface="Georgia"/>
              </a:rPr>
              <a:t> from satellite rainfall data. The index was calibrated to </a:t>
            </a:r>
            <a:r>
              <a:rPr b="1" lang="en" sz="1500">
                <a:solidFill>
                  <a:srgbClr val="2D2D2D"/>
                </a:solidFill>
                <a:latin typeface="Georgia"/>
                <a:ea typeface="Georgia"/>
                <a:cs typeface="Georgia"/>
                <a:sym typeface="Georgia"/>
              </a:rPr>
              <a:t>120-day</a:t>
            </a:r>
            <a:r>
              <a:rPr lang="en" sz="1500">
                <a:solidFill>
                  <a:srgbClr val="2D2D2D"/>
                </a:solidFill>
                <a:latin typeface="Georgia"/>
                <a:ea typeface="Georgia"/>
                <a:cs typeface="Georgia"/>
                <a:sym typeface="Georgia"/>
              </a:rPr>
              <a:t> maize.</a:t>
            </a:r>
            <a:endParaRPr sz="1500">
              <a:solidFill>
                <a:srgbClr val="2D2D2D"/>
              </a:solidFill>
              <a:latin typeface="Georgia"/>
              <a:ea typeface="Georgia"/>
              <a:cs typeface="Georgia"/>
              <a:sym typeface="Georgia"/>
            </a:endParaRPr>
          </a:p>
        </p:txBody>
      </p:sp>
      <p:sp>
        <p:nvSpPr>
          <p:cNvPr id="181" name="Google Shape;181;p27"/>
          <p:cNvSpPr txBox="1"/>
          <p:nvPr/>
        </p:nvSpPr>
        <p:spPr>
          <a:xfrm>
            <a:off x="2220000" y="153775"/>
            <a:ext cx="470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1: Malawi Drought, 2015-16</a:t>
            </a:r>
            <a:endParaRPr b="1" sz="1800">
              <a:solidFill>
                <a:schemeClr val="dk2"/>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85" name="Shape 185"/>
        <p:cNvGrpSpPr/>
        <p:nvPr/>
      </p:nvGrpSpPr>
      <p:grpSpPr>
        <a:xfrm>
          <a:off x="0" y="0"/>
          <a:ext cx="0" cy="0"/>
          <a:chOff x="0" y="0"/>
          <a:chExt cx="0" cy="0"/>
        </a:xfrm>
      </p:grpSpPr>
      <p:sp>
        <p:nvSpPr>
          <p:cNvPr id="186" name="Google Shape;186;p28"/>
          <p:cNvSpPr txBox="1"/>
          <p:nvPr/>
        </p:nvSpPr>
        <p:spPr>
          <a:xfrm>
            <a:off x="623400" y="1176725"/>
            <a:ext cx="7897200" cy="197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0"/>
              </a:spcAft>
              <a:buNone/>
            </a:pPr>
            <a:r>
              <a:rPr lang="en" sz="1500">
                <a:solidFill>
                  <a:srgbClr val="2D2D2D"/>
                </a:solidFill>
                <a:latin typeface="Georgia"/>
                <a:ea typeface="Georgia"/>
                <a:cs typeface="Georgia"/>
                <a:sym typeface="Georgia"/>
              </a:rPr>
              <a:t>ARC </a:t>
            </a:r>
            <a:r>
              <a:rPr b="1" lang="en" sz="1500">
                <a:solidFill>
                  <a:srgbClr val="2D2D2D"/>
                </a:solidFill>
                <a:latin typeface="Georgia"/>
                <a:ea typeface="Georgia"/>
                <a:cs typeface="Georgia"/>
                <a:sym typeface="Georgia"/>
              </a:rPr>
              <a:t>parametric drought insurance</a:t>
            </a:r>
            <a:r>
              <a:rPr lang="en" sz="1500">
                <a:solidFill>
                  <a:srgbClr val="2D2D2D"/>
                </a:solidFill>
                <a:latin typeface="Georgia"/>
                <a:ea typeface="Georgia"/>
                <a:cs typeface="Georgia"/>
                <a:sym typeface="Georgia"/>
              </a:rPr>
              <a:t> calculates a </a:t>
            </a:r>
            <a:r>
              <a:rPr b="1" lang="en" sz="1500">
                <a:solidFill>
                  <a:srgbClr val="2D2D2D"/>
                </a:solidFill>
                <a:latin typeface="Georgia"/>
                <a:ea typeface="Georgia"/>
                <a:cs typeface="Georgia"/>
                <a:sym typeface="Georgia"/>
              </a:rPr>
              <a:t>vegetation stress index</a:t>
            </a:r>
            <a:r>
              <a:rPr lang="en" sz="1500">
                <a:solidFill>
                  <a:srgbClr val="2D2D2D"/>
                </a:solidFill>
                <a:latin typeface="Georgia"/>
                <a:ea typeface="Georgia"/>
                <a:cs typeface="Georgia"/>
                <a:sym typeface="Georgia"/>
              </a:rPr>
              <a:t> from satellite rainfall data. The index was calibrated to </a:t>
            </a:r>
            <a:r>
              <a:rPr b="1" lang="en" sz="1500">
                <a:solidFill>
                  <a:srgbClr val="2D2D2D"/>
                </a:solidFill>
                <a:latin typeface="Georgia"/>
                <a:ea typeface="Georgia"/>
                <a:cs typeface="Georgia"/>
                <a:sym typeface="Georgia"/>
              </a:rPr>
              <a:t>120-day</a:t>
            </a:r>
            <a:r>
              <a:rPr lang="en" sz="1500">
                <a:solidFill>
                  <a:srgbClr val="2D2D2D"/>
                </a:solidFill>
                <a:latin typeface="Georgia"/>
                <a:ea typeface="Georgia"/>
                <a:cs typeface="Georgia"/>
                <a:sym typeface="Georgia"/>
              </a:rPr>
              <a:t> maize.</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Farmers had switched to</a:t>
            </a:r>
            <a:r>
              <a:rPr b="1" lang="en" sz="1500">
                <a:solidFill>
                  <a:srgbClr val="2D2D2D"/>
                </a:solidFill>
                <a:latin typeface="Georgia"/>
                <a:ea typeface="Georgia"/>
                <a:cs typeface="Georgia"/>
                <a:sym typeface="Georgia"/>
              </a:rPr>
              <a:t> 90-day varieties.</a:t>
            </a:r>
            <a:r>
              <a:rPr lang="en" sz="1500">
                <a:solidFill>
                  <a:srgbClr val="2D2D2D"/>
                </a:solidFill>
                <a:latin typeface="Georgia"/>
                <a:ea typeface="Georgia"/>
                <a:cs typeface="Georgia"/>
                <a:sym typeface="Georgia"/>
              </a:rPr>
              <a:t> The dry spell hit during the 90-day critical window but fell </a:t>
            </a:r>
            <a:r>
              <a:rPr b="1" lang="en" sz="1500">
                <a:solidFill>
                  <a:srgbClr val="2D2D2D"/>
                </a:solidFill>
                <a:latin typeface="Georgia"/>
                <a:ea typeface="Georgia"/>
                <a:cs typeface="Georgia"/>
                <a:sym typeface="Georgia"/>
              </a:rPr>
              <a:t>outside what the model considered critical for 120-day crops</a:t>
            </a:r>
            <a:r>
              <a:rPr lang="en" sz="1500">
                <a:solidFill>
                  <a:srgbClr val="2D2D2D"/>
                </a:solidFill>
                <a:latin typeface="Georgia"/>
                <a:ea typeface="Georgia"/>
                <a:cs typeface="Georgia"/>
                <a:sym typeface="Georgia"/>
              </a:rPr>
              <a:t>.</a:t>
            </a: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187" name="Google Shape;187;p28"/>
          <p:cNvSpPr txBox="1"/>
          <p:nvPr/>
        </p:nvSpPr>
        <p:spPr>
          <a:xfrm>
            <a:off x="2220000" y="153775"/>
            <a:ext cx="470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1: Malawi Drought, 2015-16</a:t>
            </a:r>
            <a:endParaRPr b="1" sz="1800">
              <a:solidFill>
                <a:schemeClr val="dk2"/>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91" name="Shape 191"/>
        <p:cNvGrpSpPr/>
        <p:nvPr/>
      </p:nvGrpSpPr>
      <p:grpSpPr>
        <a:xfrm>
          <a:off x="0" y="0"/>
          <a:ext cx="0" cy="0"/>
          <a:chOff x="0" y="0"/>
          <a:chExt cx="0" cy="0"/>
        </a:xfrm>
      </p:grpSpPr>
      <p:sp>
        <p:nvSpPr>
          <p:cNvPr id="192" name="Google Shape;192;p29"/>
          <p:cNvSpPr txBox="1"/>
          <p:nvPr/>
        </p:nvSpPr>
        <p:spPr>
          <a:xfrm>
            <a:off x="623400" y="1176725"/>
            <a:ext cx="7897200" cy="223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0"/>
              </a:spcAft>
              <a:buNone/>
            </a:pPr>
            <a:r>
              <a:rPr lang="en" sz="1500">
                <a:solidFill>
                  <a:srgbClr val="2D2D2D"/>
                </a:solidFill>
                <a:latin typeface="Georgia"/>
                <a:ea typeface="Georgia"/>
                <a:cs typeface="Georgia"/>
                <a:sym typeface="Georgia"/>
              </a:rPr>
              <a:t>ARC </a:t>
            </a:r>
            <a:r>
              <a:rPr b="1" lang="en" sz="1500">
                <a:solidFill>
                  <a:srgbClr val="2D2D2D"/>
                </a:solidFill>
                <a:latin typeface="Georgia"/>
                <a:ea typeface="Georgia"/>
                <a:cs typeface="Georgia"/>
                <a:sym typeface="Georgia"/>
              </a:rPr>
              <a:t>parametric drought insurance</a:t>
            </a:r>
            <a:r>
              <a:rPr lang="en" sz="1500">
                <a:solidFill>
                  <a:srgbClr val="2D2D2D"/>
                </a:solidFill>
                <a:latin typeface="Georgia"/>
                <a:ea typeface="Georgia"/>
                <a:cs typeface="Georgia"/>
                <a:sym typeface="Georgia"/>
              </a:rPr>
              <a:t> calculates a </a:t>
            </a:r>
            <a:r>
              <a:rPr b="1" lang="en" sz="1500">
                <a:solidFill>
                  <a:srgbClr val="2D2D2D"/>
                </a:solidFill>
                <a:latin typeface="Georgia"/>
                <a:ea typeface="Georgia"/>
                <a:cs typeface="Georgia"/>
                <a:sym typeface="Georgia"/>
              </a:rPr>
              <a:t>vegetation stress index</a:t>
            </a:r>
            <a:r>
              <a:rPr lang="en" sz="1500">
                <a:solidFill>
                  <a:srgbClr val="2D2D2D"/>
                </a:solidFill>
                <a:latin typeface="Georgia"/>
                <a:ea typeface="Georgia"/>
                <a:cs typeface="Georgia"/>
                <a:sym typeface="Georgia"/>
              </a:rPr>
              <a:t> from satellite rainfall data. The index was calibrated to </a:t>
            </a:r>
            <a:r>
              <a:rPr b="1" lang="en" sz="1500">
                <a:solidFill>
                  <a:srgbClr val="2D2D2D"/>
                </a:solidFill>
                <a:latin typeface="Georgia"/>
                <a:ea typeface="Georgia"/>
                <a:cs typeface="Georgia"/>
                <a:sym typeface="Georgia"/>
              </a:rPr>
              <a:t>120-day</a:t>
            </a:r>
            <a:r>
              <a:rPr lang="en" sz="1500">
                <a:solidFill>
                  <a:srgbClr val="2D2D2D"/>
                </a:solidFill>
                <a:latin typeface="Georgia"/>
                <a:ea typeface="Georgia"/>
                <a:cs typeface="Georgia"/>
                <a:sym typeface="Georgia"/>
              </a:rPr>
              <a:t> maize.</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Farmers had switched to</a:t>
            </a:r>
            <a:r>
              <a:rPr b="1" lang="en" sz="1500">
                <a:solidFill>
                  <a:srgbClr val="2D2D2D"/>
                </a:solidFill>
                <a:latin typeface="Georgia"/>
                <a:ea typeface="Georgia"/>
                <a:cs typeface="Georgia"/>
                <a:sym typeface="Georgia"/>
              </a:rPr>
              <a:t> 90-day varieties.</a:t>
            </a:r>
            <a:r>
              <a:rPr lang="en" sz="1500">
                <a:solidFill>
                  <a:srgbClr val="2D2D2D"/>
                </a:solidFill>
                <a:latin typeface="Georgia"/>
                <a:ea typeface="Georgia"/>
                <a:cs typeface="Georgia"/>
                <a:sym typeface="Georgia"/>
              </a:rPr>
              <a:t> The dry spell hit during the 90-day critical window but fell </a:t>
            </a:r>
            <a:r>
              <a:rPr b="1" lang="en" sz="1500">
                <a:solidFill>
                  <a:srgbClr val="2D2D2D"/>
                </a:solidFill>
                <a:latin typeface="Georgia"/>
                <a:ea typeface="Georgia"/>
                <a:cs typeface="Georgia"/>
                <a:sym typeface="Georgia"/>
              </a:rPr>
              <a:t>outside what the model considered critical for 120-day crops</a:t>
            </a:r>
            <a:r>
              <a:rPr lang="en" sz="1500">
                <a:solidFill>
                  <a:srgbClr val="2D2D2D"/>
                </a:solidFill>
                <a:latin typeface="Georgia"/>
                <a:ea typeface="Georgia"/>
                <a:cs typeface="Georgia"/>
                <a:sym typeface="Georgia"/>
              </a:rPr>
              <a:t>.</a:t>
            </a:r>
            <a:endParaRPr b="1"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rPr lang="en" sz="1500">
                <a:solidFill>
                  <a:srgbClr val="2D2D2D"/>
                </a:solidFill>
                <a:latin typeface="Georgia"/>
                <a:ea typeface="Georgia"/>
                <a:cs typeface="Georgia"/>
                <a:sym typeface="Georgia"/>
              </a:rPr>
              <a:t>The index said: </a:t>
            </a:r>
            <a:r>
              <a:rPr b="1" lang="en" sz="1500">
                <a:solidFill>
                  <a:srgbClr val="2D2D2D"/>
                </a:solidFill>
                <a:latin typeface="Georgia"/>
                <a:ea typeface="Georgia"/>
                <a:cs typeface="Georgia"/>
                <a:sym typeface="Georgia"/>
              </a:rPr>
              <a:t>20K</a:t>
            </a:r>
            <a:r>
              <a:rPr lang="en" sz="1500">
                <a:solidFill>
                  <a:srgbClr val="2D2D2D"/>
                </a:solidFill>
                <a:latin typeface="Georgia"/>
                <a:ea typeface="Georgia"/>
                <a:cs typeface="Georgia"/>
                <a:sym typeface="Georgia"/>
              </a:rPr>
              <a:t> people affected.</a:t>
            </a: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The government said: </a:t>
            </a:r>
            <a:r>
              <a:rPr b="1" lang="en" sz="1500">
                <a:solidFill>
                  <a:srgbClr val="2D2D2D"/>
                </a:solidFill>
                <a:latin typeface="Georgia"/>
                <a:ea typeface="Georgia"/>
                <a:cs typeface="Georgia"/>
                <a:sym typeface="Georgia"/>
              </a:rPr>
              <a:t>6.7M </a:t>
            </a:r>
            <a:r>
              <a:rPr lang="en" sz="1500">
                <a:solidFill>
                  <a:srgbClr val="2D2D2D"/>
                </a:solidFill>
                <a:latin typeface="Georgia"/>
                <a:ea typeface="Georgia"/>
                <a:cs typeface="Georgia"/>
                <a:sym typeface="Georgia"/>
              </a:rPr>
              <a:t>people.</a:t>
            </a:r>
            <a:endParaRPr sz="1500">
              <a:solidFill>
                <a:srgbClr val="2D2D2D"/>
              </a:solidFill>
              <a:latin typeface="Georgia"/>
              <a:ea typeface="Georgia"/>
              <a:cs typeface="Georgia"/>
              <a:sym typeface="Georgia"/>
            </a:endParaRPr>
          </a:p>
        </p:txBody>
      </p:sp>
      <p:sp>
        <p:nvSpPr>
          <p:cNvPr id="193" name="Google Shape;193;p29"/>
          <p:cNvSpPr txBox="1"/>
          <p:nvPr/>
        </p:nvSpPr>
        <p:spPr>
          <a:xfrm>
            <a:off x="2220000" y="153775"/>
            <a:ext cx="470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1: Malawi Drought, 2015-16</a:t>
            </a:r>
            <a:endParaRPr b="1" sz="1800">
              <a:solidFill>
                <a:schemeClr val="dk2"/>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97" name="Shape 197"/>
        <p:cNvGrpSpPr/>
        <p:nvPr/>
      </p:nvGrpSpPr>
      <p:grpSpPr>
        <a:xfrm>
          <a:off x="0" y="0"/>
          <a:ext cx="0" cy="0"/>
          <a:chOff x="0" y="0"/>
          <a:chExt cx="0" cy="0"/>
        </a:xfrm>
      </p:grpSpPr>
      <p:sp>
        <p:nvSpPr>
          <p:cNvPr id="198" name="Google Shape;198;p30"/>
          <p:cNvSpPr txBox="1"/>
          <p:nvPr/>
        </p:nvSpPr>
        <p:spPr>
          <a:xfrm>
            <a:off x="623400" y="1176725"/>
            <a:ext cx="7897200" cy="273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0"/>
              </a:spcAft>
              <a:buNone/>
            </a:pPr>
            <a:r>
              <a:rPr lang="en" sz="1500">
                <a:solidFill>
                  <a:srgbClr val="2D2D2D"/>
                </a:solidFill>
                <a:latin typeface="Georgia"/>
                <a:ea typeface="Georgia"/>
                <a:cs typeface="Georgia"/>
                <a:sym typeface="Georgia"/>
              </a:rPr>
              <a:t>ARC </a:t>
            </a:r>
            <a:r>
              <a:rPr b="1" lang="en" sz="1500">
                <a:solidFill>
                  <a:srgbClr val="2D2D2D"/>
                </a:solidFill>
                <a:latin typeface="Georgia"/>
                <a:ea typeface="Georgia"/>
                <a:cs typeface="Georgia"/>
                <a:sym typeface="Georgia"/>
              </a:rPr>
              <a:t>parametric drought insurance</a:t>
            </a:r>
            <a:r>
              <a:rPr lang="en" sz="1500">
                <a:solidFill>
                  <a:srgbClr val="2D2D2D"/>
                </a:solidFill>
                <a:latin typeface="Georgia"/>
                <a:ea typeface="Georgia"/>
                <a:cs typeface="Georgia"/>
                <a:sym typeface="Georgia"/>
              </a:rPr>
              <a:t> calculates a </a:t>
            </a:r>
            <a:r>
              <a:rPr b="1" lang="en" sz="1500">
                <a:solidFill>
                  <a:srgbClr val="2D2D2D"/>
                </a:solidFill>
                <a:latin typeface="Georgia"/>
                <a:ea typeface="Georgia"/>
                <a:cs typeface="Georgia"/>
                <a:sym typeface="Georgia"/>
              </a:rPr>
              <a:t>vegetation stress index</a:t>
            </a:r>
            <a:r>
              <a:rPr lang="en" sz="1500">
                <a:solidFill>
                  <a:srgbClr val="2D2D2D"/>
                </a:solidFill>
                <a:latin typeface="Georgia"/>
                <a:ea typeface="Georgia"/>
                <a:cs typeface="Georgia"/>
                <a:sym typeface="Georgia"/>
              </a:rPr>
              <a:t> from satellite rainfall data. The index was calibrated to </a:t>
            </a:r>
            <a:r>
              <a:rPr b="1" lang="en" sz="1500">
                <a:solidFill>
                  <a:srgbClr val="2D2D2D"/>
                </a:solidFill>
                <a:latin typeface="Georgia"/>
                <a:ea typeface="Georgia"/>
                <a:cs typeface="Georgia"/>
                <a:sym typeface="Georgia"/>
              </a:rPr>
              <a:t>120-day</a:t>
            </a:r>
            <a:r>
              <a:rPr lang="en" sz="1500">
                <a:solidFill>
                  <a:srgbClr val="2D2D2D"/>
                </a:solidFill>
                <a:latin typeface="Georgia"/>
                <a:ea typeface="Georgia"/>
                <a:cs typeface="Georgia"/>
                <a:sym typeface="Georgia"/>
              </a:rPr>
              <a:t> maize.</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Farmers had switched to</a:t>
            </a:r>
            <a:r>
              <a:rPr b="1" lang="en" sz="1500">
                <a:solidFill>
                  <a:srgbClr val="2D2D2D"/>
                </a:solidFill>
                <a:latin typeface="Georgia"/>
                <a:ea typeface="Georgia"/>
                <a:cs typeface="Georgia"/>
                <a:sym typeface="Georgia"/>
              </a:rPr>
              <a:t> 90-day varieties.</a:t>
            </a:r>
            <a:r>
              <a:rPr lang="en" sz="1500">
                <a:solidFill>
                  <a:srgbClr val="2D2D2D"/>
                </a:solidFill>
                <a:latin typeface="Georgia"/>
                <a:ea typeface="Georgia"/>
                <a:cs typeface="Georgia"/>
                <a:sym typeface="Georgia"/>
              </a:rPr>
              <a:t> The dry spell hit during the 90-day critical window but fell </a:t>
            </a:r>
            <a:r>
              <a:rPr b="1" lang="en" sz="1500">
                <a:solidFill>
                  <a:srgbClr val="2D2D2D"/>
                </a:solidFill>
                <a:latin typeface="Georgia"/>
                <a:ea typeface="Georgia"/>
                <a:cs typeface="Georgia"/>
                <a:sym typeface="Georgia"/>
              </a:rPr>
              <a:t>outside what the model considered critical for 120-day crops</a:t>
            </a:r>
            <a:r>
              <a:rPr lang="en" sz="1500">
                <a:solidFill>
                  <a:srgbClr val="2D2D2D"/>
                </a:solidFill>
                <a:latin typeface="Georgia"/>
                <a:ea typeface="Georgia"/>
                <a:cs typeface="Georgia"/>
                <a:sym typeface="Georgia"/>
              </a:rPr>
              <a:t>.</a:t>
            </a:r>
            <a:endParaRPr b="1" sz="1500">
              <a:solidFill>
                <a:srgbClr val="2D2D2D"/>
              </a:solidFill>
              <a:latin typeface="Georgia"/>
              <a:ea typeface="Georgia"/>
              <a:cs typeface="Georgia"/>
              <a:sym typeface="Georgia"/>
            </a:endParaRPr>
          </a:p>
          <a:p>
            <a:pPr indent="0" lvl="0" marL="0" rtl="0" algn="l">
              <a:lnSpc>
                <a:spcPct val="115000"/>
              </a:lnSpc>
              <a:spcBef>
                <a:spcPts val="1800"/>
              </a:spcBef>
              <a:spcAft>
                <a:spcPts val="0"/>
              </a:spcAft>
              <a:buNone/>
            </a:pPr>
            <a:r>
              <a:rPr lang="en" sz="1500">
                <a:solidFill>
                  <a:srgbClr val="2D2D2D"/>
                </a:solidFill>
                <a:latin typeface="Georgia"/>
                <a:ea typeface="Georgia"/>
                <a:cs typeface="Georgia"/>
                <a:sym typeface="Georgia"/>
              </a:rPr>
              <a:t>The index said: </a:t>
            </a:r>
            <a:r>
              <a:rPr b="1" lang="en" sz="1500">
                <a:solidFill>
                  <a:srgbClr val="2D2D2D"/>
                </a:solidFill>
                <a:latin typeface="Georgia"/>
                <a:ea typeface="Georgia"/>
                <a:cs typeface="Georgia"/>
                <a:sym typeface="Georgia"/>
              </a:rPr>
              <a:t>20K</a:t>
            </a:r>
            <a:r>
              <a:rPr lang="en" sz="1500">
                <a:solidFill>
                  <a:srgbClr val="2D2D2D"/>
                </a:solidFill>
                <a:latin typeface="Georgia"/>
                <a:ea typeface="Georgia"/>
                <a:cs typeface="Georgia"/>
                <a:sym typeface="Georgia"/>
              </a:rPr>
              <a:t> people affected.</a:t>
            </a: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The government said: </a:t>
            </a:r>
            <a:r>
              <a:rPr b="1" lang="en" sz="1500">
                <a:solidFill>
                  <a:srgbClr val="2D2D2D"/>
                </a:solidFill>
                <a:latin typeface="Georgia"/>
                <a:ea typeface="Georgia"/>
                <a:cs typeface="Georgia"/>
                <a:sym typeface="Georgia"/>
              </a:rPr>
              <a:t>6.7M </a:t>
            </a:r>
            <a:r>
              <a:rPr lang="en" sz="1500">
                <a:solidFill>
                  <a:srgbClr val="2D2D2D"/>
                </a:solidFill>
                <a:latin typeface="Georgia"/>
                <a:ea typeface="Georgia"/>
                <a:cs typeface="Georgia"/>
                <a:sym typeface="Georgia"/>
              </a:rPr>
              <a:t>people.</a:t>
            </a: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rPr lang="en" sz="1500">
                <a:solidFill>
                  <a:srgbClr val="2D2D2D"/>
                </a:solidFill>
                <a:latin typeface="Georgia"/>
                <a:ea typeface="Georgia"/>
                <a:cs typeface="Georgia"/>
                <a:sym typeface="Georgia"/>
              </a:rPr>
              <a:t>The payout arrived, but </a:t>
            </a:r>
            <a:r>
              <a:rPr b="1" lang="en" sz="1500">
                <a:solidFill>
                  <a:srgbClr val="2D2D2D"/>
                </a:solidFill>
                <a:latin typeface="Georgia"/>
                <a:ea typeface="Georgia"/>
                <a:cs typeface="Georgia"/>
                <a:sym typeface="Georgia"/>
              </a:rPr>
              <a:t>nine months late</a:t>
            </a:r>
            <a:r>
              <a:rPr lang="en" sz="1500">
                <a:solidFill>
                  <a:srgbClr val="2D2D2D"/>
                </a:solidFill>
                <a:latin typeface="Georgia"/>
                <a:ea typeface="Georgia"/>
                <a:cs typeface="Georgia"/>
                <a:sym typeface="Georgia"/>
              </a:rPr>
              <a:t>. </a:t>
            </a:r>
            <a:endParaRPr sz="1500">
              <a:solidFill>
                <a:srgbClr val="2D2D2D"/>
              </a:solidFill>
              <a:latin typeface="Georgia"/>
              <a:ea typeface="Georgia"/>
              <a:cs typeface="Georgia"/>
              <a:sym typeface="Georgia"/>
            </a:endParaRPr>
          </a:p>
        </p:txBody>
      </p:sp>
      <p:sp>
        <p:nvSpPr>
          <p:cNvPr id="199" name="Google Shape;199;p30"/>
          <p:cNvSpPr txBox="1"/>
          <p:nvPr/>
        </p:nvSpPr>
        <p:spPr>
          <a:xfrm>
            <a:off x="2220000" y="153775"/>
            <a:ext cx="470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1: Malawi Drought, 2015-16</a:t>
            </a:r>
            <a:endParaRPr b="1" sz="1800">
              <a:solidFill>
                <a:schemeClr val="dk2"/>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03" name="Shape 203"/>
        <p:cNvGrpSpPr/>
        <p:nvPr/>
      </p:nvGrpSpPr>
      <p:grpSpPr>
        <a:xfrm>
          <a:off x="0" y="0"/>
          <a:ext cx="0" cy="0"/>
          <a:chOff x="0" y="0"/>
          <a:chExt cx="0" cy="0"/>
        </a:xfrm>
      </p:grpSpPr>
      <p:sp>
        <p:nvSpPr>
          <p:cNvPr id="204" name="Google Shape;204;p31"/>
          <p:cNvSpPr txBox="1"/>
          <p:nvPr/>
        </p:nvSpPr>
        <p:spPr>
          <a:xfrm>
            <a:off x="1789500" y="2017650"/>
            <a:ext cx="5565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Georgia"/>
                <a:ea typeface="Georgia"/>
                <a:cs typeface="Georgia"/>
                <a:sym typeface="Georgia"/>
              </a:rPr>
              <a:t>Case 2:</a:t>
            </a:r>
            <a:br>
              <a:rPr b="1" lang="en" sz="3000">
                <a:solidFill>
                  <a:schemeClr val="dk2"/>
                </a:solidFill>
                <a:latin typeface="Georgia"/>
                <a:ea typeface="Georgia"/>
                <a:cs typeface="Georgia"/>
                <a:sym typeface="Georgia"/>
              </a:rPr>
            </a:br>
            <a:r>
              <a:rPr b="1" lang="en" sz="3000">
                <a:solidFill>
                  <a:schemeClr val="dk2"/>
                </a:solidFill>
                <a:latin typeface="Georgia"/>
                <a:ea typeface="Georgia"/>
                <a:cs typeface="Georgia"/>
                <a:sym typeface="Georgia"/>
              </a:rPr>
              <a:t>Delhi Informal Settlements</a:t>
            </a:r>
            <a:endParaRPr b="1" sz="3000">
              <a:solidFill>
                <a:schemeClr val="dk2"/>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62" name="Shape 62"/>
        <p:cNvGrpSpPr/>
        <p:nvPr/>
      </p:nvGrpSpPr>
      <p:grpSpPr>
        <a:xfrm>
          <a:off x="0" y="0"/>
          <a:ext cx="0" cy="0"/>
          <a:chOff x="0" y="0"/>
          <a:chExt cx="0" cy="0"/>
        </a:xfrm>
      </p:grpSpPr>
      <p:sp>
        <p:nvSpPr>
          <p:cNvPr id="63" name="Google Shape;63;p14"/>
          <p:cNvSpPr txBox="1"/>
          <p:nvPr>
            <p:ph type="ctrTitle"/>
          </p:nvPr>
        </p:nvSpPr>
        <p:spPr>
          <a:xfrm>
            <a:off x="311708" y="11143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rPr lang="en" sz="3978">
                <a:solidFill>
                  <a:srgbClr val="2D2D2D"/>
                </a:solidFill>
                <a:latin typeface="Georgia"/>
                <a:ea typeface="Georgia"/>
                <a:cs typeface="Georgia"/>
                <a:sym typeface="Georgia"/>
              </a:rPr>
              <a:t>a.k.a.</a:t>
            </a:r>
            <a:br>
              <a:rPr b="1" lang="en" sz="3978">
                <a:solidFill>
                  <a:srgbClr val="2D2D2D"/>
                </a:solidFill>
                <a:latin typeface="Georgia"/>
                <a:ea typeface="Georgia"/>
                <a:cs typeface="Georgia"/>
                <a:sym typeface="Georgia"/>
              </a:rPr>
            </a:br>
            <a:r>
              <a:rPr b="1" lang="en" sz="3978">
                <a:solidFill>
                  <a:srgbClr val="2D2D2D"/>
                </a:solidFill>
                <a:latin typeface="Georgia"/>
                <a:ea typeface="Georgia"/>
                <a:cs typeface="Georgia"/>
                <a:sym typeface="Georgia"/>
              </a:rPr>
              <a:t>Governance Data Journeys</a:t>
            </a:r>
            <a:br>
              <a:rPr b="1" lang="en" sz="3978">
                <a:solidFill>
                  <a:srgbClr val="2D2D2D"/>
                </a:solidFill>
                <a:latin typeface="Georgia"/>
                <a:ea typeface="Georgia"/>
                <a:cs typeface="Georgia"/>
                <a:sym typeface="Georgia"/>
              </a:rPr>
            </a:br>
            <a:endParaRPr b="1" sz="3978">
              <a:solidFill>
                <a:srgbClr val="2D2D2D"/>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08" name="Shape 208"/>
        <p:cNvGrpSpPr/>
        <p:nvPr/>
      </p:nvGrpSpPr>
      <p:grpSpPr>
        <a:xfrm>
          <a:off x="0" y="0"/>
          <a:ext cx="0" cy="0"/>
          <a:chOff x="0" y="0"/>
          <a:chExt cx="0" cy="0"/>
        </a:xfrm>
      </p:grpSpPr>
      <p:pic>
        <p:nvPicPr>
          <p:cNvPr id="209" name="Google Shape;209;p32"/>
          <p:cNvPicPr preferRelativeResize="0"/>
          <p:nvPr/>
        </p:nvPicPr>
        <p:blipFill>
          <a:blip r:embed="rId3">
            <a:alphaModFix/>
          </a:blip>
          <a:stretch>
            <a:fillRect/>
          </a:stretch>
        </p:blipFill>
        <p:spPr>
          <a:xfrm>
            <a:off x="778950" y="152400"/>
            <a:ext cx="7586099" cy="4941101"/>
          </a:xfrm>
          <a:prstGeom prst="rect">
            <a:avLst/>
          </a:prstGeom>
          <a:noFill/>
          <a:ln>
            <a:noFill/>
          </a:ln>
        </p:spPr>
      </p:pic>
      <p:pic>
        <p:nvPicPr>
          <p:cNvPr id="210" name="Google Shape;210;p32"/>
          <p:cNvPicPr preferRelativeResize="0"/>
          <p:nvPr/>
        </p:nvPicPr>
        <p:blipFill>
          <a:blip r:embed="rId4">
            <a:alphaModFix/>
          </a:blip>
          <a:stretch>
            <a:fillRect/>
          </a:stretch>
        </p:blipFill>
        <p:spPr>
          <a:xfrm>
            <a:off x="773199" y="152400"/>
            <a:ext cx="7597601" cy="4894525"/>
          </a:xfrm>
          <a:prstGeom prst="rect">
            <a:avLst/>
          </a:prstGeom>
          <a:noFill/>
          <a:ln>
            <a:noFill/>
          </a:ln>
        </p:spPr>
      </p:pic>
      <p:sp>
        <p:nvSpPr>
          <p:cNvPr id="211" name="Google Shape;211;p32"/>
          <p:cNvSpPr txBox="1"/>
          <p:nvPr>
            <p:ph type="ctrTitle"/>
          </p:nvPr>
        </p:nvSpPr>
        <p:spPr>
          <a:xfrm>
            <a:off x="948075" y="4394843"/>
            <a:ext cx="7027200" cy="784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solidFill>
                <a:srgbClr val="00FFFF"/>
              </a:solidFill>
            </a:endParaRPr>
          </a:p>
          <a:p>
            <a:pPr indent="0" lvl="0" marL="0" rtl="0" algn="ctr">
              <a:spcBef>
                <a:spcPts val="0"/>
              </a:spcBef>
              <a:spcAft>
                <a:spcPts val="0"/>
              </a:spcAft>
              <a:buNone/>
            </a:pPr>
            <a:r>
              <a:t/>
            </a:r>
            <a:endParaRPr b="1">
              <a:solidFill>
                <a:srgbClr val="00FFFF"/>
              </a:solidFill>
            </a:endParaRPr>
          </a:p>
          <a:p>
            <a:pPr indent="0" lvl="0" marL="0" rtl="0" algn="ctr">
              <a:spcBef>
                <a:spcPts val="0"/>
              </a:spcBef>
              <a:spcAft>
                <a:spcPts val="0"/>
              </a:spcAft>
              <a:buNone/>
            </a:pPr>
            <a:r>
              <a:rPr b="1" lang="en" sz="3978">
                <a:solidFill>
                  <a:srgbClr val="FFFF00"/>
                </a:solidFill>
              </a:rPr>
              <a:t>Kathputli Colony, 2017</a:t>
            </a:r>
            <a:endParaRPr b="1" sz="3978">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15" name="Shape 215"/>
        <p:cNvGrpSpPr/>
        <p:nvPr/>
      </p:nvGrpSpPr>
      <p:grpSpPr>
        <a:xfrm>
          <a:off x="0" y="0"/>
          <a:ext cx="0" cy="0"/>
          <a:chOff x="0" y="0"/>
          <a:chExt cx="0" cy="0"/>
        </a:xfrm>
      </p:grpSpPr>
      <p:pic>
        <p:nvPicPr>
          <p:cNvPr id="216" name="Google Shape;216;p33"/>
          <p:cNvPicPr preferRelativeResize="0"/>
          <p:nvPr/>
        </p:nvPicPr>
        <p:blipFill>
          <a:blip r:embed="rId3">
            <a:alphaModFix/>
          </a:blip>
          <a:stretch>
            <a:fillRect/>
          </a:stretch>
        </p:blipFill>
        <p:spPr>
          <a:xfrm>
            <a:off x="778950" y="152400"/>
            <a:ext cx="7586099" cy="4941101"/>
          </a:xfrm>
          <a:prstGeom prst="rect">
            <a:avLst/>
          </a:prstGeom>
          <a:noFill/>
          <a:ln>
            <a:noFill/>
          </a:ln>
        </p:spPr>
      </p:pic>
      <p:sp>
        <p:nvSpPr>
          <p:cNvPr id="217" name="Google Shape;217;p33"/>
          <p:cNvSpPr txBox="1"/>
          <p:nvPr>
            <p:ph type="ctrTitle"/>
          </p:nvPr>
        </p:nvSpPr>
        <p:spPr>
          <a:xfrm>
            <a:off x="948075" y="4394843"/>
            <a:ext cx="7027200" cy="784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solidFill>
                <a:srgbClr val="00FFFF"/>
              </a:solidFill>
            </a:endParaRPr>
          </a:p>
          <a:p>
            <a:pPr indent="0" lvl="0" marL="0" rtl="0" algn="ctr">
              <a:spcBef>
                <a:spcPts val="0"/>
              </a:spcBef>
              <a:spcAft>
                <a:spcPts val="0"/>
              </a:spcAft>
              <a:buNone/>
            </a:pPr>
            <a:r>
              <a:t/>
            </a:r>
            <a:endParaRPr b="1">
              <a:solidFill>
                <a:srgbClr val="00FFFF"/>
              </a:solidFill>
            </a:endParaRPr>
          </a:p>
          <a:p>
            <a:pPr indent="0" lvl="0" marL="0" rtl="0" algn="ctr">
              <a:spcBef>
                <a:spcPts val="0"/>
              </a:spcBef>
              <a:spcAft>
                <a:spcPts val="0"/>
              </a:spcAft>
              <a:buNone/>
            </a:pPr>
            <a:r>
              <a:rPr b="1" lang="en" sz="3978">
                <a:solidFill>
                  <a:srgbClr val="FFFF00"/>
                </a:solidFill>
              </a:rPr>
              <a:t>Kathputli Colony, 2025</a:t>
            </a:r>
            <a:endParaRPr b="1" sz="3978">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21" name="Shape 221"/>
        <p:cNvGrpSpPr/>
        <p:nvPr/>
      </p:nvGrpSpPr>
      <p:grpSpPr>
        <a:xfrm>
          <a:off x="0" y="0"/>
          <a:ext cx="0" cy="0"/>
          <a:chOff x="0" y="0"/>
          <a:chExt cx="0" cy="0"/>
        </a:xfrm>
      </p:grpSpPr>
      <p:sp>
        <p:nvSpPr>
          <p:cNvPr id="222" name="Google Shape;222;p34"/>
          <p:cNvSpPr txBox="1"/>
          <p:nvPr/>
        </p:nvSpPr>
        <p:spPr>
          <a:xfrm>
            <a:off x="623400" y="1176725"/>
            <a:ext cx="7897200" cy="170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The state procures </a:t>
            </a:r>
            <a:r>
              <a:rPr b="1" lang="en" sz="1500">
                <a:solidFill>
                  <a:srgbClr val="2D2D2D"/>
                </a:solidFill>
                <a:latin typeface="Georgia"/>
                <a:ea typeface="Georgia"/>
                <a:cs typeface="Georgia"/>
                <a:sym typeface="Georgia"/>
              </a:rPr>
              <a:t>satellite imagery</a:t>
            </a:r>
            <a:r>
              <a:rPr lang="en" sz="1500">
                <a:solidFill>
                  <a:srgbClr val="2D2D2D"/>
                </a:solidFill>
                <a:latin typeface="Georgia"/>
                <a:ea typeface="Georgia"/>
                <a:cs typeface="Georgia"/>
                <a:sym typeface="Georgia"/>
              </a:rPr>
              <a:t> every three months to detect candidates for </a:t>
            </a:r>
            <a:r>
              <a:rPr b="1" lang="en" sz="1500">
                <a:solidFill>
                  <a:srgbClr val="2D2D2D"/>
                </a:solidFill>
                <a:latin typeface="Georgia"/>
                <a:ea typeface="Georgia"/>
                <a:cs typeface="Georgia"/>
                <a:sym typeface="Georgia"/>
              </a:rPr>
              <a:t>demolition</a:t>
            </a:r>
            <a:r>
              <a:rPr lang="en" sz="1500">
                <a:solidFill>
                  <a:srgbClr val="2D2D2D"/>
                </a:solidFill>
                <a:latin typeface="Georgia"/>
                <a:ea typeface="Georgia"/>
                <a:cs typeface="Georgia"/>
                <a:sym typeface="Georgia"/>
              </a:rPr>
              <a:t>. </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223" name="Google Shape;223;p34"/>
          <p:cNvSpPr txBox="1"/>
          <p:nvPr/>
        </p:nvSpPr>
        <p:spPr>
          <a:xfrm>
            <a:off x="2204100" y="153775"/>
            <a:ext cx="473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2: Delhi Informal Settlements</a:t>
            </a:r>
            <a:endParaRPr b="1" sz="1800">
              <a:solidFill>
                <a:schemeClr val="dk2"/>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27" name="Shape 227"/>
        <p:cNvGrpSpPr/>
        <p:nvPr/>
      </p:nvGrpSpPr>
      <p:grpSpPr>
        <a:xfrm>
          <a:off x="0" y="0"/>
          <a:ext cx="0" cy="0"/>
          <a:chOff x="0" y="0"/>
          <a:chExt cx="0" cy="0"/>
        </a:xfrm>
      </p:grpSpPr>
      <p:sp>
        <p:nvSpPr>
          <p:cNvPr id="228" name="Google Shape;228;p35"/>
          <p:cNvSpPr txBox="1"/>
          <p:nvPr/>
        </p:nvSpPr>
        <p:spPr>
          <a:xfrm>
            <a:off x="623400" y="1176725"/>
            <a:ext cx="7897200" cy="265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The state procures </a:t>
            </a:r>
            <a:r>
              <a:rPr b="1" lang="en" sz="1500">
                <a:solidFill>
                  <a:srgbClr val="2D2D2D"/>
                </a:solidFill>
                <a:latin typeface="Georgia"/>
                <a:ea typeface="Georgia"/>
                <a:cs typeface="Georgia"/>
                <a:sym typeface="Georgia"/>
              </a:rPr>
              <a:t>satellite imagery</a:t>
            </a:r>
            <a:r>
              <a:rPr lang="en" sz="1500">
                <a:solidFill>
                  <a:srgbClr val="2D2D2D"/>
                </a:solidFill>
                <a:latin typeface="Georgia"/>
                <a:ea typeface="Georgia"/>
                <a:cs typeface="Georgia"/>
                <a:sym typeface="Georgia"/>
              </a:rPr>
              <a:t> every three months to detect candidates for </a:t>
            </a:r>
            <a:r>
              <a:rPr b="1" lang="en" sz="1500">
                <a:solidFill>
                  <a:srgbClr val="2D2D2D"/>
                </a:solidFill>
                <a:latin typeface="Georgia"/>
                <a:ea typeface="Georgia"/>
                <a:cs typeface="Georgia"/>
                <a:sym typeface="Georgia"/>
              </a:rPr>
              <a:t>demolition</a:t>
            </a:r>
            <a:r>
              <a:rPr lang="en" sz="1500">
                <a:solidFill>
                  <a:srgbClr val="2D2D2D"/>
                </a:solidFill>
                <a:latin typeface="Georgia"/>
                <a:ea typeface="Georgia"/>
                <a:cs typeface="Georgia"/>
                <a:sym typeface="Georgia"/>
              </a:rPr>
              <a:t>. </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To be </a:t>
            </a:r>
            <a:r>
              <a:rPr b="1" lang="en" sz="1500">
                <a:solidFill>
                  <a:srgbClr val="2D2D2D"/>
                </a:solidFill>
                <a:latin typeface="Georgia"/>
                <a:ea typeface="Georgia"/>
                <a:cs typeface="Georgia"/>
                <a:sym typeface="Georgia"/>
              </a:rPr>
              <a:t>rehoused </a:t>
            </a:r>
            <a:r>
              <a:rPr lang="en" sz="1500">
                <a:solidFill>
                  <a:srgbClr val="2D2D2D"/>
                </a:solidFill>
                <a:latin typeface="Georgia"/>
                <a:ea typeface="Georgia"/>
                <a:cs typeface="Georgia"/>
                <a:sym typeface="Georgia"/>
              </a:rPr>
              <a:t>after demolition, </a:t>
            </a:r>
            <a:r>
              <a:rPr lang="en" sz="1500" u="sng">
                <a:solidFill>
                  <a:schemeClr val="hlink"/>
                </a:solidFill>
                <a:latin typeface="Georgia"/>
                <a:ea typeface="Georgia"/>
                <a:cs typeface="Georgia"/>
                <a:sym typeface="Georgia"/>
                <a:hlinkClick r:id="rId3"/>
              </a:rPr>
              <a:t>you must be on a list</a:t>
            </a:r>
            <a:r>
              <a:rPr lang="en" sz="1500">
                <a:solidFill>
                  <a:srgbClr val="2D2D2D"/>
                </a:solidFill>
                <a:latin typeface="Georgia"/>
                <a:ea typeface="Georgia"/>
                <a:cs typeface="Georgia"/>
                <a:sym typeface="Georgia"/>
              </a:rPr>
              <a:t> of the officially recognized JJ bastis (informal settlements) surveyed by 2006. The state has surveyed </a:t>
            </a:r>
            <a:r>
              <a:rPr b="1" lang="en" sz="1500">
                <a:solidFill>
                  <a:srgbClr val="2D2D2D"/>
                </a:solidFill>
                <a:latin typeface="Georgia"/>
                <a:ea typeface="Georgia"/>
                <a:cs typeface="Georgia"/>
                <a:sym typeface="Georgia"/>
              </a:rPr>
              <a:t>675 </a:t>
            </a:r>
            <a:r>
              <a:rPr lang="en" sz="1500">
                <a:solidFill>
                  <a:srgbClr val="2D2D2D"/>
                </a:solidFill>
                <a:latin typeface="Georgia"/>
                <a:ea typeface="Georgia"/>
                <a:cs typeface="Georgia"/>
                <a:sym typeface="Georgia"/>
              </a:rPr>
              <a:t>of Delhi's </a:t>
            </a:r>
            <a:r>
              <a:rPr b="1" lang="en" sz="1500" u="sng">
                <a:solidFill>
                  <a:schemeClr val="hlink"/>
                </a:solidFill>
                <a:latin typeface="Georgia"/>
                <a:ea typeface="Georgia"/>
                <a:cs typeface="Georgia"/>
                <a:sym typeface="Georgia"/>
                <a:hlinkClick r:id="rId4"/>
              </a:rPr>
              <a:t>4,390 informal settlements</a:t>
            </a:r>
            <a:r>
              <a:rPr lang="en" sz="1500">
                <a:solidFill>
                  <a:srgbClr val="2D2D2D"/>
                </a:solidFill>
                <a:latin typeface="Georgia"/>
                <a:ea typeface="Georgia"/>
                <a:cs typeface="Georgia"/>
                <a:sym typeface="Georgia"/>
              </a:rPr>
              <a:t>.</a:t>
            </a:r>
            <a:endParaRPr sz="1500">
              <a:solidFill>
                <a:srgbClr val="2D2D2D"/>
              </a:solidFill>
              <a:latin typeface="Georgia"/>
              <a:ea typeface="Georgia"/>
              <a:cs typeface="Georgia"/>
              <a:sym typeface="Georgia"/>
            </a:endParaRPr>
          </a:p>
          <a:p>
            <a:pPr indent="0" lvl="0" marL="0" rtl="0" algn="l">
              <a:lnSpc>
                <a:spcPct val="115000"/>
              </a:lnSpc>
              <a:spcBef>
                <a:spcPts val="1200"/>
              </a:spcBef>
              <a:spcAft>
                <a:spcPts val="0"/>
              </a:spcAft>
              <a:buNone/>
            </a:pPr>
            <a:r>
              <a:t/>
            </a: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229" name="Google Shape;229;p35"/>
          <p:cNvSpPr txBox="1"/>
          <p:nvPr/>
        </p:nvSpPr>
        <p:spPr>
          <a:xfrm>
            <a:off x="2204100" y="153775"/>
            <a:ext cx="473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2: Delhi Informal Settlements</a:t>
            </a:r>
            <a:endParaRPr b="1" sz="1800">
              <a:solidFill>
                <a:schemeClr val="dk2"/>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33" name="Shape 233"/>
        <p:cNvGrpSpPr/>
        <p:nvPr/>
      </p:nvGrpSpPr>
      <p:grpSpPr>
        <a:xfrm>
          <a:off x="0" y="0"/>
          <a:ext cx="0" cy="0"/>
          <a:chOff x="0" y="0"/>
          <a:chExt cx="0" cy="0"/>
        </a:xfrm>
      </p:grpSpPr>
      <p:sp>
        <p:nvSpPr>
          <p:cNvPr id="234" name="Google Shape;234;p36"/>
          <p:cNvSpPr txBox="1"/>
          <p:nvPr/>
        </p:nvSpPr>
        <p:spPr>
          <a:xfrm>
            <a:off x="623400" y="1176725"/>
            <a:ext cx="7897200" cy="292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The state procures </a:t>
            </a:r>
            <a:r>
              <a:rPr b="1" lang="en" sz="1500">
                <a:solidFill>
                  <a:srgbClr val="2D2D2D"/>
                </a:solidFill>
                <a:latin typeface="Georgia"/>
                <a:ea typeface="Georgia"/>
                <a:cs typeface="Georgia"/>
                <a:sym typeface="Georgia"/>
              </a:rPr>
              <a:t>satellite imagery</a:t>
            </a:r>
            <a:r>
              <a:rPr lang="en" sz="1500">
                <a:solidFill>
                  <a:srgbClr val="2D2D2D"/>
                </a:solidFill>
                <a:latin typeface="Georgia"/>
                <a:ea typeface="Georgia"/>
                <a:cs typeface="Georgia"/>
                <a:sym typeface="Georgia"/>
              </a:rPr>
              <a:t> every three months to detect candidates for </a:t>
            </a:r>
            <a:r>
              <a:rPr b="1" lang="en" sz="1500">
                <a:solidFill>
                  <a:srgbClr val="2D2D2D"/>
                </a:solidFill>
                <a:latin typeface="Georgia"/>
                <a:ea typeface="Georgia"/>
                <a:cs typeface="Georgia"/>
                <a:sym typeface="Georgia"/>
              </a:rPr>
              <a:t>demolition</a:t>
            </a:r>
            <a:r>
              <a:rPr lang="en" sz="1500">
                <a:solidFill>
                  <a:srgbClr val="2D2D2D"/>
                </a:solidFill>
                <a:latin typeface="Georgia"/>
                <a:ea typeface="Georgia"/>
                <a:cs typeface="Georgia"/>
                <a:sym typeface="Georgia"/>
              </a:rPr>
              <a:t>. </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To be </a:t>
            </a:r>
            <a:r>
              <a:rPr b="1" lang="en" sz="1500">
                <a:solidFill>
                  <a:srgbClr val="2D2D2D"/>
                </a:solidFill>
                <a:latin typeface="Georgia"/>
                <a:ea typeface="Georgia"/>
                <a:cs typeface="Georgia"/>
                <a:sym typeface="Georgia"/>
              </a:rPr>
              <a:t>rehoused </a:t>
            </a:r>
            <a:r>
              <a:rPr lang="en" sz="1500">
                <a:solidFill>
                  <a:srgbClr val="2D2D2D"/>
                </a:solidFill>
                <a:latin typeface="Georgia"/>
                <a:ea typeface="Georgia"/>
                <a:cs typeface="Georgia"/>
                <a:sym typeface="Georgia"/>
              </a:rPr>
              <a:t>after demolition, </a:t>
            </a:r>
            <a:r>
              <a:rPr lang="en" sz="1500" u="sng">
                <a:solidFill>
                  <a:schemeClr val="hlink"/>
                </a:solidFill>
                <a:latin typeface="Georgia"/>
                <a:ea typeface="Georgia"/>
                <a:cs typeface="Georgia"/>
                <a:sym typeface="Georgia"/>
                <a:hlinkClick r:id="rId3"/>
              </a:rPr>
              <a:t>you must be on a list</a:t>
            </a:r>
            <a:r>
              <a:rPr lang="en" sz="1500">
                <a:solidFill>
                  <a:srgbClr val="2D2D2D"/>
                </a:solidFill>
                <a:latin typeface="Georgia"/>
                <a:ea typeface="Georgia"/>
                <a:cs typeface="Georgia"/>
                <a:sym typeface="Georgia"/>
              </a:rPr>
              <a:t> of the officially recognized JJ bastis (</a:t>
            </a:r>
            <a:r>
              <a:rPr lang="en" sz="1500">
                <a:solidFill>
                  <a:srgbClr val="2D2D2D"/>
                </a:solidFill>
                <a:latin typeface="Georgia"/>
                <a:ea typeface="Georgia"/>
                <a:cs typeface="Georgia"/>
                <a:sym typeface="Georgia"/>
              </a:rPr>
              <a:t>informal settlements</a:t>
            </a:r>
            <a:r>
              <a:rPr lang="en" sz="1500">
                <a:solidFill>
                  <a:srgbClr val="2D2D2D"/>
                </a:solidFill>
                <a:latin typeface="Georgia"/>
                <a:ea typeface="Georgia"/>
                <a:cs typeface="Georgia"/>
                <a:sym typeface="Georgia"/>
              </a:rPr>
              <a:t>) surveyed by 2006. The state has surveyed </a:t>
            </a:r>
            <a:r>
              <a:rPr b="1" lang="en" sz="1500">
                <a:solidFill>
                  <a:srgbClr val="2D2D2D"/>
                </a:solidFill>
                <a:latin typeface="Georgia"/>
                <a:ea typeface="Georgia"/>
                <a:cs typeface="Georgia"/>
                <a:sym typeface="Georgia"/>
              </a:rPr>
              <a:t>675 </a:t>
            </a:r>
            <a:r>
              <a:rPr lang="en" sz="1500">
                <a:solidFill>
                  <a:srgbClr val="2D2D2D"/>
                </a:solidFill>
                <a:latin typeface="Georgia"/>
                <a:ea typeface="Georgia"/>
                <a:cs typeface="Georgia"/>
                <a:sym typeface="Georgia"/>
              </a:rPr>
              <a:t>of Delhi's </a:t>
            </a:r>
            <a:r>
              <a:rPr b="1" lang="en" sz="1500" u="sng">
                <a:solidFill>
                  <a:schemeClr val="accent5"/>
                </a:solidFill>
                <a:latin typeface="Georgia"/>
                <a:ea typeface="Georgia"/>
                <a:cs typeface="Georgia"/>
                <a:sym typeface="Georgia"/>
                <a:hlinkClick r:id="rId4">
                  <a:extLst>
                    <a:ext uri="{A12FA001-AC4F-418D-AE19-62706E023703}">
                      <ahyp:hlinkClr val="tx"/>
                    </a:ext>
                  </a:extLst>
                </a:hlinkClick>
              </a:rPr>
              <a:t>4,390 informal settlements</a:t>
            </a:r>
            <a:r>
              <a:rPr lang="en" sz="1500">
                <a:solidFill>
                  <a:srgbClr val="2D2D2D"/>
                </a:solidFill>
                <a:latin typeface="Georgia"/>
                <a:ea typeface="Georgia"/>
                <a:cs typeface="Georgia"/>
                <a:sym typeface="Georgia"/>
              </a:rPr>
              <a:t>.</a:t>
            </a:r>
            <a:endParaRPr sz="1500">
              <a:solidFill>
                <a:srgbClr val="2D2D2D"/>
              </a:solidFill>
              <a:latin typeface="Georgia"/>
              <a:ea typeface="Georgia"/>
              <a:cs typeface="Georgia"/>
              <a:sym typeface="Georgia"/>
            </a:endParaRPr>
          </a:p>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In 2023, </a:t>
            </a:r>
            <a:r>
              <a:rPr b="1" lang="en" sz="1500" u="sng">
                <a:solidFill>
                  <a:schemeClr val="hlink"/>
                </a:solidFill>
                <a:latin typeface="Georgia"/>
                <a:ea typeface="Georgia"/>
                <a:cs typeface="Georgia"/>
                <a:sym typeface="Georgia"/>
                <a:hlinkClick r:id="rId5"/>
              </a:rPr>
              <a:t>280,000 people were evicted</a:t>
            </a:r>
            <a:r>
              <a:rPr lang="en" sz="1500">
                <a:solidFill>
                  <a:srgbClr val="2D2D2D"/>
                </a:solidFill>
                <a:latin typeface="Georgia"/>
                <a:ea typeface="Georgia"/>
                <a:cs typeface="Georgia"/>
                <a:sym typeface="Georgia"/>
              </a:rPr>
              <a:t>. Courts now treat absence from the survey as the </a:t>
            </a:r>
            <a:r>
              <a:rPr b="1" lang="en" sz="1500">
                <a:solidFill>
                  <a:srgbClr val="2D2D2D"/>
                </a:solidFill>
                <a:latin typeface="Georgia"/>
                <a:ea typeface="Georgia"/>
                <a:cs typeface="Georgia"/>
                <a:sym typeface="Georgia"/>
              </a:rPr>
              <a:t>resident's failure</a:t>
            </a:r>
            <a:r>
              <a:rPr lang="en" sz="1500">
                <a:solidFill>
                  <a:srgbClr val="2D2D2D"/>
                </a:solidFill>
                <a:latin typeface="Georgia"/>
                <a:ea typeface="Georgia"/>
                <a:cs typeface="Georgia"/>
                <a:sym typeface="Georgia"/>
              </a:rPr>
              <a:t> — not the state's refusal to count.</a:t>
            </a: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235" name="Google Shape;235;p36"/>
          <p:cNvSpPr txBox="1"/>
          <p:nvPr/>
        </p:nvSpPr>
        <p:spPr>
          <a:xfrm>
            <a:off x="2204100" y="153775"/>
            <a:ext cx="473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2: Delhi Informal Settlements</a:t>
            </a:r>
            <a:endParaRPr b="1" sz="1800">
              <a:solidFill>
                <a:schemeClr val="dk2"/>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39" name="Shape 239"/>
        <p:cNvGrpSpPr/>
        <p:nvPr/>
      </p:nvGrpSpPr>
      <p:grpSpPr>
        <a:xfrm>
          <a:off x="0" y="0"/>
          <a:ext cx="0" cy="0"/>
          <a:chOff x="0" y="0"/>
          <a:chExt cx="0" cy="0"/>
        </a:xfrm>
      </p:grpSpPr>
      <p:sp>
        <p:nvSpPr>
          <p:cNvPr id="240" name="Google Shape;240;p37"/>
          <p:cNvSpPr txBox="1"/>
          <p:nvPr/>
        </p:nvSpPr>
        <p:spPr>
          <a:xfrm>
            <a:off x="1019550" y="2017650"/>
            <a:ext cx="7104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Georgia"/>
                <a:ea typeface="Georgia"/>
                <a:cs typeface="Georgia"/>
                <a:sym typeface="Georgia"/>
              </a:rPr>
              <a:t>Case 3:</a:t>
            </a:r>
            <a:br>
              <a:rPr b="1" lang="en" sz="3000">
                <a:solidFill>
                  <a:schemeClr val="dk2"/>
                </a:solidFill>
                <a:latin typeface="Georgia"/>
                <a:ea typeface="Georgia"/>
                <a:cs typeface="Georgia"/>
                <a:sym typeface="Georgia"/>
              </a:rPr>
            </a:br>
            <a:r>
              <a:rPr b="1" lang="en" sz="3000">
                <a:solidFill>
                  <a:schemeClr val="dk2"/>
                </a:solidFill>
                <a:latin typeface="Georgia"/>
                <a:ea typeface="Georgia"/>
                <a:cs typeface="Georgia"/>
                <a:sym typeface="Georgia"/>
              </a:rPr>
              <a:t>SIGPAC parcel classification, Spain</a:t>
            </a:r>
            <a:endParaRPr b="1" sz="3000">
              <a:solidFill>
                <a:schemeClr val="dk2"/>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44" name="Shape 244"/>
        <p:cNvGrpSpPr/>
        <p:nvPr/>
      </p:nvGrpSpPr>
      <p:grpSpPr>
        <a:xfrm>
          <a:off x="0" y="0"/>
          <a:ext cx="0" cy="0"/>
          <a:chOff x="0" y="0"/>
          <a:chExt cx="0" cy="0"/>
        </a:xfrm>
      </p:grpSpPr>
      <p:pic>
        <p:nvPicPr>
          <p:cNvPr id="245" name="Google Shape;245;p38"/>
          <p:cNvPicPr preferRelativeResize="0"/>
          <p:nvPr/>
        </p:nvPicPr>
        <p:blipFill>
          <a:blip r:embed="rId3">
            <a:alphaModFix/>
          </a:blip>
          <a:stretch>
            <a:fillRect/>
          </a:stretch>
        </p:blipFill>
        <p:spPr>
          <a:xfrm>
            <a:off x="1196246" y="152400"/>
            <a:ext cx="6751508" cy="4991102"/>
          </a:xfrm>
          <a:prstGeom prst="rect">
            <a:avLst/>
          </a:prstGeom>
          <a:noFill/>
          <a:ln>
            <a:noFill/>
          </a:ln>
        </p:spPr>
      </p:pic>
      <p:sp>
        <p:nvSpPr>
          <p:cNvPr id="246" name="Google Shape;246;p38"/>
          <p:cNvSpPr txBox="1"/>
          <p:nvPr>
            <p:ph type="ctrTitle"/>
          </p:nvPr>
        </p:nvSpPr>
        <p:spPr>
          <a:xfrm>
            <a:off x="1058400" y="4235527"/>
            <a:ext cx="7027200" cy="784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solidFill>
                <a:schemeClr val="accent6"/>
              </a:solidFill>
            </a:endParaRPr>
          </a:p>
          <a:p>
            <a:pPr indent="0" lvl="0" marL="0" rtl="0" algn="ctr">
              <a:spcBef>
                <a:spcPts val="0"/>
              </a:spcBef>
              <a:spcAft>
                <a:spcPts val="0"/>
              </a:spcAft>
              <a:buNone/>
            </a:pPr>
            <a:r>
              <a:t/>
            </a:r>
            <a:endParaRPr b="1">
              <a:solidFill>
                <a:schemeClr val="accent6"/>
              </a:solidFill>
            </a:endParaRPr>
          </a:p>
          <a:p>
            <a:pPr indent="0" lvl="0" marL="0" rtl="0" algn="ctr">
              <a:spcBef>
                <a:spcPts val="0"/>
              </a:spcBef>
              <a:spcAft>
                <a:spcPts val="0"/>
              </a:spcAft>
              <a:buNone/>
            </a:pPr>
            <a:r>
              <a:rPr b="1" lang="en" sz="3978">
                <a:solidFill>
                  <a:schemeClr val="accent6"/>
                </a:solidFill>
              </a:rPr>
              <a:t>SIGPAC data over</a:t>
            </a:r>
            <a:br>
              <a:rPr b="1" lang="en" sz="3978">
                <a:solidFill>
                  <a:schemeClr val="accent6"/>
                </a:solidFill>
              </a:rPr>
            </a:br>
            <a:r>
              <a:rPr b="1" lang="en" sz="3978">
                <a:solidFill>
                  <a:schemeClr val="accent6"/>
                </a:solidFill>
              </a:rPr>
              <a:t>Viladamac, Catalonia</a:t>
            </a:r>
            <a:endParaRPr b="1" sz="3978">
              <a:solidFill>
                <a:schemeClr val="accent6"/>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50" name="Shape 250"/>
        <p:cNvGrpSpPr/>
        <p:nvPr/>
      </p:nvGrpSpPr>
      <p:grpSpPr>
        <a:xfrm>
          <a:off x="0" y="0"/>
          <a:ext cx="0" cy="0"/>
          <a:chOff x="0" y="0"/>
          <a:chExt cx="0" cy="0"/>
        </a:xfrm>
      </p:grpSpPr>
      <p:sp>
        <p:nvSpPr>
          <p:cNvPr id="251" name="Google Shape;251;p39"/>
          <p:cNvSpPr txBox="1"/>
          <p:nvPr/>
        </p:nvSpPr>
        <p:spPr>
          <a:xfrm>
            <a:off x="623400" y="1176725"/>
            <a:ext cx="7897200" cy="170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In Spain, SIGPAC (an official register)  </a:t>
            </a:r>
            <a:r>
              <a:rPr b="1" lang="en" sz="1500">
                <a:solidFill>
                  <a:srgbClr val="2D2D2D"/>
                </a:solidFill>
                <a:latin typeface="Georgia"/>
                <a:ea typeface="Georgia"/>
                <a:cs typeface="Georgia"/>
                <a:sym typeface="Georgia"/>
              </a:rPr>
              <a:t>classifies</a:t>
            </a:r>
            <a:r>
              <a:rPr lang="en" sz="1500">
                <a:solidFill>
                  <a:srgbClr val="2D2D2D"/>
                </a:solidFill>
                <a:latin typeface="Georgia"/>
                <a:ea typeface="Georgia"/>
                <a:cs typeface="Georgia"/>
                <a:sym typeface="Georgia"/>
              </a:rPr>
              <a:t> every agricultural </a:t>
            </a:r>
            <a:r>
              <a:rPr b="1" lang="en" sz="1500">
                <a:solidFill>
                  <a:srgbClr val="2D2D2D"/>
                </a:solidFill>
                <a:latin typeface="Georgia"/>
                <a:ea typeface="Georgia"/>
                <a:cs typeface="Georgia"/>
                <a:sym typeface="Georgia"/>
              </a:rPr>
              <a:t>parcel</a:t>
            </a:r>
            <a:r>
              <a:rPr lang="en" sz="1500">
                <a:solidFill>
                  <a:srgbClr val="2D2D2D"/>
                </a:solidFill>
                <a:latin typeface="Georgia"/>
                <a:ea typeface="Georgia"/>
                <a:cs typeface="Georgia"/>
                <a:sym typeface="Georgia"/>
              </a:rPr>
              <a:t> from orthoimagery and satellite data. The classification determines </a:t>
            </a:r>
            <a:r>
              <a:rPr b="1" lang="en" sz="1500">
                <a:solidFill>
                  <a:srgbClr val="2D2D2D"/>
                </a:solidFill>
                <a:latin typeface="Georgia"/>
                <a:ea typeface="Georgia"/>
                <a:cs typeface="Georgia"/>
                <a:sym typeface="Georgia"/>
              </a:rPr>
              <a:t>subsidy eligibility</a:t>
            </a:r>
            <a:r>
              <a:rPr lang="en" sz="1500">
                <a:solidFill>
                  <a:srgbClr val="2D2D2D"/>
                </a:solidFill>
                <a:latin typeface="Georgia"/>
                <a:ea typeface="Georgia"/>
                <a:cs typeface="Georgia"/>
                <a:sym typeface="Georgia"/>
              </a:rPr>
              <a:t>.</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252" name="Google Shape;252;p39"/>
          <p:cNvSpPr txBox="1"/>
          <p:nvPr/>
        </p:nvSpPr>
        <p:spPr>
          <a:xfrm>
            <a:off x="1836000" y="153775"/>
            <a:ext cx="547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3: SIGPAC parcel classification, Spain</a:t>
            </a:r>
            <a:endParaRPr b="1" sz="1800">
              <a:solidFill>
                <a:schemeClr val="dk2"/>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56" name="Shape 256"/>
        <p:cNvGrpSpPr/>
        <p:nvPr/>
      </p:nvGrpSpPr>
      <p:grpSpPr>
        <a:xfrm>
          <a:off x="0" y="0"/>
          <a:ext cx="0" cy="0"/>
          <a:chOff x="0" y="0"/>
          <a:chExt cx="0" cy="0"/>
        </a:xfrm>
      </p:grpSpPr>
      <p:sp>
        <p:nvSpPr>
          <p:cNvPr id="257" name="Google Shape;257;p40"/>
          <p:cNvSpPr txBox="1"/>
          <p:nvPr/>
        </p:nvSpPr>
        <p:spPr>
          <a:xfrm>
            <a:off x="623400" y="1176725"/>
            <a:ext cx="7897200" cy="250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In Spain, SIGPAC (an official register)  </a:t>
            </a:r>
            <a:r>
              <a:rPr b="1" lang="en" sz="1500">
                <a:solidFill>
                  <a:srgbClr val="2D2D2D"/>
                </a:solidFill>
                <a:latin typeface="Georgia"/>
                <a:ea typeface="Georgia"/>
                <a:cs typeface="Georgia"/>
                <a:sym typeface="Georgia"/>
              </a:rPr>
              <a:t>classifies</a:t>
            </a:r>
            <a:r>
              <a:rPr lang="en" sz="1500">
                <a:solidFill>
                  <a:srgbClr val="2D2D2D"/>
                </a:solidFill>
                <a:latin typeface="Georgia"/>
                <a:ea typeface="Georgia"/>
                <a:cs typeface="Georgia"/>
                <a:sym typeface="Georgia"/>
              </a:rPr>
              <a:t> every agricultural </a:t>
            </a:r>
            <a:r>
              <a:rPr b="1" lang="en" sz="1500">
                <a:solidFill>
                  <a:srgbClr val="2D2D2D"/>
                </a:solidFill>
                <a:latin typeface="Georgia"/>
                <a:ea typeface="Georgia"/>
                <a:cs typeface="Georgia"/>
                <a:sym typeface="Georgia"/>
              </a:rPr>
              <a:t>parcel</a:t>
            </a:r>
            <a:r>
              <a:rPr lang="en" sz="1500">
                <a:solidFill>
                  <a:srgbClr val="2D2D2D"/>
                </a:solidFill>
                <a:latin typeface="Georgia"/>
                <a:ea typeface="Georgia"/>
                <a:cs typeface="Georgia"/>
                <a:sym typeface="Georgia"/>
              </a:rPr>
              <a:t> from orthoimagery and satellite data. The classification determines </a:t>
            </a:r>
            <a:r>
              <a:rPr b="1" lang="en" sz="1500">
                <a:solidFill>
                  <a:srgbClr val="2D2D2D"/>
                </a:solidFill>
                <a:latin typeface="Georgia"/>
                <a:ea typeface="Georgia"/>
                <a:cs typeface="Georgia"/>
                <a:sym typeface="Georgia"/>
              </a:rPr>
              <a:t>subsidy eligibility</a:t>
            </a:r>
            <a:r>
              <a:rPr lang="en" sz="1500">
                <a:solidFill>
                  <a:srgbClr val="2D2D2D"/>
                </a:solidFill>
                <a:latin typeface="Georgia"/>
                <a:ea typeface="Georgia"/>
                <a:cs typeface="Georgia"/>
                <a:sym typeface="Georgia"/>
              </a:rPr>
              <a:t>.</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When the algorithm is wrong, </a:t>
            </a:r>
            <a:r>
              <a:rPr b="1" lang="en" sz="1500">
                <a:solidFill>
                  <a:srgbClr val="2D2D2D"/>
                </a:solidFill>
                <a:latin typeface="Georgia"/>
                <a:ea typeface="Georgia"/>
                <a:cs typeface="Georgia"/>
                <a:sym typeface="Georgia"/>
              </a:rPr>
              <a:t>the farmer</a:t>
            </a:r>
            <a:r>
              <a:rPr lang="en" sz="1500">
                <a:solidFill>
                  <a:srgbClr val="2D2D2D"/>
                </a:solidFill>
                <a:latin typeface="Georgia"/>
                <a:ea typeface="Georgia"/>
                <a:cs typeface="Georgia"/>
                <a:sym typeface="Georgia"/>
              </a:rPr>
              <a:t> must identify the </a:t>
            </a:r>
            <a:r>
              <a:rPr b="1" lang="en" sz="1500">
                <a:solidFill>
                  <a:srgbClr val="2D2D2D"/>
                </a:solidFill>
                <a:latin typeface="Georgia"/>
                <a:ea typeface="Georgia"/>
                <a:cs typeface="Georgia"/>
                <a:sym typeface="Georgia"/>
              </a:rPr>
              <a:t>error</a:t>
            </a:r>
            <a:r>
              <a:rPr lang="en" sz="1500">
                <a:solidFill>
                  <a:srgbClr val="2D2D2D"/>
                </a:solidFill>
                <a:latin typeface="Georgia"/>
                <a:ea typeface="Georgia"/>
                <a:cs typeface="Georgia"/>
                <a:sym typeface="Georgia"/>
              </a:rPr>
              <a:t>, file a formal </a:t>
            </a:r>
            <a:r>
              <a:rPr b="1" i="1" lang="en" sz="1500">
                <a:solidFill>
                  <a:srgbClr val="2D2D2D"/>
                </a:solidFill>
                <a:latin typeface="Georgia"/>
                <a:ea typeface="Georgia"/>
                <a:cs typeface="Georgia"/>
                <a:sym typeface="Georgia"/>
              </a:rPr>
              <a:t>alegación</a:t>
            </a:r>
            <a:r>
              <a:rPr lang="en" sz="1500">
                <a:solidFill>
                  <a:srgbClr val="2D2D2D"/>
                </a:solidFill>
                <a:latin typeface="Georgia"/>
                <a:ea typeface="Georgia"/>
                <a:cs typeface="Georgia"/>
                <a:sym typeface="Georgia"/>
              </a:rPr>
              <a:t> with </a:t>
            </a:r>
            <a:r>
              <a:rPr b="1" lang="en" sz="1500">
                <a:solidFill>
                  <a:srgbClr val="2D2D2D"/>
                </a:solidFill>
                <a:latin typeface="Georgia"/>
                <a:ea typeface="Georgia"/>
                <a:cs typeface="Georgia"/>
                <a:sym typeface="Georgia"/>
              </a:rPr>
              <a:t>georeferenced photos and technical reports</a:t>
            </a:r>
            <a:r>
              <a:rPr lang="en" sz="1500">
                <a:solidFill>
                  <a:srgbClr val="2D2D2D"/>
                </a:solidFill>
                <a:latin typeface="Georgia"/>
                <a:ea typeface="Georgia"/>
                <a:cs typeface="Georgia"/>
                <a:sym typeface="Georgia"/>
              </a:rPr>
              <a:t>, and </a:t>
            </a:r>
            <a:r>
              <a:rPr b="1" lang="en" sz="1500">
                <a:solidFill>
                  <a:srgbClr val="2D2D2D"/>
                </a:solidFill>
                <a:latin typeface="Georgia"/>
                <a:ea typeface="Georgia"/>
                <a:cs typeface="Georgia"/>
                <a:sym typeface="Georgia"/>
              </a:rPr>
              <a:t>wait up to six months</a:t>
            </a:r>
            <a:r>
              <a:rPr lang="en" sz="1500">
                <a:solidFill>
                  <a:srgbClr val="2D2D2D"/>
                </a:solidFill>
                <a:latin typeface="Georgia"/>
                <a:ea typeface="Georgia"/>
                <a:cs typeface="Georgia"/>
                <a:sym typeface="Georgia"/>
              </a:rPr>
              <a:t> for a response. Silence counts as denial.</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258" name="Google Shape;258;p40"/>
          <p:cNvSpPr txBox="1"/>
          <p:nvPr/>
        </p:nvSpPr>
        <p:spPr>
          <a:xfrm>
            <a:off x="1836000" y="153775"/>
            <a:ext cx="547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3: SIGPAC parcel classification, Spain</a:t>
            </a:r>
            <a:endParaRPr b="1" sz="1800">
              <a:solidFill>
                <a:schemeClr val="dk2"/>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62" name="Shape 262"/>
        <p:cNvGrpSpPr/>
        <p:nvPr/>
      </p:nvGrpSpPr>
      <p:grpSpPr>
        <a:xfrm>
          <a:off x="0" y="0"/>
          <a:ext cx="0" cy="0"/>
          <a:chOff x="0" y="0"/>
          <a:chExt cx="0" cy="0"/>
        </a:xfrm>
      </p:grpSpPr>
      <p:sp>
        <p:nvSpPr>
          <p:cNvPr id="263" name="Google Shape;263;p41"/>
          <p:cNvSpPr txBox="1"/>
          <p:nvPr/>
        </p:nvSpPr>
        <p:spPr>
          <a:xfrm>
            <a:off x="623400" y="1176725"/>
            <a:ext cx="7897200" cy="330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In Spain, SIGPAC (an official register)  </a:t>
            </a:r>
            <a:r>
              <a:rPr b="1" lang="en" sz="1500">
                <a:solidFill>
                  <a:srgbClr val="2D2D2D"/>
                </a:solidFill>
                <a:latin typeface="Georgia"/>
                <a:ea typeface="Georgia"/>
                <a:cs typeface="Georgia"/>
                <a:sym typeface="Georgia"/>
              </a:rPr>
              <a:t>classifies</a:t>
            </a:r>
            <a:r>
              <a:rPr lang="en" sz="1500">
                <a:solidFill>
                  <a:srgbClr val="2D2D2D"/>
                </a:solidFill>
                <a:latin typeface="Georgia"/>
                <a:ea typeface="Georgia"/>
                <a:cs typeface="Georgia"/>
                <a:sym typeface="Georgia"/>
              </a:rPr>
              <a:t> every agricultural </a:t>
            </a:r>
            <a:r>
              <a:rPr b="1" lang="en" sz="1500">
                <a:solidFill>
                  <a:srgbClr val="2D2D2D"/>
                </a:solidFill>
                <a:latin typeface="Georgia"/>
                <a:ea typeface="Georgia"/>
                <a:cs typeface="Georgia"/>
                <a:sym typeface="Georgia"/>
              </a:rPr>
              <a:t>parcel</a:t>
            </a:r>
            <a:r>
              <a:rPr lang="en" sz="1500">
                <a:solidFill>
                  <a:srgbClr val="2D2D2D"/>
                </a:solidFill>
                <a:latin typeface="Georgia"/>
                <a:ea typeface="Georgia"/>
                <a:cs typeface="Georgia"/>
                <a:sym typeface="Georgia"/>
              </a:rPr>
              <a:t> from orthoimagery and satellite data. The classification determines </a:t>
            </a:r>
            <a:r>
              <a:rPr b="1" lang="en" sz="1500">
                <a:solidFill>
                  <a:srgbClr val="2D2D2D"/>
                </a:solidFill>
                <a:latin typeface="Georgia"/>
                <a:ea typeface="Georgia"/>
                <a:cs typeface="Georgia"/>
                <a:sym typeface="Georgia"/>
              </a:rPr>
              <a:t>subsidy eligibility</a:t>
            </a:r>
            <a:r>
              <a:rPr lang="en" sz="1500">
                <a:solidFill>
                  <a:srgbClr val="2D2D2D"/>
                </a:solidFill>
                <a:latin typeface="Georgia"/>
                <a:ea typeface="Georgia"/>
                <a:cs typeface="Georgia"/>
                <a:sym typeface="Georgia"/>
              </a:rPr>
              <a:t>.</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strike="sngStrike">
                <a:solidFill>
                  <a:srgbClr val="2D2D2D"/>
                </a:solidFill>
                <a:latin typeface="Georgia"/>
                <a:ea typeface="Georgia"/>
                <a:cs typeface="Georgia"/>
                <a:sym typeface="Georgia"/>
              </a:rPr>
              <a:t>When the algorithm is wrong, </a:t>
            </a:r>
            <a:r>
              <a:rPr b="1" lang="en" sz="1500" strike="sngStrike">
                <a:solidFill>
                  <a:srgbClr val="2D2D2D"/>
                </a:solidFill>
                <a:latin typeface="Georgia"/>
                <a:ea typeface="Georgia"/>
                <a:cs typeface="Georgia"/>
                <a:sym typeface="Georgia"/>
              </a:rPr>
              <a:t>the farmer</a:t>
            </a:r>
            <a:r>
              <a:rPr lang="en" sz="1500" strike="sngStrike">
                <a:solidFill>
                  <a:srgbClr val="2D2D2D"/>
                </a:solidFill>
                <a:latin typeface="Georgia"/>
                <a:ea typeface="Georgia"/>
                <a:cs typeface="Georgia"/>
                <a:sym typeface="Georgia"/>
              </a:rPr>
              <a:t> must identify the </a:t>
            </a:r>
            <a:r>
              <a:rPr b="1" lang="en" sz="1500" strike="sngStrike">
                <a:solidFill>
                  <a:srgbClr val="2D2D2D"/>
                </a:solidFill>
                <a:latin typeface="Georgia"/>
                <a:ea typeface="Georgia"/>
                <a:cs typeface="Georgia"/>
                <a:sym typeface="Georgia"/>
              </a:rPr>
              <a:t>error</a:t>
            </a:r>
            <a:r>
              <a:rPr lang="en" sz="1500" strike="sngStrike">
                <a:solidFill>
                  <a:srgbClr val="2D2D2D"/>
                </a:solidFill>
                <a:latin typeface="Georgia"/>
                <a:ea typeface="Georgia"/>
                <a:cs typeface="Georgia"/>
                <a:sym typeface="Georgia"/>
              </a:rPr>
              <a:t>, file a formal </a:t>
            </a:r>
            <a:r>
              <a:rPr b="1" i="1" lang="en" sz="1500" strike="sngStrike">
                <a:solidFill>
                  <a:srgbClr val="2D2D2D"/>
                </a:solidFill>
                <a:latin typeface="Georgia"/>
                <a:ea typeface="Georgia"/>
                <a:cs typeface="Georgia"/>
                <a:sym typeface="Georgia"/>
              </a:rPr>
              <a:t>alegación</a:t>
            </a:r>
            <a:r>
              <a:rPr lang="en" sz="1500" strike="sngStrike">
                <a:solidFill>
                  <a:srgbClr val="2D2D2D"/>
                </a:solidFill>
                <a:latin typeface="Georgia"/>
                <a:ea typeface="Georgia"/>
                <a:cs typeface="Georgia"/>
                <a:sym typeface="Georgia"/>
              </a:rPr>
              <a:t> with </a:t>
            </a:r>
            <a:r>
              <a:rPr b="1" lang="en" sz="1500" strike="sngStrike">
                <a:solidFill>
                  <a:srgbClr val="2D2D2D"/>
                </a:solidFill>
                <a:latin typeface="Georgia"/>
                <a:ea typeface="Georgia"/>
                <a:cs typeface="Georgia"/>
                <a:sym typeface="Georgia"/>
              </a:rPr>
              <a:t>georeferenced photos and technical reports</a:t>
            </a:r>
            <a:r>
              <a:rPr lang="en" sz="1500" strike="sngStrike">
                <a:solidFill>
                  <a:srgbClr val="2D2D2D"/>
                </a:solidFill>
                <a:latin typeface="Georgia"/>
                <a:ea typeface="Georgia"/>
                <a:cs typeface="Georgia"/>
                <a:sym typeface="Georgia"/>
              </a:rPr>
              <a:t>, and </a:t>
            </a:r>
            <a:r>
              <a:rPr b="1" lang="en" sz="1500" strike="sngStrike">
                <a:solidFill>
                  <a:srgbClr val="2D2D2D"/>
                </a:solidFill>
                <a:latin typeface="Georgia"/>
                <a:ea typeface="Georgia"/>
                <a:cs typeface="Georgia"/>
                <a:sym typeface="Georgia"/>
              </a:rPr>
              <a:t>wait up to six months</a:t>
            </a:r>
            <a:r>
              <a:rPr lang="en" sz="1500" strike="sngStrike">
                <a:solidFill>
                  <a:srgbClr val="2D2D2D"/>
                </a:solidFill>
                <a:latin typeface="Georgia"/>
                <a:ea typeface="Georgia"/>
                <a:cs typeface="Georgia"/>
                <a:sym typeface="Georgia"/>
              </a:rPr>
              <a:t> for a response. Silence counts as denial.</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The High Court of Justice of Aragon ruled: "The farmer </a:t>
            </a:r>
            <a:r>
              <a:rPr b="1" lang="en" sz="1500">
                <a:solidFill>
                  <a:srgbClr val="2D2D2D"/>
                </a:solidFill>
                <a:latin typeface="Georgia"/>
                <a:ea typeface="Georgia"/>
                <a:cs typeface="Georgia"/>
                <a:sym typeface="Georgia"/>
              </a:rPr>
              <a:t>cannot be expected</a:t>
            </a:r>
            <a:r>
              <a:rPr lang="en" sz="1500">
                <a:solidFill>
                  <a:srgbClr val="2D2D2D"/>
                </a:solidFill>
                <a:latin typeface="Georgia"/>
                <a:ea typeface="Georgia"/>
                <a:cs typeface="Georgia"/>
                <a:sym typeface="Georgia"/>
              </a:rPr>
              <a:t> to have the technical means to verify the algorithm."</a:t>
            </a:r>
            <a:br>
              <a:rPr lang="en" sz="1500" strike="sngStrike">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264" name="Google Shape;264;p41"/>
          <p:cNvSpPr txBox="1"/>
          <p:nvPr/>
        </p:nvSpPr>
        <p:spPr>
          <a:xfrm>
            <a:off x="1836000" y="153775"/>
            <a:ext cx="547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3: SIGPAC parcel classification, Spain</a:t>
            </a:r>
            <a:endParaRPr b="1" sz="1800">
              <a:solidFill>
                <a:schemeClr val="dk2"/>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67" name="Shape 67"/>
        <p:cNvGrpSpPr/>
        <p:nvPr/>
      </p:nvGrpSpPr>
      <p:grpSpPr>
        <a:xfrm>
          <a:off x="0" y="0"/>
          <a:ext cx="0" cy="0"/>
          <a:chOff x="0" y="0"/>
          <a:chExt cx="0" cy="0"/>
        </a:xfrm>
      </p:grpSpPr>
      <p:sp>
        <p:nvSpPr>
          <p:cNvPr id="68" name="Google Shape;68;p15"/>
          <p:cNvSpPr txBox="1"/>
          <p:nvPr>
            <p:ph type="ctrTitle"/>
          </p:nvPr>
        </p:nvSpPr>
        <p:spPr>
          <a:xfrm>
            <a:off x="311708" y="11143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rPr lang="en" sz="3978">
                <a:solidFill>
                  <a:srgbClr val="2D2D2D"/>
                </a:solidFill>
                <a:latin typeface="Georgia"/>
                <a:ea typeface="Georgia"/>
                <a:cs typeface="Georgia"/>
                <a:sym typeface="Georgia"/>
              </a:rPr>
              <a:t>a.k.a.</a:t>
            </a:r>
            <a:br>
              <a:rPr b="1" lang="en" sz="3978">
                <a:solidFill>
                  <a:srgbClr val="2D2D2D"/>
                </a:solidFill>
                <a:latin typeface="Georgia"/>
                <a:ea typeface="Georgia"/>
                <a:cs typeface="Georgia"/>
                <a:sym typeface="Georgia"/>
              </a:rPr>
            </a:br>
            <a:r>
              <a:rPr b="1" lang="en" sz="3978">
                <a:solidFill>
                  <a:srgbClr val="2D2D2D"/>
                </a:solidFill>
                <a:latin typeface="Georgia"/>
                <a:ea typeface="Georgia"/>
                <a:cs typeface="Georgia"/>
                <a:sym typeface="Georgia"/>
              </a:rPr>
              <a:t>Geography:</a:t>
            </a:r>
            <a:br>
              <a:rPr b="1" lang="en" sz="3978">
                <a:solidFill>
                  <a:srgbClr val="2D2D2D"/>
                </a:solidFill>
                <a:latin typeface="Georgia"/>
                <a:ea typeface="Georgia"/>
                <a:cs typeface="Georgia"/>
                <a:sym typeface="Georgia"/>
              </a:rPr>
            </a:br>
            <a:r>
              <a:rPr b="1" lang="en" sz="3978">
                <a:solidFill>
                  <a:srgbClr val="2D2D2D"/>
                </a:solidFill>
                <a:latin typeface="Georgia"/>
                <a:ea typeface="Georgia"/>
                <a:cs typeface="Georgia"/>
                <a:sym typeface="Georgia"/>
              </a:rPr>
              <a:t>A Lossy Power Trip through Time</a:t>
            </a:r>
            <a:br>
              <a:rPr b="1" lang="en" sz="3978">
                <a:solidFill>
                  <a:srgbClr val="2D2D2D"/>
                </a:solidFill>
                <a:latin typeface="Georgia"/>
                <a:ea typeface="Georgia"/>
                <a:cs typeface="Georgia"/>
                <a:sym typeface="Georgia"/>
              </a:rPr>
            </a:br>
            <a:endParaRPr b="1" sz="3978">
              <a:solidFill>
                <a:srgbClr val="2D2D2D"/>
              </a:solidFill>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68" name="Shape 268"/>
        <p:cNvGrpSpPr/>
        <p:nvPr/>
      </p:nvGrpSpPr>
      <p:grpSpPr>
        <a:xfrm>
          <a:off x="0" y="0"/>
          <a:ext cx="0" cy="0"/>
          <a:chOff x="0" y="0"/>
          <a:chExt cx="0" cy="0"/>
        </a:xfrm>
      </p:grpSpPr>
      <p:sp>
        <p:nvSpPr>
          <p:cNvPr id="269" name="Google Shape;269;p42"/>
          <p:cNvSpPr txBox="1"/>
          <p:nvPr/>
        </p:nvSpPr>
        <p:spPr>
          <a:xfrm>
            <a:off x="623400" y="1176725"/>
            <a:ext cx="7897200" cy="383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a:solidFill>
                  <a:srgbClr val="2D2D2D"/>
                </a:solidFill>
                <a:latin typeface="Georgia"/>
                <a:ea typeface="Georgia"/>
                <a:cs typeface="Georgia"/>
                <a:sym typeface="Georgia"/>
              </a:rPr>
              <a:t>In Spain, SIGPAC (an official register)  </a:t>
            </a:r>
            <a:r>
              <a:rPr b="1" lang="en" sz="1500">
                <a:solidFill>
                  <a:srgbClr val="2D2D2D"/>
                </a:solidFill>
                <a:latin typeface="Georgia"/>
                <a:ea typeface="Georgia"/>
                <a:cs typeface="Georgia"/>
                <a:sym typeface="Georgia"/>
              </a:rPr>
              <a:t>classifies</a:t>
            </a:r>
            <a:r>
              <a:rPr lang="en" sz="1500">
                <a:solidFill>
                  <a:srgbClr val="2D2D2D"/>
                </a:solidFill>
                <a:latin typeface="Georgia"/>
                <a:ea typeface="Georgia"/>
                <a:cs typeface="Georgia"/>
                <a:sym typeface="Georgia"/>
              </a:rPr>
              <a:t> every agricultural </a:t>
            </a:r>
            <a:r>
              <a:rPr b="1" lang="en" sz="1500">
                <a:solidFill>
                  <a:srgbClr val="2D2D2D"/>
                </a:solidFill>
                <a:latin typeface="Georgia"/>
                <a:ea typeface="Georgia"/>
                <a:cs typeface="Georgia"/>
                <a:sym typeface="Georgia"/>
              </a:rPr>
              <a:t>parcel</a:t>
            </a:r>
            <a:r>
              <a:rPr lang="en" sz="1500">
                <a:solidFill>
                  <a:srgbClr val="2D2D2D"/>
                </a:solidFill>
                <a:latin typeface="Georgia"/>
                <a:ea typeface="Georgia"/>
                <a:cs typeface="Georgia"/>
                <a:sym typeface="Georgia"/>
              </a:rPr>
              <a:t> from orthoimagery and satellite data. The classification determines </a:t>
            </a:r>
            <a:r>
              <a:rPr b="1" lang="en" sz="1500">
                <a:solidFill>
                  <a:srgbClr val="2D2D2D"/>
                </a:solidFill>
                <a:latin typeface="Georgia"/>
                <a:ea typeface="Georgia"/>
                <a:cs typeface="Georgia"/>
                <a:sym typeface="Georgia"/>
              </a:rPr>
              <a:t>subsidy eligibility</a:t>
            </a:r>
            <a:r>
              <a:rPr lang="en" sz="1500">
                <a:solidFill>
                  <a:srgbClr val="2D2D2D"/>
                </a:solidFill>
                <a:latin typeface="Georgia"/>
                <a:ea typeface="Georgia"/>
                <a:cs typeface="Georgia"/>
                <a:sym typeface="Georgia"/>
              </a:rPr>
              <a:t>.</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When the algorithm is wrong, </a:t>
            </a:r>
            <a:r>
              <a:rPr b="1" lang="en" sz="1500">
                <a:solidFill>
                  <a:srgbClr val="2D2D2D"/>
                </a:solidFill>
                <a:latin typeface="Georgia"/>
                <a:ea typeface="Georgia"/>
                <a:cs typeface="Georgia"/>
                <a:sym typeface="Georgia"/>
              </a:rPr>
              <a:t>the farmer</a:t>
            </a:r>
            <a:r>
              <a:rPr lang="en" sz="1500">
                <a:solidFill>
                  <a:srgbClr val="2D2D2D"/>
                </a:solidFill>
                <a:latin typeface="Georgia"/>
                <a:ea typeface="Georgia"/>
                <a:cs typeface="Georgia"/>
                <a:sym typeface="Georgia"/>
              </a:rPr>
              <a:t> must identify the </a:t>
            </a:r>
            <a:r>
              <a:rPr b="1" lang="en" sz="1500">
                <a:solidFill>
                  <a:srgbClr val="2D2D2D"/>
                </a:solidFill>
                <a:latin typeface="Georgia"/>
                <a:ea typeface="Georgia"/>
                <a:cs typeface="Georgia"/>
                <a:sym typeface="Georgia"/>
              </a:rPr>
              <a:t>error</a:t>
            </a:r>
            <a:r>
              <a:rPr lang="en" sz="1500">
                <a:solidFill>
                  <a:srgbClr val="2D2D2D"/>
                </a:solidFill>
                <a:latin typeface="Georgia"/>
                <a:ea typeface="Georgia"/>
                <a:cs typeface="Georgia"/>
                <a:sym typeface="Georgia"/>
              </a:rPr>
              <a:t>, file a formal </a:t>
            </a:r>
            <a:r>
              <a:rPr b="1" i="1" lang="en" sz="1500">
                <a:solidFill>
                  <a:srgbClr val="2D2D2D"/>
                </a:solidFill>
                <a:latin typeface="Georgia"/>
                <a:ea typeface="Georgia"/>
                <a:cs typeface="Georgia"/>
                <a:sym typeface="Georgia"/>
              </a:rPr>
              <a:t>alegación</a:t>
            </a:r>
            <a:r>
              <a:rPr lang="en" sz="1500">
                <a:solidFill>
                  <a:srgbClr val="2D2D2D"/>
                </a:solidFill>
                <a:latin typeface="Georgia"/>
                <a:ea typeface="Georgia"/>
                <a:cs typeface="Georgia"/>
                <a:sym typeface="Georgia"/>
              </a:rPr>
              <a:t> with </a:t>
            </a:r>
            <a:r>
              <a:rPr b="1" lang="en" sz="1500">
                <a:solidFill>
                  <a:srgbClr val="2D2D2D"/>
                </a:solidFill>
                <a:latin typeface="Georgia"/>
                <a:ea typeface="Georgia"/>
                <a:cs typeface="Georgia"/>
                <a:sym typeface="Georgia"/>
              </a:rPr>
              <a:t>georeferenced photos and technical reports</a:t>
            </a:r>
            <a:r>
              <a:rPr lang="en" sz="1500">
                <a:solidFill>
                  <a:srgbClr val="2D2D2D"/>
                </a:solidFill>
                <a:latin typeface="Georgia"/>
                <a:ea typeface="Georgia"/>
                <a:cs typeface="Georgia"/>
                <a:sym typeface="Georgia"/>
              </a:rPr>
              <a:t>, and </a:t>
            </a:r>
            <a:r>
              <a:rPr b="1" lang="en" sz="1500">
                <a:solidFill>
                  <a:srgbClr val="2D2D2D"/>
                </a:solidFill>
                <a:latin typeface="Georgia"/>
                <a:ea typeface="Georgia"/>
                <a:cs typeface="Georgia"/>
                <a:sym typeface="Georgia"/>
              </a:rPr>
              <a:t>wait up to six months</a:t>
            </a:r>
            <a:r>
              <a:rPr lang="en" sz="1500">
                <a:solidFill>
                  <a:srgbClr val="2D2D2D"/>
                </a:solidFill>
                <a:latin typeface="Georgia"/>
                <a:ea typeface="Georgia"/>
                <a:cs typeface="Georgia"/>
                <a:sym typeface="Georgia"/>
              </a:rPr>
              <a:t> for a response. Silence counts as denial.</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strike="sngStrike">
                <a:solidFill>
                  <a:srgbClr val="2D2D2D"/>
                </a:solidFill>
                <a:latin typeface="Georgia"/>
                <a:ea typeface="Georgia"/>
                <a:cs typeface="Georgia"/>
                <a:sym typeface="Georgia"/>
              </a:rPr>
              <a:t>The High Court of Justice of Aragon ruled: "The farmer </a:t>
            </a:r>
            <a:r>
              <a:rPr b="1" lang="en" sz="1500" strike="sngStrike">
                <a:solidFill>
                  <a:srgbClr val="2D2D2D"/>
                </a:solidFill>
                <a:latin typeface="Georgia"/>
                <a:ea typeface="Georgia"/>
                <a:cs typeface="Georgia"/>
                <a:sym typeface="Georgia"/>
              </a:rPr>
              <a:t>cannot be expected</a:t>
            </a:r>
            <a:r>
              <a:rPr lang="en" sz="1500" strike="sngStrike">
                <a:solidFill>
                  <a:srgbClr val="2D2D2D"/>
                </a:solidFill>
                <a:latin typeface="Georgia"/>
                <a:ea typeface="Georgia"/>
                <a:cs typeface="Georgia"/>
                <a:sym typeface="Georgia"/>
              </a:rPr>
              <a:t> to have the technical means to verify the algorithm".</a:t>
            </a:r>
            <a:br>
              <a:rPr lang="en" sz="1500" strike="sngStrike">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The Spanish </a:t>
            </a:r>
            <a:r>
              <a:rPr b="1" lang="en" sz="1500">
                <a:solidFill>
                  <a:srgbClr val="2D2D2D"/>
                </a:solidFill>
                <a:latin typeface="Georgia"/>
                <a:ea typeface="Georgia"/>
                <a:cs typeface="Georgia"/>
                <a:sym typeface="Georgia"/>
              </a:rPr>
              <a:t>Supreme Court</a:t>
            </a:r>
            <a:r>
              <a:rPr lang="en" sz="1500">
                <a:solidFill>
                  <a:srgbClr val="2D2D2D"/>
                </a:solidFill>
                <a:latin typeface="Georgia"/>
                <a:ea typeface="Georgia"/>
                <a:cs typeface="Georgia"/>
                <a:sym typeface="Georgia"/>
              </a:rPr>
              <a:t> </a:t>
            </a:r>
            <a:r>
              <a:rPr lang="en" sz="1500" u="sng">
                <a:solidFill>
                  <a:schemeClr val="hlink"/>
                </a:solidFill>
                <a:latin typeface="Georgia"/>
                <a:ea typeface="Georgia"/>
                <a:cs typeface="Georgia"/>
                <a:sym typeface="Georgia"/>
                <a:hlinkClick r:id="rId3"/>
              </a:rPr>
              <a:t>overruled it</a:t>
            </a:r>
            <a:r>
              <a:rPr lang="en" sz="1500">
                <a:solidFill>
                  <a:srgbClr val="2D2D2D"/>
                </a:solidFill>
                <a:latin typeface="Georgia"/>
                <a:ea typeface="Georgia"/>
                <a:cs typeface="Georgia"/>
                <a:sym typeface="Georgia"/>
              </a:rPr>
              <a:t>: the farmer</a:t>
            </a:r>
            <a:r>
              <a:rPr b="1" lang="en" sz="1500">
                <a:solidFill>
                  <a:srgbClr val="2D2D2D"/>
                </a:solidFill>
                <a:latin typeface="Georgia"/>
                <a:ea typeface="Georgia"/>
                <a:cs typeface="Georgia"/>
                <a:sym typeface="Georgia"/>
              </a:rPr>
              <a:t> bears ultimate responsibility</a:t>
            </a:r>
            <a:r>
              <a:rPr lang="en" sz="1500">
                <a:solidFill>
                  <a:srgbClr val="2D2D2D"/>
                </a:solidFill>
                <a:latin typeface="Georgia"/>
                <a:ea typeface="Georgia"/>
                <a:cs typeface="Georgia"/>
                <a:sym typeface="Georgia"/>
              </a:rPr>
              <a:t> for the state's map.</a:t>
            </a:r>
            <a:endParaRPr sz="1500">
              <a:solidFill>
                <a:srgbClr val="2D2D2D"/>
              </a:solidFill>
              <a:latin typeface="Georgia"/>
              <a:ea typeface="Georgia"/>
              <a:cs typeface="Georgia"/>
              <a:sym typeface="Georgia"/>
            </a:endParaRPr>
          </a:p>
          <a:p>
            <a:pPr indent="0" lvl="0" marL="0" rtl="0" algn="l">
              <a:lnSpc>
                <a:spcPct val="115000"/>
              </a:lnSpc>
              <a:spcBef>
                <a:spcPts val="1800"/>
              </a:spcBef>
              <a:spcAft>
                <a:spcPts val="1800"/>
              </a:spcAft>
              <a:buNone/>
            </a:pPr>
            <a:r>
              <a:t/>
            </a:r>
            <a:endParaRPr sz="1500">
              <a:solidFill>
                <a:srgbClr val="2D2D2D"/>
              </a:solidFill>
              <a:latin typeface="Georgia"/>
              <a:ea typeface="Georgia"/>
              <a:cs typeface="Georgia"/>
              <a:sym typeface="Georgia"/>
            </a:endParaRPr>
          </a:p>
        </p:txBody>
      </p:sp>
      <p:sp>
        <p:nvSpPr>
          <p:cNvPr id="270" name="Google Shape;270;p42"/>
          <p:cNvSpPr txBox="1"/>
          <p:nvPr/>
        </p:nvSpPr>
        <p:spPr>
          <a:xfrm>
            <a:off x="1836000" y="153775"/>
            <a:ext cx="547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Case 3: SIGPAC parcel classification, Spain</a:t>
            </a:r>
            <a:endParaRPr b="1" sz="1800">
              <a:solidFill>
                <a:schemeClr val="dk2"/>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2E"/>
        </a:solidFill>
      </p:bgPr>
    </p:bg>
    <p:spTree>
      <p:nvGrpSpPr>
        <p:cNvPr id="274" name="Shape 274"/>
        <p:cNvGrpSpPr/>
        <p:nvPr/>
      </p:nvGrpSpPr>
      <p:grpSpPr>
        <a:xfrm>
          <a:off x="0" y="0"/>
          <a:ext cx="0" cy="0"/>
          <a:chOff x="0" y="0"/>
          <a:chExt cx="0" cy="0"/>
        </a:xfrm>
      </p:grpSpPr>
      <p:sp>
        <p:nvSpPr>
          <p:cNvPr id="275" name="Google Shape;275;p43"/>
          <p:cNvSpPr txBox="1"/>
          <p:nvPr>
            <p:ph type="ctrTitle"/>
          </p:nvPr>
        </p:nvSpPr>
        <p:spPr>
          <a:xfrm>
            <a:off x="311700" y="2412404"/>
            <a:ext cx="8520600" cy="67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20">
                <a:solidFill>
                  <a:schemeClr val="lt1"/>
                </a:solidFill>
                <a:latin typeface="Georgia"/>
                <a:ea typeface="Georgia"/>
                <a:cs typeface="Georgia"/>
                <a:sym typeface="Georgia"/>
              </a:rPr>
              <a:t>The </a:t>
            </a:r>
            <a:r>
              <a:rPr lang="en" sz="3020">
                <a:solidFill>
                  <a:schemeClr val="lt1"/>
                </a:solidFill>
                <a:latin typeface="Georgia"/>
                <a:ea typeface="Georgia"/>
                <a:cs typeface="Georgia"/>
                <a:sym typeface="Georgia"/>
              </a:rPr>
              <a:t>institution</a:t>
            </a:r>
            <a:r>
              <a:rPr lang="en" sz="3020">
                <a:solidFill>
                  <a:schemeClr val="lt1"/>
                </a:solidFill>
                <a:latin typeface="Georgia"/>
                <a:ea typeface="Georgia"/>
                <a:cs typeface="Georgia"/>
                <a:sym typeface="Georgia"/>
              </a:rPr>
              <a:t> is </a:t>
            </a:r>
            <a:r>
              <a:rPr lang="en" sz="3020">
                <a:solidFill>
                  <a:schemeClr val="lt1"/>
                </a:solidFill>
                <a:latin typeface="Georgia"/>
                <a:ea typeface="Georgia"/>
                <a:cs typeface="Georgia"/>
                <a:sym typeface="Georgia"/>
              </a:rPr>
              <a:t>allowed</a:t>
            </a:r>
            <a:r>
              <a:rPr lang="en" sz="3020">
                <a:solidFill>
                  <a:schemeClr val="lt1"/>
                </a:solidFill>
                <a:latin typeface="Georgia"/>
                <a:ea typeface="Georgia"/>
                <a:cs typeface="Georgia"/>
                <a:sym typeface="Georgia"/>
              </a:rPr>
              <a:t> to guess.</a:t>
            </a:r>
            <a:br>
              <a:rPr lang="en" sz="3020">
                <a:solidFill>
                  <a:schemeClr val="lt1"/>
                </a:solidFill>
                <a:latin typeface="Georgia"/>
                <a:ea typeface="Georgia"/>
                <a:cs typeface="Georgia"/>
                <a:sym typeface="Georgia"/>
              </a:rPr>
            </a:br>
            <a:br>
              <a:rPr lang="en" sz="3020">
                <a:solidFill>
                  <a:schemeClr val="lt1"/>
                </a:solidFill>
                <a:latin typeface="Georgia"/>
                <a:ea typeface="Georgia"/>
                <a:cs typeface="Georgia"/>
                <a:sym typeface="Georgia"/>
              </a:rPr>
            </a:br>
            <a:r>
              <a:rPr lang="en" sz="3020">
                <a:solidFill>
                  <a:schemeClr val="lt1"/>
                </a:solidFill>
                <a:latin typeface="Georgia"/>
                <a:ea typeface="Georgia"/>
                <a:cs typeface="Georgia"/>
                <a:sym typeface="Georgia"/>
              </a:rPr>
              <a:t>The governed pay when the guess is wrong.</a:t>
            </a:r>
            <a:endParaRPr sz="3020">
              <a:solidFill>
                <a:schemeClr val="lt1"/>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79" name="Shape 279"/>
        <p:cNvGrpSpPr/>
        <p:nvPr/>
      </p:nvGrpSpPr>
      <p:grpSpPr>
        <a:xfrm>
          <a:off x="0" y="0"/>
          <a:ext cx="0" cy="0"/>
          <a:chOff x="0" y="0"/>
          <a:chExt cx="0" cy="0"/>
        </a:xfrm>
      </p:grpSpPr>
      <p:sp>
        <p:nvSpPr>
          <p:cNvPr id="280" name="Google Shape;280;p44"/>
          <p:cNvSpPr txBox="1"/>
          <p:nvPr/>
        </p:nvSpPr>
        <p:spPr>
          <a:xfrm>
            <a:off x="1779450" y="2248500"/>
            <a:ext cx="558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Georgia"/>
                <a:ea typeface="Georgia"/>
                <a:cs typeface="Georgia"/>
                <a:sym typeface="Georgia"/>
              </a:rPr>
              <a:t>Governance data journeys</a:t>
            </a:r>
            <a:endParaRPr b="1" sz="3000">
              <a:solidFill>
                <a:schemeClr val="dk2"/>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84" name="Shape 284"/>
        <p:cNvGrpSpPr/>
        <p:nvPr/>
      </p:nvGrpSpPr>
      <p:grpSpPr>
        <a:xfrm>
          <a:off x="0" y="0"/>
          <a:ext cx="0" cy="0"/>
          <a:chOff x="0" y="0"/>
          <a:chExt cx="0" cy="0"/>
        </a:xfrm>
      </p:grpSpPr>
      <p:sp>
        <p:nvSpPr>
          <p:cNvPr id="285" name="Google Shape;285;p45"/>
          <p:cNvSpPr txBox="1"/>
          <p:nvPr/>
        </p:nvSpPr>
        <p:spPr>
          <a:xfrm>
            <a:off x="4129025" y="2098500"/>
            <a:ext cx="39486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1800"/>
              </a:spcAft>
              <a:buNone/>
            </a:pPr>
            <a:r>
              <a:rPr lang="en" sz="1500">
                <a:solidFill>
                  <a:srgbClr val="2D2D2D"/>
                </a:solidFill>
                <a:latin typeface="Georgia"/>
                <a:ea typeface="Georgia"/>
                <a:cs typeface="Georgia"/>
                <a:sym typeface="Georgia"/>
              </a:rPr>
              <a:t>Inspired by Sabina Leonelli's notion of</a:t>
            </a:r>
            <a:br>
              <a:rPr lang="en" sz="1500">
                <a:solidFill>
                  <a:srgbClr val="2D2D2D"/>
                </a:solidFill>
                <a:latin typeface="Georgia"/>
                <a:ea typeface="Georgia"/>
                <a:cs typeface="Georgia"/>
                <a:sym typeface="Georgia"/>
              </a:rPr>
            </a:br>
            <a:r>
              <a:rPr lang="en" sz="1500" u="sng">
                <a:solidFill>
                  <a:schemeClr val="hlink"/>
                </a:solidFill>
                <a:latin typeface="Georgia"/>
                <a:ea typeface="Georgia"/>
                <a:cs typeface="Georgia"/>
                <a:sym typeface="Georgia"/>
                <a:hlinkClick r:id="rId3"/>
              </a:rPr>
              <a:t>data journeys</a:t>
            </a:r>
            <a:r>
              <a:rPr lang="en" sz="1500">
                <a:solidFill>
                  <a:srgbClr val="2D2D2D"/>
                </a:solidFill>
                <a:latin typeface="Georgia"/>
                <a:ea typeface="Georgia"/>
                <a:cs typeface="Georgia"/>
                <a:sym typeface="Georgia"/>
              </a:rPr>
              <a:t> in life sciences and other STS/critical GIS works.</a:t>
            </a:r>
            <a:endParaRPr sz="1500">
              <a:solidFill>
                <a:srgbClr val="2D2D2D"/>
              </a:solidFill>
              <a:latin typeface="Georgia"/>
              <a:ea typeface="Georgia"/>
              <a:cs typeface="Georgia"/>
              <a:sym typeface="Georgia"/>
            </a:endParaRPr>
          </a:p>
        </p:txBody>
      </p:sp>
      <p:sp>
        <p:nvSpPr>
          <p:cNvPr id="286" name="Google Shape;286;p45"/>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pic>
        <p:nvPicPr>
          <p:cNvPr id="287" name="Google Shape;287;p45"/>
          <p:cNvPicPr preferRelativeResize="0"/>
          <p:nvPr/>
        </p:nvPicPr>
        <p:blipFill>
          <a:blip r:embed="rId4">
            <a:alphaModFix/>
          </a:blip>
          <a:stretch>
            <a:fillRect/>
          </a:stretch>
        </p:blipFill>
        <p:spPr>
          <a:xfrm>
            <a:off x="476875" y="746153"/>
            <a:ext cx="2830750" cy="39944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91" name="Shape 291"/>
        <p:cNvGrpSpPr/>
        <p:nvPr/>
      </p:nvGrpSpPr>
      <p:grpSpPr>
        <a:xfrm>
          <a:off x="0" y="0"/>
          <a:ext cx="0" cy="0"/>
          <a:chOff x="0" y="0"/>
          <a:chExt cx="0" cy="0"/>
        </a:xfrm>
      </p:grpSpPr>
      <p:sp>
        <p:nvSpPr>
          <p:cNvPr id="292" name="Google Shape;292;p46"/>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pic>
        <p:nvPicPr>
          <p:cNvPr id="293" name="Google Shape;293;p46"/>
          <p:cNvPicPr preferRelativeResize="0"/>
          <p:nvPr/>
        </p:nvPicPr>
        <p:blipFill>
          <a:blip r:embed="rId3">
            <a:alphaModFix/>
          </a:blip>
          <a:stretch>
            <a:fillRect/>
          </a:stretch>
        </p:blipFill>
        <p:spPr>
          <a:xfrm>
            <a:off x="4589600" y="767875"/>
            <a:ext cx="4223227" cy="4223227"/>
          </a:xfrm>
          <a:prstGeom prst="rect">
            <a:avLst/>
          </a:prstGeom>
          <a:noFill/>
          <a:ln>
            <a:noFill/>
          </a:ln>
        </p:spPr>
      </p:pic>
      <p:sp>
        <p:nvSpPr>
          <p:cNvPr id="294" name="Google Shape;294;p46"/>
          <p:cNvSpPr txBox="1"/>
          <p:nvPr/>
        </p:nvSpPr>
        <p:spPr>
          <a:xfrm>
            <a:off x="488600" y="1240475"/>
            <a:ext cx="3948600" cy="946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80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Situated Category</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exists on the ground</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298" name="Shape 298"/>
        <p:cNvGrpSpPr/>
        <p:nvPr/>
      </p:nvGrpSpPr>
      <p:grpSpPr>
        <a:xfrm>
          <a:off x="0" y="0"/>
          <a:ext cx="0" cy="0"/>
          <a:chOff x="0" y="0"/>
          <a:chExt cx="0" cy="0"/>
        </a:xfrm>
      </p:grpSpPr>
      <p:sp>
        <p:nvSpPr>
          <p:cNvPr id="299" name="Google Shape;299;p47"/>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pic>
        <p:nvPicPr>
          <p:cNvPr id="300" name="Google Shape;300;p47"/>
          <p:cNvPicPr preferRelativeResize="0"/>
          <p:nvPr/>
        </p:nvPicPr>
        <p:blipFill>
          <a:blip r:embed="rId3">
            <a:alphaModFix/>
          </a:blip>
          <a:stretch>
            <a:fillRect/>
          </a:stretch>
        </p:blipFill>
        <p:spPr>
          <a:xfrm>
            <a:off x="4221850" y="615475"/>
            <a:ext cx="4223227" cy="4223227"/>
          </a:xfrm>
          <a:prstGeom prst="rect">
            <a:avLst/>
          </a:prstGeom>
          <a:noFill/>
          <a:ln>
            <a:noFill/>
          </a:ln>
        </p:spPr>
      </p:pic>
      <p:sp>
        <p:nvSpPr>
          <p:cNvPr id="301" name="Google Shape;301;p47"/>
          <p:cNvSpPr txBox="1"/>
          <p:nvPr/>
        </p:nvSpPr>
        <p:spPr>
          <a:xfrm>
            <a:off x="488600" y="1240475"/>
            <a:ext cx="3948600" cy="1477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80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Situated Category</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exists on the ground</a:t>
            </a:r>
            <a:br>
              <a:rPr lang="en" sz="1500">
                <a:solidFill>
                  <a:srgbClr val="2D2D2D"/>
                </a:solidFill>
                <a:latin typeface="Georgia"/>
                <a:ea typeface="Georgia"/>
                <a:cs typeface="Georgia"/>
                <a:sym typeface="Georgia"/>
              </a:rPr>
            </a:br>
            <a:endParaRPr b="1"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Inscription</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was recorded</a:t>
            </a:r>
            <a:endParaRPr sz="1500">
              <a:solidFill>
                <a:srgbClr val="2D2D2D"/>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05" name="Shape 305"/>
        <p:cNvGrpSpPr/>
        <p:nvPr/>
      </p:nvGrpSpPr>
      <p:grpSpPr>
        <a:xfrm>
          <a:off x="0" y="0"/>
          <a:ext cx="0" cy="0"/>
          <a:chOff x="0" y="0"/>
          <a:chExt cx="0" cy="0"/>
        </a:xfrm>
      </p:grpSpPr>
      <p:sp>
        <p:nvSpPr>
          <p:cNvPr id="306" name="Google Shape;306;p48"/>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pic>
        <p:nvPicPr>
          <p:cNvPr id="307" name="Google Shape;307;p48"/>
          <p:cNvPicPr preferRelativeResize="0"/>
          <p:nvPr/>
        </p:nvPicPr>
        <p:blipFill>
          <a:blip r:embed="rId3">
            <a:alphaModFix/>
          </a:blip>
          <a:stretch>
            <a:fillRect/>
          </a:stretch>
        </p:blipFill>
        <p:spPr>
          <a:xfrm>
            <a:off x="4589600" y="767875"/>
            <a:ext cx="4223227" cy="4223227"/>
          </a:xfrm>
          <a:prstGeom prst="rect">
            <a:avLst/>
          </a:prstGeom>
          <a:noFill/>
          <a:ln>
            <a:noFill/>
          </a:ln>
        </p:spPr>
      </p:pic>
      <p:sp>
        <p:nvSpPr>
          <p:cNvPr id="308" name="Google Shape;308;p48"/>
          <p:cNvSpPr txBox="1"/>
          <p:nvPr/>
        </p:nvSpPr>
        <p:spPr>
          <a:xfrm>
            <a:off x="488600" y="1240475"/>
            <a:ext cx="3948600" cy="2274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80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Situated Category</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exists on the ground</a:t>
            </a:r>
            <a:br>
              <a:rPr lang="en" sz="1500">
                <a:solidFill>
                  <a:srgbClr val="2D2D2D"/>
                </a:solidFill>
                <a:latin typeface="Georgia"/>
                <a:ea typeface="Georgia"/>
                <a:cs typeface="Georgia"/>
                <a:sym typeface="Georgia"/>
              </a:rPr>
            </a:br>
            <a:endParaRPr b="1"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Inscription</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was recorded</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Packaging</a:t>
            </a: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survives the journey</a:t>
            </a:r>
            <a:endParaRPr sz="1500">
              <a:solidFill>
                <a:srgbClr val="2D2D2D"/>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12" name="Shape 312"/>
        <p:cNvGrpSpPr/>
        <p:nvPr/>
      </p:nvGrpSpPr>
      <p:grpSpPr>
        <a:xfrm>
          <a:off x="0" y="0"/>
          <a:ext cx="0" cy="0"/>
          <a:chOff x="0" y="0"/>
          <a:chExt cx="0" cy="0"/>
        </a:xfrm>
      </p:grpSpPr>
      <p:sp>
        <p:nvSpPr>
          <p:cNvPr id="313" name="Google Shape;313;p49"/>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pic>
        <p:nvPicPr>
          <p:cNvPr id="314" name="Google Shape;314;p49"/>
          <p:cNvPicPr preferRelativeResize="0"/>
          <p:nvPr/>
        </p:nvPicPr>
        <p:blipFill>
          <a:blip r:embed="rId3">
            <a:alphaModFix/>
          </a:blip>
          <a:stretch>
            <a:fillRect/>
          </a:stretch>
        </p:blipFill>
        <p:spPr>
          <a:xfrm>
            <a:off x="4589600" y="767875"/>
            <a:ext cx="4223227" cy="4223227"/>
          </a:xfrm>
          <a:prstGeom prst="rect">
            <a:avLst/>
          </a:prstGeom>
          <a:noFill/>
          <a:ln>
            <a:noFill/>
          </a:ln>
        </p:spPr>
      </p:pic>
      <p:sp>
        <p:nvSpPr>
          <p:cNvPr id="315" name="Google Shape;315;p49"/>
          <p:cNvSpPr txBox="1"/>
          <p:nvPr/>
        </p:nvSpPr>
        <p:spPr>
          <a:xfrm>
            <a:off x="488600" y="1240475"/>
            <a:ext cx="3948600" cy="3070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80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Situated Category</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exists on the ground</a:t>
            </a:r>
            <a:br>
              <a:rPr lang="en" sz="1500">
                <a:solidFill>
                  <a:srgbClr val="2D2D2D"/>
                </a:solidFill>
                <a:latin typeface="Georgia"/>
                <a:ea typeface="Georgia"/>
                <a:cs typeface="Georgia"/>
                <a:sym typeface="Georgia"/>
              </a:rPr>
            </a:br>
            <a:endParaRPr b="1"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Inscription</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was recorded</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Packaging</a:t>
            </a: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survives the journey</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Landing</a:t>
            </a: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the institution sees</a:t>
            </a:r>
            <a:endParaRPr sz="1500">
              <a:solidFill>
                <a:srgbClr val="2D2D2D"/>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19" name="Shape 319"/>
        <p:cNvGrpSpPr/>
        <p:nvPr/>
      </p:nvGrpSpPr>
      <p:grpSpPr>
        <a:xfrm>
          <a:off x="0" y="0"/>
          <a:ext cx="0" cy="0"/>
          <a:chOff x="0" y="0"/>
          <a:chExt cx="0" cy="0"/>
        </a:xfrm>
      </p:grpSpPr>
      <p:sp>
        <p:nvSpPr>
          <p:cNvPr id="320" name="Google Shape;320;p50"/>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sp>
        <p:nvSpPr>
          <p:cNvPr id="321" name="Google Shape;321;p50"/>
          <p:cNvSpPr txBox="1"/>
          <p:nvPr/>
        </p:nvSpPr>
        <p:spPr>
          <a:xfrm>
            <a:off x="488600" y="1240475"/>
            <a:ext cx="3948600" cy="3867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80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Situated Category</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exists on the ground</a:t>
            </a:r>
            <a:br>
              <a:rPr lang="en" sz="1500">
                <a:solidFill>
                  <a:srgbClr val="2D2D2D"/>
                </a:solidFill>
                <a:latin typeface="Georgia"/>
                <a:ea typeface="Georgia"/>
                <a:cs typeface="Georgia"/>
                <a:sym typeface="Georgia"/>
              </a:rPr>
            </a:br>
            <a:endParaRPr b="1"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Inscription</a:t>
            </a:r>
            <a:br>
              <a:rPr b="1"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was recorded</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Packaging</a:t>
            </a: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survives the journey</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Landing</a:t>
            </a: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What the institution sees</a:t>
            </a: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i="1" lang="en" sz="1500">
                <a:solidFill>
                  <a:srgbClr val="2D2D2D"/>
                </a:solidFill>
                <a:latin typeface="Georgia"/>
                <a:ea typeface="Georgia"/>
                <a:cs typeface="Georgia"/>
                <a:sym typeface="Georgia"/>
              </a:rPr>
              <a:t>Warrant</a:t>
            </a:r>
            <a:br>
              <a:rPr i="1" lang="en" sz="1500">
                <a:solidFill>
                  <a:srgbClr val="2D2D2D"/>
                </a:solidFill>
                <a:latin typeface="Georgia"/>
                <a:ea typeface="Georgia"/>
                <a:cs typeface="Georgia"/>
                <a:sym typeface="Georgia"/>
              </a:rPr>
            </a:br>
            <a:r>
              <a:rPr i="1" lang="en" sz="1500">
                <a:solidFill>
                  <a:srgbClr val="2D2D2D"/>
                </a:solidFill>
                <a:latin typeface="Georgia"/>
                <a:ea typeface="Georgia"/>
                <a:cs typeface="Georgia"/>
                <a:sym typeface="Georgia"/>
              </a:rPr>
              <a:t>What the </a:t>
            </a:r>
            <a:r>
              <a:rPr i="1" lang="en" sz="1500">
                <a:solidFill>
                  <a:srgbClr val="2D2D2D"/>
                </a:solidFill>
                <a:latin typeface="Georgia"/>
                <a:ea typeface="Georgia"/>
                <a:cs typeface="Georgia"/>
                <a:sym typeface="Georgia"/>
              </a:rPr>
              <a:t>institution</a:t>
            </a:r>
            <a:r>
              <a:rPr i="1" lang="en" sz="1500">
                <a:solidFill>
                  <a:srgbClr val="2D2D2D"/>
                </a:solidFill>
                <a:latin typeface="Georgia"/>
                <a:ea typeface="Georgia"/>
                <a:cs typeface="Georgia"/>
                <a:sym typeface="Georgia"/>
              </a:rPr>
              <a:t> does</a:t>
            </a:r>
            <a:endParaRPr i="1" sz="1500">
              <a:solidFill>
                <a:srgbClr val="2D2D2D"/>
              </a:solidFill>
              <a:latin typeface="Georgia"/>
              <a:ea typeface="Georgia"/>
              <a:cs typeface="Georgia"/>
              <a:sym typeface="Georgia"/>
            </a:endParaRPr>
          </a:p>
        </p:txBody>
      </p:sp>
      <p:pic>
        <p:nvPicPr>
          <p:cNvPr id="322" name="Google Shape;322;p50"/>
          <p:cNvPicPr preferRelativeResize="0"/>
          <p:nvPr/>
        </p:nvPicPr>
        <p:blipFill>
          <a:blip r:embed="rId3">
            <a:alphaModFix/>
          </a:blip>
          <a:stretch>
            <a:fillRect/>
          </a:stretch>
        </p:blipFill>
        <p:spPr>
          <a:xfrm>
            <a:off x="4589600" y="767875"/>
            <a:ext cx="4223227" cy="422322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26" name="Shape 326"/>
        <p:cNvGrpSpPr/>
        <p:nvPr/>
      </p:nvGrpSpPr>
      <p:grpSpPr>
        <a:xfrm>
          <a:off x="0" y="0"/>
          <a:ext cx="0" cy="0"/>
          <a:chOff x="0" y="0"/>
          <a:chExt cx="0" cy="0"/>
        </a:xfrm>
      </p:grpSpPr>
      <p:sp>
        <p:nvSpPr>
          <p:cNvPr id="327" name="Google Shape;327;p51"/>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sp>
        <p:nvSpPr>
          <p:cNvPr id="328" name="Google Shape;328;p51"/>
          <p:cNvSpPr txBox="1"/>
          <p:nvPr/>
        </p:nvSpPr>
        <p:spPr>
          <a:xfrm>
            <a:off x="216525" y="994575"/>
            <a:ext cx="38856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800"/>
              </a:spcBef>
              <a:spcAft>
                <a:spcPts val="1800"/>
              </a:spcAft>
              <a:buNone/>
            </a:pPr>
            <a:r>
              <a:rPr b="1" lang="en" sz="1500">
                <a:solidFill>
                  <a:srgbClr val="2D2D2D"/>
                </a:solidFill>
                <a:latin typeface="Georgia"/>
                <a:ea typeface="Georgia"/>
                <a:cs typeface="Georgia"/>
                <a:sym typeface="Georgia"/>
              </a:rPr>
              <a:t>As c</a:t>
            </a:r>
            <a:r>
              <a:rPr b="1" lang="en" sz="1500">
                <a:solidFill>
                  <a:srgbClr val="2D2D2D"/>
                </a:solidFill>
                <a:latin typeface="Georgia"/>
                <a:ea typeface="Georgia"/>
                <a:cs typeface="Georgia"/>
                <a:sym typeface="Georgia"/>
              </a:rPr>
              <a:t>ontext </a:t>
            </a:r>
            <a:r>
              <a:rPr b="1" lang="en" sz="1500">
                <a:solidFill>
                  <a:srgbClr val="2D2D2D"/>
                </a:solidFill>
                <a:latin typeface="Georgia"/>
                <a:ea typeface="Georgia"/>
                <a:cs typeface="Georgia"/>
                <a:sym typeface="Georgia"/>
              </a:rPr>
              <a:t>drops</a:t>
            </a:r>
            <a:r>
              <a:rPr b="1" lang="en" sz="1500">
                <a:solidFill>
                  <a:srgbClr val="2D2D2D"/>
                </a:solidFill>
                <a:latin typeface="Georgia"/>
                <a:ea typeface="Georgia"/>
                <a:cs typeface="Georgia"/>
                <a:sym typeface="Georgia"/>
              </a:rPr>
              <a:t>, authority rises.</a:t>
            </a:r>
            <a:endParaRPr b="1" sz="1500">
              <a:solidFill>
                <a:srgbClr val="2D2D2D"/>
              </a:solidFill>
              <a:latin typeface="Georgia"/>
              <a:ea typeface="Georgia"/>
              <a:cs typeface="Georgia"/>
              <a:sym typeface="Georgia"/>
            </a:endParaRPr>
          </a:p>
        </p:txBody>
      </p:sp>
      <p:pic>
        <p:nvPicPr>
          <p:cNvPr id="329" name="Google Shape;329;p51"/>
          <p:cNvPicPr preferRelativeResize="0"/>
          <p:nvPr/>
        </p:nvPicPr>
        <p:blipFill>
          <a:blip r:embed="rId3">
            <a:alphaModFix/>
          </a:blip>
          <a:stretch>
            <a:fillRect/>
          </a:stretch>
        </p:blipFill>
        <p:spPr>
          <a:xfrm>
            <a:off x="7490474" y="4207825"/>
            <a:ext cx="707105" cy="707105"/>
          </a:xfrm>
          <a:prstGeom prst="rect">
            <a:avLst/>
          </a:prstGeom>
          <a:noFill/>
          <a:ln>
            <a:noFill/>
          </a:ln>
        </p:spPr>
      </p:pic>
      <p:pic>
        <p:nvPicPr>
          <p:cNvPr id="330" name="Google Shape;330;p51"/>
          <p:cNvPicPr preferRelativeResize="0"/>
          <p:nvPr/>
        </p:nvPicPr>
        <p:blipFill>
          <a:blip r:embed="rId4">
            <a:alphaModFix/>
          </a:blip>
          <a:stretch>
            <a:fillRect/>
          </a:stretch>
        </p:blipFill>
        <p:spPr>
          <a:xfrm>
            <a:off x="7490474" y="3394632"/>
            <a:ext cx="707105" cy="707105"/>
          </a:xfrm>
          <a:prstGeom prst="rect">
            <a:avLst/>
          </a:prstGeom>
          <a:noFill/>
          <a:ln>
            <a:noFill/>
          </a:ln>
        </p:spPr>
      </p:pic>
      <p:pic>
        <p:nvPicPr>
          <p:cNvPr id="331" name="Google Shape;331;p51"/>
          <p:cNvPicPr preferRelativeResize="0"/>
          <p:nvPr/>
        </p:nvPicPr>
        <p:blipFill>
          <a:blip r:embed="rId5">
            <a:alphaModFix/>
          </a:blip>
          <a:stretch>
            <a:fillRect/>
          </a:stretch>
        </p:blipFill>
        <p:spPr>
          <a:xfrm>
            <a:off x="7490474" y="2581440"/>
            <a:ext cx="707105" cy="707105"/>
          </a:xfrm>
          <a:prstGeom prst="rect">
            <a:avLst/>
          </a:prstGeom>
          <a:noFill/>
          <a:ln>
            <a:noFill/>
          </a:ln>
        </p:spPr>
      </p:pic>
      <p:pic>
        <p:nvPicPr>
          <p:cNvPr id="332" name="Google Shape;332;p51"/>
          <p:cNvPicPr preferRelativeResize="0"/>
          <p:nvPr/>
        </p:nvPicPr>
        <p:blipFill>
          <a:blip r:embed="rId6">
            <a:alphaModFix/>
          </a:blip>
          <a:stretch>
            <a:fillRect/>
          </a:stretch>
        </p:blipFill>
        <p:spPr>
          <a:xfrm>
            <a:off x="7490474" y="1768227"/>
            <a:ext cx="707105" cy="707126"/>
          </a:xfrm>
          <a:prstGeom prst="rect">
            <a:avLst/>
          </a:prstGeom>
          <a:noFill/>
          <a:ln>
            <a:noFill/>
          </a:ln>
        </p:spPr>
      </p:pic>
      <p:pic>
        <p:nvPicPr>
          <p:cNvPr id="333" name="Google Shape;333;p51"/>
          <p:cNvPicPr preferRelativeResize="0"/>
          <p:nvPr/>
        </p:nvPicPr>
        <p:blipFill>
          <a:blip r:embed="rId7">
            <a:alphaModFix/>
          </a:blip>
          <a:stretch>
            <a:fillRect/>
          </a:stretch>
        </p:blipFill>
        <p:spPr>
          <a:xfrm>
            <a:off x="7510244" y="994575"/>
            <a:ext cx="667566" cy="667566"/>
          </a:xfrm>
          <a:prstGeom prst="rect">
            <a:avLst/>
          </a:prstGeom>
          <a:noFill/>
          <a:ln>
            <a:noFill/>
          </a:ln>
        </p:spPr>
      </p:pic>
      <p:sp>
        <p:nvSpPr>
          <p:cNvPr id="334" name="Google Shape;334;p51"/>
          <p:cNvSpPr txBox="1"/>
          <p:nvPr/>
        </p:nvSpPr>
        <p:spPr>
          <a:xfrm>
            <a:off x="4410959" y="1110575"/>
            <a:ext cx="2971200" cy="3867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80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Situated Category</a:t>
            </a:r>
            <a:br>
              <a:rPr b="1"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endParaRPr b="1"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Inscription</a:t>
            </a:r>
            <a:br>
              <a:rPr b="1"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Packaging</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lang="en" sz="1500">
                <a:solidFill>
                  <a:srgbClr val="2D2D2D"/>
                </a:solidFill>
                <a:latin typeface="Georgia"/>
                <a:ea typeface="Georgia"/>
                <a:cs typeface="Georgia"/>
                <a:sym typeface="Georgia"/>
              </a:rPr>
              <a:t>Landing</a:t>
            </a: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endParaRPr sz="1500">
              <a:solidFill>
                <a:srgbClr val="2D2D2D"/>
              </a:solidFill>
              <a:latin typeface="Georgia"/>
              <a:ea typeface="Georgia"/>
              <a:cs typeface="Georgia"/>
              <a:sym typeface="Georgia"/>
            </a:endParaRPr>
          </a:p>
          <a:p>
            <a:pPr indent="-323850" lvl="0" marL="457200" rtl="0" algn="l">
              <a:lnSpc>
                <a:spcPct val="115000"/>
              </a:lnSpc>
              <a:spcBef>
                <a:spcPts val="0"/>
              </a:spcBef>
              <a:spcAft>
                <a:spcPts val="0"/>
              </a:spcAft>
              <a:buClr>
                <a:srgbClr val="2D2D2D"/>
              </a:buClr>
              <a:buSzPts val="1500"/>
              <a:buFont typeface="Georgia"/>
              <a:buAutoNum type="arabicPeriod"/>
            </a:pPr>
            <a:r>
              <a:rPr b="1" i="1" lang="en" sz="1500">
                <a:solidFill>
                  <a:srgbClr val="2D2D2D"/>
                </a:solidFill>
                <a:latin typeface="Georgia"/>
                <a:ea typeface="Georgia"/>
                <a:cs typeface="Georgia"/>
                <a:sym typeface="Georgia"/>
              </a:rPr>
              <a:t>Warrant</a:t>
            </a:r>
            <a:br>
              <a:rPr i="1" lang="en" sz="1500">
                <a:solidFill>
                  <a:srgbClr val="2D2D2D"/>
                </a:solidFill>
                <a:latin typeface="Georgia"/>
                <a:ea typeface="Georgia"/>
                <a:cs typeface="Georgia"/>
                <a:sym typeface="Georgia"/>
              </a:rPr>
            </a:br>
            <a:endParaRPr i="1" sz="1500">
              <a:solidFill>
                <a:srgbClr val="2D2D2D"/>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72"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2800675" y="127875"/>
            <a:ext cx="3542651" cy="3542651"/>
          </a:xfrm>
          <a:prstGeom prst="rect">
            <a:avLst/>
          </a:prstGeom>
          <a:noFill/>
          <a:ln>
            <a:noFill/>
          </a:ln>
        </p:spPr>
      </p:pic>
      <p:sp>
        <p:nvSpPr>
          <p:cNvPr id="74" name="Google Shape;74;p16"/>
          <p:cNvSpPr txBox="1"/>
          <p:nvPr>
            <p:ph type="ctrTitle"/>
          </p:nvPr>
        </p:nvSpPr>
        <p:spPr>
          <a:xfrm>
            <a:off x="417550" y="4057419"/>
            <a:ext cx="8520600" cy="678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2800">
                <a:latin typeface="Georgia"/>
                <a:ea typeface="Georgia"/>
                <a:cs typeface="Georgia"/>
                <a:sym typeface="Georgia"/>
              </a:rPr>
              <a:t>Yes, this is another of those </a:t>
            </a:r>
            <a:br>
              <a:rPr lang="en" sz="2800">
                <a:latin typeface="Georgia"/>
                <a:ea typeface="Georgia"/>
                <a:cs typeface="Georgia"/>
                <a:sym typeface="Georgia"/>
              </a:rPr>
            </a:br>
            <a:r>
              <a:rPr lang="en" sz="2800">
                <a:latin typeface="Georgia"/>
                <a:ea typeface="Georgia"/>
                <a:cs typeface="Georgia"/>
                <a:sym typeface="Georgia"/>
              </a:rPr>
              <a:t>"the map isn't the territory" talks.</a:t>
            </a:r>
            <a:endParaRPr sz="2800">
              <a:solidFill>
                <a:srgbClr val="2D2D2D"/>
              </a:solidFill>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38" name="Shape 338"/>
        <p:cNvGrpSpPr/>
        <p:nvPr/>
      </p:nvGrpSpPr>
      <p:grpSpPr>
        <a:xfrm>
          <a:off x="0" y="0"/>
          <a:ext cx="0" cy="0"/>
          <a:chOff x="0" y="0"/>
          <a:chExt cx="0" cy="0"/>
        </a:xfrm>
      </p:grpSpPr>
      <p:sp>
        <p:nvSpPr>
          <p:cNvPr id="339" name="Google Shape;339;p52"/>
          <p:cNvSpPr txBox="1"/>
          <p:nvPr/>
        </p:nvSpPr>
        <p:spPr>
          <a:xfrm>
            <a:off x="2364750" y="153775"/>
            <a:ext cx="441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Interlude: lossy compression</a:t>
            </a:r>
            <a:endParaRPr b="1" sz="1800">
              <a:solidFill>
                <a:schemeClr val="dk2"/>
              </a:solidFill>
              <a:latin typeface="Georgia"/>
              <a:ea typeface="Georgia"/>
              <a:cs typeface="Georgia"/>
              <a:sym typeface="Georgia"/>
            </a:endParaRPr>
          </a:p>
        </p:txBody>
      </p:sp>
      <p:sp>
        <p:nvSpPr>
          <p:cNvPr id="340" name="Google Shape;340;p52"/>
          <p:cNvSpPr txBox="1"/>
          <p:nvPr/>
        </p:nvSpPr>
        <p:spPr>
          <a:xfrm>
            <a:off x="216525" y="994575"/>
            <a:ext cx="38856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800"/>
              </a:spcBef>
              <a:spcAft>
                <a:spcPts val="1800"/>
              </a:spcAft>
              <a:buNone/>
            </a:pPr>
            <a:r>
              <a:t/>
            </a:r>
            <a:endParaRPr b="1" sz="1500">
              <a:solidFill>
                <a:srgbClr val="2D2D2D"/>
              </a:solidFill>
              <a:latin typeface="Georgia"/>
              <a:ea typeface="Georgia"/>
              <a:cs typeface="Georgia"/>
              <a:sym typeface="Georgia"/>
            </a:endParaRPr>
          </a:p>
        </p:txBody>
      </p:sp>
      <p:pic>
        <p:nvPicPr>
          <p:cNvPr id="341" name="Google Shape;341;p52"/>
          <p:cNvPicPr preferRelativeResize="0"/>
          <p:nvPr/>
        </p:nvPicPr>
        <p:blipFill>
          <a:blip r:embed="rId3">
            <a:alphaModFix/>
          </a:blip>
          <a:stretch>
            <a:fillRect/>
          </a:stretch>
        </p:blipFill>
        <p:spPr>
          <a:xfrm>
            <a:off x="216525" y="833600"/>
            <a:ext cx="3885601" cy="3885601"/>
          </a:xfrm>
          <a:prstGeom prst="rect">
            <a:avLst/>
          </a:prstGeom>
          <a:noFill/>
          <a:ln>
            <a:noFill/>
          </a:ln>
        </p:spPr>
      </p:pic>
      <p:pic>
        <p:nvPicPr>
          <p:cNvPr id="342" name="Google Shape;342;p52"/>
          <p:cNvPicPr preferRelativeResize="0"/>
          <p:nvPr/>
        </p:nvPicPr>
        <p:blipFill>
          <a:blip r:embed="rId4">
            <a:alphaModFix/>
          </a:blip>
          <a:stretch>
            <a:fillRect/>
          </a:stretch>
        </p:blipFill>
        <p:spPr>
          <a:xfrm>
            <a:off x="4871125" y="833600"/>
            <a:ext cx="3885601" cy="38856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46" name="Shape 346"/>
        <p:cNvGrpSpPr/>
        <p:nvPr/>
      </p:nvGrpSpPr>
      <p:grpSpPr>
        <a:xfrm>
          <a:off x="0" y="0"/>
          <a:ext cx="0" cy="0"/>
          <a:chOff x="0" y="0"/>
          <a:chExt cx="0" cy="0"/>
        </a:xfrm>
      </p:grpSpPr>
      <p:sp>
        <p:nvSpPr>
          <p:cNvPr id="347" name="Google Shape;347;p53"/>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sp>
        <p:nvSpPr>
          <p:cNvPr id="348" name="Google Shape;348;p53"/>
          <p:cNvSpPr txBox="1"/>
          <p:nvPr/>
        </p:nvSpPr>
        <p:spPr>
          <a:xfrm>
            <a:off x="115900" y="2622700"/>
            <a:ext cx="38856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800"/>
              </a:spcBef>
              <a:spcAft>
                <a:spcPts val="1800"/>
              </a:spcAft>
              <a:buNone/>
            </a:pPr>
            <a:r>
              <a:rPr b="1" lang="en" sz="1500" u="sng">
                <a:solidFill>
                  <a:srgbClr val="2D2D2D"/>
                </a:solidFill>
                <a:latin typeface="Georgia"/>
                <a:ea typeface="Georgia"/>
                <a:cs typeface="Georgia"/>
                <a:sym typeface="Georgia"/>
              </a:rPr>
              <a:t>The Lossy Warrant</a:t>
            </a:r>
            <a:endParaRPr b="1" sz="1500" u="sng">
              <a:solidFill>
                <a:srgbClr val="2D2D2D"/>
              </a:solidFill>
              <a:latin typeface="Georgia"/>
              <a:ea typeface="Georgia"/>
              <a:cs typeface="Georgia"/>
              <a:sym typeface="Georgia"/>
            </a:endParaRPr>
          </a:p>
        </p:txBody>
      </p:sp>
      <p:pic>
        <p:nvPicPr>
          <p:cNvPr id="349" name="Google Shape;349;p53"/>
          <p:cNvPicPr preferRelativeResize="0"/>
          <p:nvPr/>
        </p:nvPicPr>
        <p:blipFill>
          <a:blip r:embed="rId3">
            <a:alphaModFix/>
          </a:blip>
          <a:stretch>
            <a:fillRect/>
          </a:stretch>
        </p:blipFill>
        <p:spPr>
          <a:xfrm>
            <a:off x="4572000" y="718850"/>
            <a:ext cx="4223227" cy="4223227"/>
          </a:xfrm>
          <a:prstGeom prst="rect">
            <a:avLst/>
          </a:prstGeom>
          <a:noFill/>
          <a:ln>
            <a:noFill/>
          </a:ln>
        </p:spPr>
      </p:pic>
      <p:sp>
        <p:nvSpPr>
          <p:cNvPr id="350" name="Google Shape;350;p53"/>
          <p:cNvSpPr txBox="1"/>
          <p:nvPr/>
        </p:nvSpPr>
        <p:spPr>
          <a:xfrm>
            <a:off x="216525" y="994575"/>
            <a:ext cx="38856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800"/>
              </a:spcBef>
              <a:spcAft>
                <a:spcPts val="1800"/>
              </a:spcAft>
              <a:buNone/>
            </a:pPr>
            <a:r>
              <a:rPr b="1" lang="en" sz="1500">
                <a:solidFill>
                  <a:srgbClr val="2D2D2D"/>
                </a:solidFill>
                <a:latin typeface="Georgia"/>
                <a:ea typeface="Georgia"/>
                <a:cs typeface="Georgia"/>
                <a:sym typeface="Georgia"/>
              </a:rPr>
              <a:t>As context drops, authority rises.</a:t>
            </a:r>
            <a:endParaRPr b="1" sz="1500">
              <a:solidFill>
                <a:srgbClr val="2D2D2D"/>
              </a:solidFill>
              <a:latin typeface="Georgia"/>
              <a:ea typeface="Georgia"/>
              <a:cs typeface="Georgia"/>
              <a:sym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54" name="Shape 354"/>
        <p:cNvGrpSpPr/>
        <p:nvPr/>
      </p:nvGrpSpPr>
      <p:grpSpPr>
        <a:xfrm>
          <a:off x="0" y="0"/>
          <a:ext cx="0" cy="0"/>
          <a:chOff x="0" y="0"/>
          <a:chExt cx="0" cy="0"/>
        </a:xfrm>
      </p:grpSpPr>
      <p:sp>
        <p:nvSpPr>
          <p:cNvPr id="355" name="Google Shape;355;p54"/>
          <p:cNvSpPr txBox="1"/>
          <p:nvPr/>
        </p:nvSpPr>
        <p:spPr>
          <a:xfrm>
            <a:off x="2909100" y="153775"/>
            <a:ext cx="332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Governance data journeys</a:t>
            </a:r>
            <a:endParaRPr b="1" sz="1800">
              <a:solidFill>
                <a:schemeClr val="dk2"/>
              </a:solidFill>
              <a:latin typeface="Georgia"/>
              <a:ea typeface="Georgia"/>
              <a:cs typeface="Georgia"/>
              <a:sym typeface="Georgia"/>
            </a:endParaRPr>
          </a:p>
        </p:txBody>
      </p:sp>
      <p:sp>
        <p:nvSpPr>
          <p:cNvPr id="356" name="Google Shape;356;p54"/>
          <p:cNvSpPr txBox="1"/>
          <p:nvPr/>
        </p:nvSpPr>
        <p:spPr>
          <a:xfrm>
            <a:off x="216525" y="2012475"/>
            <a:ext cx="3885600" cy="1477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800"/>
              </a:spcBef>
              <a:spcAft>
                <a:spcPts val="1800"/>
              </a:spcAft>
              <a:buNone/>
            </a:pPr>
            <a:r>
              <a:rPr b="1" lang="en" sz="1500" u="sng">
                <a:solidFill>
                  <a:srgbClr val="2D2D2D"/>
                </a:solidFill>
                <a:latin typeface="Georgia"/>
                <a:ea typeface="Georgia"/>
                <a:cs typeface="Georgia"/>
                <a:sym typeface="Georgia"/>
              </a:rPr>
              <a:t>The Lossy Warrant</a:t>
            </a:r>
            <a:br>
              <a:rPr b="1" lang="en" sz="1500">
                <a:solidFill>
                  <a:srgbClr val="2D2D2D"/>
                </a:solidFill>
                <a:latin typeface="Georgia"/>
                <a:ea typeface="Georgia"/>
                <a:cs typeface="Georgia"/>
                <a:sym typeface="Georgia"/>
              </a:rPr>
            </a:br>
            <a:br>
              <a:rPr b="1"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br>
              <a:rPr lang="en" sz="1500">
                <a:solidFill>
                  <a:srgbClr val="2D2D2D"/>
                </a:solidFill>
                <a:latin typeface="Georgia"/>
                <a:ea typeface="Georgia"/>
                <a:cs typeface="Georgia"/>
                <a:sym typeface="Georgia"/>
              </a:rPr>
            </a:br>
            <a:r>
              <a:rPr lang="en" sz="1500">
                <a:solidFill>
                  <a:srgbClr val="2D2D2D"/>
                </a:solidFill>
                <a:latin typeface="Georgia"/>
                <a:ea typeface="Georgia"/>
                <a:cs typeface="Georgia"/>
                <a:sym typeface="Georgia"/>
              </a:rPr>
              <a:t>This is </a:t>
            </a:r>
            <a:r>
              <a:rPr b="1" lang="en" sz="1500">
                <a:solidFill>
                  <a:srgbClr val="2D2D2D"/>
                </a:solidFill>
                <a:latin typeface="Georgia"/>
                <a:ea typeface="Georgia"/>
                <a:cs typeface="Georgia"/>
                <a:sym typeface="Georgia"/>
              </a:rPr>
              <a:t>inevitable </a:t>
            </a:r>
            <a:r>
              <a:rPr lang="en" sz="1500">
                <a:solidFill>
                  <a:srgbClr val="2D2D2D"/>
                </a:solidFill>
                <a:latin typeface="Georgia"/>
                <a:ea typeface="Georgia"/>
                <a:cs typeface="Georgia"/>
                <a:sym typeface="Georgia"/>
              </a:rPr>
              <a:t>in governance.</a:t>
            </a:r>
            <a:endParaRPr sz="1500">
              <a:solidFill>
                <a:srgbClr val="2D2D2D"/>
              </a:solidFill>
              <a:latin typeface="Georgia"/>
              <a:ea typeface="Georgia"/>
              <a:cs typeface="Georgia"/>
              <a:sym typeface="Georgia"/>
            </a:endParaRPr>
          </a:p>
        </p:txBody>
      </p:sp>
      <p:pic>
        <p:nvPicPr>
          <p:cNvPr id="357" name="Google Shape;357;p54"/>
          <p:cNvPicPr preferRelativeResize="0"/>
          <p:nvPr/>
        </p:nvPicPr>
        <p:blipFill>
          <a:blip r:embed="rId3">
            <a:alphaModFix/>
          </a:blip>
          <a:stretch>
            <a:fillRect/>
          </a:stretch>
        </p:blipFill>
        <p:spPr>
          <a:xfrm>
            <a:off x="4572000" y="718850"/>
            <a:ext cx="4223227" cy="4223227"/>
          </a:xfrm>
          <a:prstGeom prst="rect">
            <a:avLst/>
          </a:prstGeom>
          <a:noFill/>
          <a:ln>
            <a:noFill/>
          </a:ln>
        </p:spPr>
      </p:pic>
      <p:sp>
        <p:nvSpPr>
          <p:cNvPr id="358" name="Google Shape;358;p54"/>
          <p:cNvSpPr txBox="1"/>
          <p:nvPr/>
        </p:nvSpPr>
        <p:spPr>
          <a:xfrm>
            <a:off x="216525" y="994575"/>
            <a:ext cx="38856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800"/>
              </a:spcBef>
              <a:spcAft>
                <a:spcPts val="1800"/>
              </a:spcAft>
              <a:buNone/>
            </a:pPr>
            <a:r>
              <a:rPr b="1" lang="en" sz="1500">
                <a:solidFill>
                  <a:srgbClr val="2D2D2D"/>
                </a:solidFill>
                <a:latin typeface="Georgia"/>
                <a:ea typeface="Georgia"/>
                <a:cs typeface="Georgia"/>
                <a:sym typeface="Georgia"/>
              </a:rPr>
              <a:t>As context drops, authority rises.</a:t>
            </a:r>
            <a:endParaRPr b="1" sz="1500">
              <a:solidFill>
                <a:srgbClr val="2D2D2D"/>
              </a:solidFill>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62" name="Shape 362"/>
        <p:cNvGrpSpPr/>
        <p:nvPr/>
      </p:nvGrpSpPr>
      <p:grpSpPr>
        <a:xfrm>
          <a:off x="0" y="0"/>
          <a:ext cx="0" cy="0"/>
          <a:chOff x="0" y="0"/>
          <a:chExt cx="0" cy="0"/>
        </a:xfrm>
      </p:grpSpPr>
      <p:pic>
        <p:nvPicPr>
          <p:cNvPr id="363" name="Google Shape;363;p55"/>
          <p:cNvPicPr preferRelativeResize="0"/>
          <p:nvPr/>
        </p:nvPicPr>
        <p:blipFill>
          <a:blip r:embed="rId3">
            <a:alphaModFix/>
          </a:blip>
          <a:stretch>
            <a:fillRect/>
          </a:stretch>
        </p:blipFill>
        <p:spPr>
          <a:xfrm rot="-1826648">
            <a:off x="1733600" y="900100"/>
            <a:ext cx="1495125" cy="2318024"/>
          </a:xfrm>
          <a:prstGeom prst="rect">
            <a:avLst/>
          </a:prstGeom>
          <a:noFill/>
          <a:ln>
            <a:noFill/>
          </a:ln>
        </p:spPr>
      </p:pic>
      <p:pic>
        <p:nvPicPr>
          <p:cNvPr id="364" name="Google Shape;364;p55"/>
          <p:cNvPicPr preferRelativeResize="0"/>
          <p:nvPr/>
        </p:nvPicPr>
        <p:blipFill>
          <a:blip r:embed="rId4">
            <a:alphaModFix/>
          </a:blip>
          <a:stretch>
            <a:fillRect/>
          </a:stretch>
        </p:blipFill>
        <p:spPr>
          <a:xfrm>
            <a:off x="2800675" y="127875"/>
            <a:ext cx="3542651" cy="3542651"/>
          </a:xfrm>
          <a:prstGeom prst="rect">
            <a:avLst/>
          </a:prstGeom>
          <a:noFill/>
          <a:ln>
            <a:noFill/>
          </a:ln>
        </p:spPr>
      </p:pic>
      <p:sp>
        <p:nvSpPr>
          <p:cNvPr id="365" name="Google Shape;365;p55"/>
          <p:cNvSpPr txBox="1"/>
          <p:nvPr>
            <p:ph type="ctrTitle"/>
          </p:nvPr>
        </p:nvSpPr>
        <p:spPr>
          <a:xfrm>
            <a:off x="417550" y="4057419"/>
            <a:ext cx="8520600" cy="678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2800">
                <a:latin typeface="Georgia"/>
                <a:ea typeface="Georgia"/>
                <a:cs typeface="Georgia"/>
                <a:sym typeface="Georgia"/>
              </a:rPr>
              <a:t>Yes, </a:t>
            </a:r>
            <a:r>
              <a:rPr lang="en" sz="2800">
                <a:latin typeface="Georgia"/>
                <a:ea typeface="Georgia"/>
                <a:cs typeface="Georgia"/>
                <a:sym typeface="Georgia"/>
              </a:rPr>
              <a:t>maps are often treated as territory in governance.</a:t>
            </a:r>
            <a:br>
              <a:rPr lang="en" sz="2800">
                <a:latin typeface="Georgia"/>
                <a:ea typeface="Georgia"/>
                <a:cs typeface="Georgia"/>
                <a:sym typeface="Georgia"/>
              </a:rPr>
            </a:br>
            <a:r>
              <a:rPr lang="en" sz="2800">
                <a:latin typeface="Georgia"/>
                <a:ea typeface="Georgia"/>
                <a:cs typeface="Georgia"/>
                <a:sym typeface="Georgia"/>
              </a:rPr>
              <a:t>How do we study this?</a:t>
            </a:r>
            <a:endParaRPr sz="2800">
              <a:solidFill>
                <a:srgbClr val="2D2D2D"/>
              </a:solidFill>
              <a:latin typeface="Georgia"/>
              <a:ea typeface="Georgia"/>
              <a:cs typeface="Georgia"/>
              <a:sym typeface="Georgia"/>
            </a:endParaRPr>
          </a:p>
        </p:txBody>
      </p:sp>
      <p:sp>
        <p:nvSpPr>
          <p:cNvPr id="366" name="Google Shape;366;p55"/>
          <p:cNvSpPr/>
          <p:nvPr/>
        </p:nvSpPr>
        <p:spPr>
          <a:xfrm rot="-954061">
            <a:off x="3462150" y="2105977"/>
            <a:ext cx="3911276" cy="6100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80000"/>
                </a:solidFill>
                <a:latin typeface="Arial"/>
              </a:rPr>
              <a:t>OFFICIAL</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70" name="Shape 370"/>
        <p:cNvGrpSpPr/>
        <p:nvPr/>
      </p:nvGrpSpPr>
      <p:grpSpPr>
        <a:xfrm>
          <a:off x="0" y="0"/>
          <a:ext cx="0" cy="0"/>
          <a:chOff x="0" y="0"/>
          <a:chExt cx="0" cy="0"/>
        </a:xfrm>
      </p:grpSpPr>
      <p:sp>
        <p:nvSpPr>
          <p:cNvPr id="371" name="Google Shape;371;p56"/>
          <p:cNvSpPr txBox="1"/>
          <p:nvPr/>
        </p:nvSpPr>
        <p:spPr>
          <a:xfrm>
            <a:off x="1748400" y="2248500"/>
            <a:ext cx="5647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Georgia"/>
                <a:ea typeface="Georgia"/>
                <a:cs typeface="Georgia"/>
                <a:sym typeface="Georgia"/>
              </a:rPr>
              <a:t>An attempt at classification</a:t>
            </a:r>
            <a:endParaRPr b="1" sz="3000">
              <a:solidFill>
                <a:schemeClr val="dk2"/>
              </a:solidFill>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75" name="Shape 375"/>
        <p:cNvGrpSpPr/>
        <p:nvPr/>
      </p:nvGrpSpPr>
      <p:grpSpPr>
        <a:xfrm>
          <a:off x="0" y="0"/>
          <a:ext cx="0" cy="0"/>
          <a:chOff x="0" y="0"/>
          <a:chExt cx="0" cy="0"/>
        </a:xfrm>
      </p:grpSpPr>
      <p:sp>
        <p:nvSpPr>
          <p:cNvPr id="376" name="Google Shape;376;p57"/>
          <p:cNvSpPr txBox="1"/>
          <p:nvPr/>
        </p:nvSpPr>
        <p:spPr>
          <a:xfrm>
            <a:off x="2793900" y="153775"/>
            <a:ext cx="355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classification</a:t>
            </a:r>
            <a:endParaRPr b="1" sz="1800">
              <a:solidFill>
                <a:schemeClr val="dk2"/>
              </a:solidFill>
              <a:latin typeface="Georgia"/>
              <a:ea typeface="Georgia"/>
              <a:cs typeface="Georgia"/>
              <a:sym typeface="Georgia"/>
            </a:endParaRPr>
          </a:p>
        </p:txBody>
      </p:sp>
      <p:sp>
        <p:nvSpPr>
          <p:cNvPr id="377" name="Google Shape;377;p57"/>
          <p:cNvSpPr txBox="1"/>
          <p:nvPr/>
        </p:nvSpPr>
        <p:spPr>
          <a:xfrm>
            <a:off x="618450" y="615475"/>
            <a:ext cx="72312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The cases seem to form three big groups based on this question:</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What is the shape of the warrant?</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81" name="Shape 381"/>
        <p:cNvGrpSpPr/>
        <p:nvPr/>
      </p:nvGrpSpPr>
      <p:grpSpPr>
        <a:xfrm>
          <a:off x="0" y="0"/>
          <a:ext cx="0" cy="0"/>
          <a:chOff x="0" y="0"/>
          <a:chExt cx="0" cy="0"/>
        </a:xfrm>
      </p:grpSpPr>
      <p:sp>
        <p:nvSpPr>
          <p:cNvPr id="382" name="Google Shape;382;p58"/>
          <p:cNvSpPr txBox="1"/>
          <p:nvPr/>
        </p:nvSpPr>
        <p:spPr>
          <a:xfrm>
            <a:off x="2793900" y="153775"/>
            <a:ext cx="355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classification</a:t>
            </a:r>
            <a:endParaRPr b="1" sz="1800">
              <a:solidFill>
                <a:schemeClr val="dk2"/>
              </a:solidFill>
              <a:latin typeface="Georgia"/>
              <a:ea typeface="Georgia"/>
              <a:cs typeface="Georgia"/>
              <a:sym typeface="Georgia"/>
            </a:endParaRPr>
          </a:p>
        </p:txBody>
      </p:sp>
      <p:sp>
        <p:nvSpPr>
          <p:cNvPr id="383" name="Google Shape;383;p58"/>
          <p:cNvSpPr txBox="1"/>
          <p:nvPr/>
        </p:nvSpPr>
        <p:spPr>
          <a:xfrm>
            <a:off x="618450" y="615475"/>
            <a:ext cx="7231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The cases seem to form three big groups based on this question:</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What is the shape of the warrant?</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1. </a:t>
            </a:r>
            <a:r>
              <a:rPr b="1" lang="en" sz="1800">
                <a:solidFill>
                  <a:schemeClr val="dk2"/>
                </a:solidFill>
                <a:latin typeface="Georgia"/>
                <a:ea typeface="Georgia"/>
                <a:cs typeface="Georgia"/>
                <a:sym typeface="Georgia"/>
              </a:rPr>
              <a:t>Gate </a:t>
            </a:r>
            <a:r>
              <a:rPr lang="en" sz="1800">
                <a:solidFill>
                  <a:schemeClr val="dk2"/>
                </a:solidFill>
                <a:latin typeface="Georgia"/>
                <a:ea typeface="Georgia"/>
                <a:cs typeface="Georgia"/>
                <a:sym typeface="Georgia"/>
              </a:rPr>
              <a:t>(Malawi): A threshold, trigger, or classification that becomes the decision. The subject must prove it wrong.</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87" name="Shape 387"/>
        <p:cNvGrpSpPr/>
        <p:nvPr/>
      </p:nvGrpSpPr>
      <p:grpSpPr>
        <a:xfrm>
          <a:off x="0" y="0"/>
          <a:ext cx="0" cy="0"/>
          <a:chOff x="0" y="0"/>
          <a:chExt cx="0" cy="0"/>
        </a:xfrm>
      </p:grpSpPr>
      <p:sp>
        <p:nvSpPr>
          <p:cNvPr id="388" name="Google Shape;388;p59"/>
          <p:cNvSpPr txBox="1"/>
          <p:nvPr/>
        </p:nvSpPr>
        <p:spPr>
          <a:xfrm>
            <a:off x="2793900" y="153775"/>
            <a:ext cx="355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classification</a:t>
            </a:r>
            <a:endParaRPr b="1" sz="1800">
              <a:solidFill>
                <a:schemeClr val="dk2"/>
              </a:solidFill>
              <a:latin typeface="Georgia"/>
              <a:ea typeface="Georgia"/>
              <a:cs typeface="Georgia"/>
              <a:sym typeface="Georgia"/>
            </a:endParaRPr>
          </a:p>
        </p:txBody>
      </p:sp>
      <p:sp>
        <p:nvSpPr>
          <p:cNvPr id="389" name="Google Shape;389;p59"/>
          <p:cNvSpPr txBox="1"/>
          <p:nvPr/>
        </p:nvSpPr>
        <p:spPr>
          <a:xfrm>
            <a:off x="618450" y="615475"/>
            <a:ext cx="72312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The cases seem to form three big groups based on this question:</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What is the shape of the warrant?</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1. </a:t>
            </a:r>
            <a:r>
              <a:rPr b="1" lang="en" sz="1800">
                <a:solidFill>
                  <a:schemeClr val="dk2"/>
                </a:solidFill>
                <a:latin typeface="Georgia"/>
                <a:ea typeface="Georgia"/>
                <a:cs typeface="Georgia"/>
                <a:sym typeface="Georgia"/>
              </a:rPr>
              <a:t>Gate </a:t>
            </a:r>
            <a:r>
              <a:rPr lang="en" sz="1800">
                <a:solidFill>
                  <a:schemeClr val="dk2"/>
                </a:solidFill>
                <a:latin typeface="Georgia"/>
                <a:ea typeface="Georgia"/>
                <a:cs typeface="Georgia"/>
                <a:sym typeface="Georgia"/>
              </a:rPr>
              <a:t>(Malawi): A threshold, trigger, or classification that becomes the decision. The subject must prove it wrong.</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rPr lang="en" sz="1800">
                <a:solidFill>
                  <a:schemeClr val="dk2"/>
                </a:solidFill>
                <a:latin typeface="Georgia"/>
                <a:ea typeface="Georgia"/>
                <a:cs typeface="Georgia"/>
                <a:sym typeface="Georgia"/>
              </a:rPr>
              <a:t>2. </a:t>
            </a:r>
            <a:r>
              <a:rPr b="1" lang="en" sz="1800">
                <a:solidFill>
                  <a:schemeClr val="dk2"/>
                </a:solidFill>
                <a:latin typeface="Georgia"/>
                <a:ea typeface="Georgia"/>
                <a:cs typeface="Georgia"/>
                <a:sym typeface="Georgia"/>
              </a:rPr>
              <a:t>Void</a:t>
            </a:r>
            <a:r>
              <a:rPr lang="en" sz="1800">
                <a:solidFill>
                  <a:schemeClr val="dk2"/>
                </a:solidFill>
                <a:latin typeface="Georgia"/>
                <a:ea typeface="Georgia"/>
                <a:cs typeface="Georgia"/>
                <a:sym typeface="Georgia"/>
              </a:rPr>
              <a:t> (Delhi): Absence in the record treated as absence in the world. A single canonical record determines standing.</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93" name="Shape 393"/>
        <p:cNvGrpSpPr/>
        <p:nvPr/>
      </p:nvGrpSpPr>
      <p:grpSpPr>
        <a:xfrm>
          <a:off x="0" y="0"/>
          <a:ext cx="0" cy="0"/>
          <a:chOff x="0" y="0"/>
          <a:chExt cx="0" cy="0"/>
        </a:xfrm>
      </p:grpSpPr>
      <p:sp>
        <p:nvSpPr>
          <p:cNvPr id="394" name="Google Shape;394;p60"/>
          <p:cNvSpPr txBox="1"/>
          <p:nvPr/>
        </p:nvSpPr>
        <p:spPr>
          <a:xfrm>
            <a:off x="2793900" y="153775"/>
            <a:ext cx="355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classification</a:t>
            </a:r>
            <a:endParaRPr b="1" sz="1800">
              <a:solidFill>
                <a:schemeClr val="dk2"/>
              </a:solidFill>
              <a:latin typeface="Georgia"/>
              <a:ea typeface="Georgia"/>
              <a:cs typeface="Georgia"/>
              <a:sym typeface="Georgia"/>
            </a:endParaRPr>
          </a:p>
        </p:txBody>
      </p:sp>
      <p:sp>
        <p:nvSpPr>
          <p:cNvPr id="395" name="Google Shape;395;p60"/>
          <p:cNvSpPr txBox="1"/>
          <p:nvPr/>
        </p:nvSpPr>
        <p:spPr>
          <a:xfrm>
            <a:off x="618450" y="615475"/>
            <a:ext cx="72312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The cases seem to form three big groups based on this question:</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What is the shape of the warrant?</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1. </a:t>
            </a:r>
            <a:r>
              <a:rPr b="1" lang="en" sz="1800">
                <a:solidFill>
                  <a:schemeClr val="dk2"/>
                </a:solidFill>
                <a:latin typeface="Georgia"/>
                <a:ea typeface="Georgia"/>
                <a:cs typeface="Georgia"/>
                <a:sym typeface="Georgia"/>
              </a:rPr>
              <a:t>Gate </a:t>
            </a:r>
            <a:r>
              <a:rPr lang="en" sz="1800">
                <a:solidFill>
                  <a:schemeClr val="dk2"/>
                </a:solidFill>
                <a:latin typeface="Georgia"/>
                <a:ea typeface="Georgia"/>
                <a:cs typeface="Georgia"/>
                <a:sym typeface="Georgia"/>
              </a:rPr>
              <a:t>(Malawi): A threshold, trigger, or classification that becomes the decision. The subject must prove it wrong.</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rPr lang="en" sz="1800">
                <a:solidFill>
                  <a:schemeClr val="dk2"/>
                </a:solidFill>
                <a:latin typeface="Georgia"/>
                <a:ea typeface="Georgia"/>
                <a:cs typeface="Georgia"/>
                <a:sym typeface="Georgia"/>
              </a:rPr>
              <a:t>2. </a:t>
            </a:r>
            <a:r>
              <a:rPr b="1" lang="en" sz="1800">
                <a:solidFill>
                  <a:schemeClr val="dk2"/>
                </a:solidFill>
                <a:latin typeface="Georgia"/>
                <a:ea typeface="Georgia"/>
                <a:cs typeface="Georgia"/>
                <a:sym typeface="Georgia"/>
              </a:rPr>
              <a:t>Void</a:t>
            </a:r>
            <a:r>
              <a:rPr lang="en" sz="1800">
                <a:solidFill>
                  <a:schemeClr val="dk2"/>
                </a:solidFill>
                <a:latin typeface="Georgia"/>
                <a:ea typeface="Georgia"/>
                <a:cs typeface="Georgia"/>
                <a:sym typeface="Georgia"/>
              </a:rPr>
              <a:t> (Delhi): Absence in the record treated as absence in the world. A single canonical record determines standing.</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3. </a:t>
            </a:r>
            <a:r>
              <a:rPr b="1" lang="en" sz="1800">
                <a:solidFill>
                  <a:schemeClr val="dk2"/>
                </a:solidFill>
                <a:latin typeface="Georgia"/>
                <a:ea typeface="Georgia"/>
                <a:cs typeface="Georgia"/>
                <a:sym typeface="Georgia"/>
              </a:rPr>
              <a:t>Loop</a:t>
            </a:r>
            <a:r>
              <a:rPr lang="en" sz="1800">
                <a:solidFill>
                  <a:schemeClr val="dk2"/>
                </a:solidFill>
                <a:latin typeface="Georgia"/>
                <a:ea typeface="Georgia"/>
                <a:cs typeface="Georgia"/>
                <a:sym typeface="Georgia"/>
              </a:rPr>
              <a:t> (Spain): </a:t>
            </a:r>
            <a:r>
              <a:rPr lang="en" sz="1800">
                <a:solidFill>
                  <a:schemeClr val="dk2"/>
                </a:solidFill>
                <a:latin typeface="Georgia"/>
                <a:ea typeface="Georgia"/>
                <a:cs typeface="Georgia"/>
                <a:sym typeface="Georgia"/>
              </a:rPr>
              <a:t>The system's actions shape the governed subject's behavior, which the next cycle evaluates.</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399" name="Shape 399"/>
        <p:cNvGrpSpPr/>
        <p:nvPr/>
      </p:nvGrpSpPr>
      <p:grpSpPr>
        <a:xfrm>
          <a:off x="0" y="0"/>
          <a:ext cx="0" cy="0"/>
          <a:chOff x="0" y="0"/>
          <a:chExt cx="0" cy="0"/>
        </a:xfrm>
      </p:grpSpPr>
      <p:sp>
        <p:nvSpPr>
          <p:cNvPr id="400" name="Google Shape;400;p61"/>
          <p:cNvSpPr txBox="1"/>
          <p:nvPr/>
        </p:nvSpPr>
        <p:spPr>
          <a:xfrm>
            <a:off x="2793900" y="153775"/>
            <a:ext cx="355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classification</a:t>
            </a:r>
            <a:endParaRPr b="1" sz="1800">
              <a:solidFill>
                <a:schemeClr val="dk2"/>
              </a:solidFill>
              <a:latin typeface="Georgia"/>
              <a:ea typeface="Georgia"/>
              <a:cs typeface="Georgia"/>
              <a:sym typeface="Georgia"/>
            </a:endParaRPr>
          </a:p>
        </p:txBody>
      </p:sp>
      <p:sp>
        <p:nvSpPr>
          <p:cNvPr id="401" name="Google Shape;401;p61"/>
          <p:cNvSpPr txBox="1"/>
          <p:nvPr/>
        </p:nvSpPr>
        <p:spPr>
          <a:xfrm>
            <a:off x="618450" y="615475"/>
            <a:ext cx="72312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The cases seem to form three big groups based on this question:</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What is the shape of the warrant?</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1. </a:t>
            </a:r>
            <a:r>
              <a:rPr b="1" lang="en" sz="1800">
                <a:solidFill>
                  <a:schemeClr val="dk2"/>
                </a:solidFill>
                <a:latin typeface="Georgia"/>
                <a:ea typeface="Georgia"/>
                <a:cs typeface="Georgia"/>
                <a:sym typeface="Georgia"/>
              </a:rPr>
              <a:t>Gate </a:t>
            </a:r>
            <a:r>
              <a:rPr lang="en" sz="1800">
                <a:solidFill>
                  <a:schemeClr val="dk2"/>
                </a:solidFill>
                <a:latin typeface="Georgia"/>
                <a:ea typeface="Georgia"/>
                <a:cs typeface="Georgia"/>
                <a:sym typeface="Georgia"/>
              </a:rPr>
              <a:t>(Malawi): A threshold, trigger, or classification that becomes the decision. The subject must prove it wrong.</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rPr lang="en" sz="1800">
                <a:solidFill>
                  <a:schemeClr val="dk2"/>
                </a:solidFill>
                <a:latin typeface="Georgia"/>
                <a:ea typeface="Georgia"/>
                <a:cs typeface="Georgia"/>
                <a:sym typeface="Georgia"/>
              </a:rPr>
              <a:t>2. </a:t>
            </a:r>
            <a:r>
              <a:rPr b="1" lang="en" sz="1800">
                <a:solidFill>
                  <a:schemeClr val="dk2"/>
                </a:solidFill>
                <a:latin typeface="Georgia"/>
                <a:ea typeface="Georgia"/>
                <a:cs typeface="Georgia"/>
                <a:sym typeface="Georgia"/>
              </a:rPr>
              <a:t>Void</a:t>
            </a:r>
            <a:r>
              <a:rPr lang="en" sz="1800">
                <a:solidFill>
                  <a:schemeClr val="dk2"/>
                </a:solidFill>
                <a:latin typeface="Georgia"/>
                <a:ea typeface="Georgia"/>
                <a:cs typeface="Georgia"/>
                <a:sym typeface="Georgia"/>
              </a:rPr>
              <a:t> (Delhi): Absence in the record treated as absence in the world. A single canonical record determines standing.</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3. </a:t>
            </a:r>
            <a:r>
              <a:rPr b="1" lang="en" sz="1800">
                <a:solidFill>
                  <a:schemeClr val="dk2"/>
                </a:solidFill>
                <a:latin typeface="Georgia"/>
                <a:ea typeface="Georgia"/>
                <a:cs typeface="Georgia"/>
                <a:sym typeface="Georgia"/>
              </a:rPr>
              <a:t>Loop</a:t>
            </a:r>
            <a:r>
              <a:rPr lang="en" sz="1800">
                <a:solidFill>
                  <a:schemeClr val="dk2"/>
                </a:solidFill>
                <a:latin typeface="Georgia"/>
                <a:ea typeface="Georgia"/>
                <a:cs typeface="Georgia"/>
                <a:sym typeface="Georgia"/>
              </a:rPr>
              <a:t> (Spain): </a:t>
            </a:r>
            <a:r>
              <a:rPr lang="en" sz="1800">
                <a:solidFill>
                  <a:schemeClr val="dk2"/>
                </a:solidFill>
                <a:latin typeface="Georgia"/>
                <a:ea typeface="Georgia"/>
                <a:cs typeface="Georgia"/>
                <a:sym typeface="Georgia"/>
              </a:rPr>
              <a:t>The system's actions shape the governed subject's behavior, which the next cycle evaluates,</a:t>
            </a:r>
            <a:r>
              <a:rPr lang="en" sz="1800">
                <a:solidFill>
                  <a:schemeClr val="dk2"/>
                </a:solidFill>
                <a:latin typeface="Georgia"/>
                <a:ea typeface="Georgia"/>
                <a:cs typeface="Georgia"/>
                <a:sym typeface="Georgia"/>
              </a:rPr>
              <a:t> manufacturing </a:t>
            </a:r>
            <a:r>
              <a:rPr b="1" lang="en" sz="1800">
                <a:solidFill>
                  <a:schemeClr val="dk2"/>
                </a:solidFill>
                <a:latin typeface="Georgia"/>
                <a:ea typeface="Georgia"/>
                <a:cs typeface="Georgia"/>
                <a:sym typeface="Georgia"/>
              </a:rPr>
              <a:t>compliance</a:t>
            </a:r>
            <a:r>
              <a:rPr lang="en" sz="1800">
                <a:solidFill>
                  <a:schemeClr val="dk2"/>
                </a:solidFill>
                <a:latin typeface="Georgia"/>
                <a:ea typeface="Georgia"/>
                <a:cs typeface="Georgia"/>
                <a:sym typeface="Georgia"/>
              </a:rPr>
              <a:t>.</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p:txBody>
      </p:sp>
      <p:sp>
        <p:nvSpPr>
          <p:cNvPr id="402" name="Google Shape;402;p61"/>
          <p:cNvSpPr txBox="1"/>
          <p:nvPr/>
        </p:nvSpPr>
        <p:spPr>
          <a:xfrm>
            <a:off x="4131775" y="3790650"/>
            <a:ext cx="4782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980000"/>
                </a:solidFill>
                <a:latin typeface="Georgia"/>
                <a:ea typeface="Georgia"/>
                <a:cs typeface="Georgia"/>
                <a:sym typeface="Georgia"/>
              </a:rPr>
              <a:t>This needs further thought: predictive policing is also a loop, but one that manufactures </a:t>
            </a:r>
            <a:r>
              <a:rPr b="1" i="1" lang="en" sz="1800">
                <a:solidFill>
                  <a:srgbClr val="980000"/>
                </a:solidFill>
                <a:latin typeface="Georgia"/>
                <a:ea typeface="Georgia"/>
                <a:cs typeface="Georgia"/>
                <a:sym typeface="Georgia"/>
              </a:rPr>
              <a:t>evidence</a:t>
            </a:r>
            <a:r>
              <a:rPr i="1" lang="en" sz="1800">
                <a:solidFill>
                  <a:srgbClr val="980000"/>
                </a:solidFill>
                <a:latin typeface="Georgia"/>
                <a:ea typeface="Georgia"/>
                <a:cs typeface="Georgia"/>
                <a:sym typeface="Georgia"/>
              </a:rPr>
              <a:t>. The shape of the warrant is different.</a:t>
            </a:r>
            <a:endParaRPr i="1" sz="1800">
              <a:solidFill>
                <a:srgbClr val="980000"/>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2800675" y="127875"/>
            <a:ext cx="3542651" cy="3542651"/>
          </a:xfrm>
          <a:prstGeom prst="rect">
            <a:avLst/>
          </a:prstGeom>
          <a:noFill/>
          <a:ln>
            <a:noFill/>
          </a:ln>
        </p:spPr>
      </p:pic>
      <p:sp>
        <p:nvSpPr>
          <p:cNvPr id="80" name="Google Shape;80;p17"/>
          <p:cNvSpPr txBox="1"/>
          <p:nvPr>
            <p:ph type="ctrTitle"/>
          </p:nvPr>
        </p:nvSpPr>
        <p:spPr>
          <a:xfrm>
            <a:off x="417550" y="4057419"/>
            <a:ext cx="8520600" cy="678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2800">
                <a:latin typeface="Georgia"/>
                <a:ea typeface="Georgia"/>
                <a:cs typeface="Georgia"/>
                <a:sym typeface="Georgia"/>
              </a:rPr>
              <a:t>The problem is, in </a:t>
            </a:r>
            <a:r>
              <a:rPr lang="en" sz="2800">
                <a:latin typeface="Georgia"/>
                <a:ea typeface="Georgia"/>
                <a:cs typeface="Georgia"/>
                <a:sym typeface="Georgia"/>
              </a:rPr>
              <a:t>governance</a:t>
            </a:r>
            <a:br>
              <a:rPr lang="en" sz="2800">
                <a:latin typeface="Georgia"/>
                <a:ea typeface="Georgia"/>
                <a:cs typeface="Georgia"/>
                <a:sym typeface="Georgia"/>
              </a:rPr>
            </a:br>
            <a:r>
              <a:rPr lang="en" sz="2800">
                <a:latin typeface="Georgia"/>
                <a:ea typeface="Georgia"/>
                <a:cs typeface="Georgia"/>
                <a:sym typeface="Georgia"/>
              </a:rPr>
              <a:t>maps are often treated as territory.</a:t>
            </a:r>
            <a:endParaRPr sz="2800">
              <a:solidFill>
                <a:srgbClr val="2D2D2D"/>
              </a:solidFill>
              <a:latin typeface="Georgia"/>
              <a:ea typeface="Georgia"/>
              <a:cs typeface="Georgia"/>
              <a:sym typeface="Georgia"/>
            </a:endParaRPr>
          </a:p>
        </p:txBody>
      </p:sp>
      <p:sp>
        <p:nvSpPr>
          <p:cNvPr id="81" name="Google Shape;81;p17"/>
          <p:cNvSpPr/>
          <p:nvPr/>
        </p:nvSpPr>
        <p:spPr>
          <a:xfrm rot="-954061">
            <a:off x="3462150" y="2105977"/>
            <a:ext cx="3911276" cy="6100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80000"/>
                </a:solidFill>
                <a:latin typeface="Arial"/>
              </a:rPr>
              <a:t>OFFICIAL</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06" name="Shape 406"/>
        <p:cNvGrpSpPr/>
        <p:nvPr/>
      </p:nvGrpSpPr>
      <p:grpSpPr>
        <a:xfrm>
          <a:off x="0" y="0"/>
          <a:ext cx="0" cy="0"/>
          <a:chOff x="0" y="0"/>
          <a:chExt cx="0" cy="0"/>
        </a:xfrm>
      </p:grpSpPr>
      <p:sp>
        <p:nvSpPr>
          <p:cNvPr id="407" name="Google Shape;407;p62"/>
          <p:cNvSpPr txBox="1"/>
          <p:nvPr/>
        </p:nvSpPr>
        <p:spPr>
          <a:xfrm>
            <a:off x="1265400" y="2248500"/>
            <a:ext cx="6613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Georgia"/>
                <a:ea typeface="Georgia"/>
                <a:cs typeface="Georgia"/>
                <a:sym typeface="Georgia"/>
              </a:rPr>
              <a:t>An attempt at recommendations</a:t>
            </a:r>
            <a:endParaRPr b="1" sz="3000">
              <a:solidFill>
                <a:schemeClr val="dk2"/>
              </a:solidFill>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11" name="Shape 411"/>
        <p:cNvGrpSpPr/>
        <p:nvPr/>
      </p:nvGrpSpPr>
      <p:grpSpPr>
        <a:xfrm>
          <a:off x="0" y="0"/>
          <a:ext cx="0" cy="0"/>
          <a:chOff x="0" y="0"/>
          <a:chExt cx="0" cy="0"/>
        </a:xfrm>
      </p:grpSpPr>
      <p:sp>
        <p:nvSpPr>
          <p:cNvPr id="412" name="Google Shape;412;p63"/>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13" name="Google Shape;413;p63"/>
          <p:cNvSpPr txBox="1"/>
          <p:nvPr/>
        </p:nvSpPr>
        <p:spPr>
          <a:xfrm>
            <a:off x="640850" y="752700"/>
            <a:ext cx="6189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What should we do with this classification?</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17" name="Shape 417"/>
        <p:cNvGrpSpPr/>
        <p:nvPr/>
      </p:nvGrpSpPr>
      <p:grpSpPr>
        <a:xfrm>
          <a:off x="0" y="0"/>
          <a:ext cx="0" cy="0"/>
          <a:chOff x="0" y="0"/>
          <a:chExt cx="0" cy="0"/>
        </a:xfrm>
      </p:grpSpPr>
      <p:sp>
        <p:nvSpPr>
          <p:cNvPr id="418" name="Google Shape;418;p64"/>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19" name="Google Shape;419;p64"/>
          <p:cNvSpPr txBox="1"/>
          <p:nvPr/>
        </p:nvSpPr>
        <p:spPr>
          <a:xfrm>
            <a:off x="640850" y="752700"/>
            <a:ext cx="6189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One </a:t>
            </a:r>
            <a:r>
              <a:rPr lang="en" sz="1800">
                <a:solidFill>
                  <a:schemeClr val="dk2"/>
                </a:solidFill>
                <a:latin typeface="Georgia"/>
                <a:ea typeface="Georgia"/>
                <a:cs typeface="Georgia"/>
                <a:sym typeface="Georgia"/>
              </a:rPr>
              <a:t>solution is common</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
        <p:nvSpPr>
          <p:cNvPr id="420" name="Google Shape;420;p64"/>
          <p:cNvSpPr txBox="1"/>
          <p:nvPr/>
        </p:nvSpPr>
        <p:spPr>
          <a:xfrm>
            <a:off x="1103100" y="1291600"/>
            <a:ext cx="6937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0. </a:t>
            </a:r>
            <a:r>
              <a:rPr b="1" lang="en" sz="1800">
                <a:solidFill>
                  <a:schemeClr val="dk2"/>
                </a:solidFill>
                <a:latin typeface="Georgia"/>
                <a:ea typeface="Georgia"/>
                <a:cs typeface="Georgia"/>
                <a:sym typeface="Georgia"/>
              </a:rPr>
              <a:t>Uncertainty burden must follow authority.</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24" name="Shape 424"/>
        <p:cNvGrpSpPr/>
        <p:nvPr/>
      </p:nvGrpSpPr>
      <p:grpSpPr>
        <a:xfrm>
          <a:off x="0" y="0"/>
          <a:ext cx="0" cy="0"/>
          <a:chOff x="0" y="0"/>
          <a:chExt cx="0" cy="0"/>
        </a:xfrm>
      </p:grpSpPr>
      <p:sp>
        <p:nvSpPr>
          <p:cNvPr id="425" name="Google Shape;425;p65"/>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26" name="Google Shape;426;p65"/>
          <p:cNvSpPr txBox="1"/>
          <p:nvPr/>
        </p:nvSpPr>
        <p:spPr>
          <a:xfrm>
            <a:off x="1147925" y="731300"/>
            <a:ext cx="69378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0. Uncertainty burden must follow authority.</a:t>
            </a:r>
            <a:br>
              <a:rPr b="1" lang="en" sz="1800">
                <a:solidFill>
                  <a:schemeClr val="dk2"/>
                </a:solidFill>
                <a:latin typeface="Georgia"/>
                <a:ea typeface="Georgia"/>
                <a:cs typeface="Georgia"/>
                <a:sym typeface="Georgia"/>
              </a:rPr>
            </a:br>
            <a:br>
              <a:rPr b="1"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When institutions exercise power through probabilistic spatial proxies, they must </a:t>
            </a:r>
            <a:r>
              <a:rPr b="1" lang="en" sz="1800">
                <a:solidFill>
                  <a:schemeClr val="dk2"/>
                </a:solidFill>
                <a:latin typeface="Georgia"/>
                <a:ea typeface="Georgia"/>
                <a:cs typeface="Georgia"/>
                <a:sym typeface="Georgia"/>
              </a:rPr>
              <a:t>internalize the costs of doubt</a:t>
            </a:r>
            <a:r>
              <a:rPr lang="en" sz="1800">
                <a:solidFill>
                  <a:schemeClr val="dk2"/>
                </a:solidFill>
                <a:latin typeface="Georgia"/>
                <a:ea typeface="Georgia"/>
                <a:cs typeface="Georgia"/>
                <a:sym typeface="Georgia"/>
              </a:rPr>
              <a:t> rather than </a:t>
            </a:r>
            <a:r>
              <a:rPr b="1" lang="en" sz="1800">
                <a:solidFill>
                  <a:schemeClr val="dk2"/>
                </a:solidFill>
                <a:latin typeface="Georgia"/>
                <a:ea typeface="Georgia"/>
                <a:cs typeface="Georgia"/>
                <a:sym typeface="Georgia"/>
              </a:rPr>
              <a:t>externalizing </a:t>
            </a:r>
            <a:r>
              <a:rPr lang="en" sz="1800">
                <a:solidFill>
                  <a:schemeClr val="dk2"/>
                </a:solidFill>
                <a:latin typeface="Georgia"/>
                <a:ea typeface="Georgia"/>
                <a:cs typeface="Georgia"/>
                <a:sym typeface="Georgia"/>
              </a:rPr>
              <a:t>uncertainty resolution onto those they </a:t>
            </a:r>
            <a:r>
              <a:rPr b="1" lang="en" sz="1800">
                <a:solidFill>
                  <a:schemeClr val="dk2"/>
                </a:solidFill>
                <a:latin typeface="Georgia"/>
                <a:ea typeface="Georgia"/>
                <a:cs typeface="Georgia"/>
                <a:sym typeface="Georgia"/>
              </a:rPr>
              <a:t>govern</a:t>
            </a:r>
            <a:r>
              <a:rPr lang="en" sz="1800">
                <a:solidFill>
                  <a:schemeClr val="dk2"/>
                </a:solidFill>
                <a:latin typeface="Georgia"/>
                <a:ea typeface="Georgia"/>
                <a:cs typeface="Georgia"/>
                <a:sym typeface="Georgia"/>
              </a:rPr>
              <a:t>.</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30" name="Shape 430"/>
        <p:cNvGrpSpPr/>
        <p:nvPr/>
      </p:nvGrpSpPr>
      <p:grpSpPr>
        <a:xfrm>
          <a:off x="0" y="0"/>
          <a:ext cx="0" cy="0"/>
          <a:chOff x="0" y="0"/>
          <a:chExt cx="0" cy="0"/>
        </a:xfrm>
      </p:grpSpPr>
      <p:sp>
        <p:nvSpPr>
          <p:cNvPr id="431" name="Google Shape;431;p66"/>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32" name="Google Shape;432;p66"/>
          <p:cNvSpPr txBox="1"/>
          <p:nvPr/>
        </p:nvSpPr>
        <p:spPr>
          <a:xfrm>
            <a:off x="1147925" y="731300"/>
            <a:ext cx="6937800" cy="544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0. Uncertainty burden must follow authority.</a:t>
            </a:r>
            <a:br>
              <a:rPr b="1" lang="en" sz="1800">
                <a:solidFill>
                  <a:schemeClr val="dk2"/>
                </a:solidFill>
                <a:latin typeface="Georgia"/>
                <a:ea typeface="Georgia"/>
                <a:cs typeface="Georgia"/>
                <a:sym typeface="Georgia"/>
              </a:rPr>
            </a:br>
            <a:br>
              <a:rPr b="1"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Malawi:</a:t>
            </a:r>
            <a:br>
              <a:rPr b="1"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Internalize doubt as maintenance</a:t>
            </a:r>
            <a:endParaRPr b="1" sz="1800">
              <a:solidFill>
                <a:schemeClr val="dk2"/>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1800">
                <a:solidFill>
                  <a:schemeClr val="dk2"/>
                </a:solidFill>
                <a:latin typeface="Georgia"/>
                <a:ea typeface="Georgia"/>
                <a:cs typeface="Georgia"/>
                <a:sym typeface="Georgia"/>
              </a:rPr>
              <a:t>Fund annual crop calendar updates and sensitivity testing.</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Delhi:</a:t>
            </a:r>
            <a:br>
              <a:rPr b="1"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Internalize doubt as a precondition</a:t>
            </a: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Survey first, then demolish.</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Spain: </a:t>
            </a:r>
            <a:br>
              <a:rPr b="1"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Internalize doubt as funded contestation</a:t>
            </a: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Fund field verification for a proportion of parcels before the farmer bears liability.</a:t>
            </a:r>
            <a:endParaRPr sz="1800">
              <a:solidFill>
                <a:schemeClr val="dk2"/>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36" name="Shape 436"/>
        <p:cNvGrpSpPr/>
        <p:nvPr/>
      </p:nvGrpSpPr>
      <p:grpSpPr>
        <a:xfrm>
          <a:off x="0" y="0"/>
          <a:ext cx="0" cy="0"/>
          <a:chOff x="0" y="0"/>
          <a:chExt cx="0" cy="0"/>
        </a:xfrm>
      </p:grpSpPr>
      <p:sp>
        <p:nvSpPr>
          <p:cNvPr id="437" name="Google Shape;437;p67"/>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38" name="Google Shape;438;p67"/>
          <p:cNvSpPr txBox="1"/>
          <p:nvPr/>
        </p:nvSpPr>
        <p:spPr>
          <a:xfrm>
            <a:off x="640850" y="752700"/>
            <a:ext cx="6189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Other</a:t>
            </a:r>
            <a:r>
              <a:rPr lang="en" sz="1800">
                <a:solidFill>
                  <a:schemeClr val="dk2"/>
                </a:solidFill>
                <a:latin typeface="Georgia"/>
                <a:ea typeface="Georgia"/>
                <a:cs typeface="Georgia"/>
                <a:sym typeface="Georgia"/>
              </a:rPr>
              <a:t> solutions depend on the journey type.</a:t>
            </a: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42" name="Shape 442"/>
        <p:cNvGrpSpPr/>
        <p:nvPr/>
      </p:nvGrpSpPr>
      <p:grpSpPr>
        <a:xfrm>
          <a:off x="0" y="0"/>
          <a:ext cx="0" cy="0"/>
          <a:chOff x="0" y="0"/>
          <a:chExt cx="0" cy="0"/>
        </a:xfrm>
      </p:grpSpPr>
      <p:sp>
        <p:nvSpPr>
          <p:cNvPr id="443" name="Google Shape;443;p68"/>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44" name="Google Shape;444;p68"/>
          <p:cNvSpPr txBox="1"/>
          <p:nvPr/>
        </p:nvSpPr>
        <p:spPr>
          <a:xfrm>
            <a:off x="640850" y="752700"/>
            <a:ext cx="6189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Other</a:t>
            </a:r>
            <a:r>
              <a:rPr lang="en" sz="1800">
                <a:solidFill>
                  <a:schemeClr val="dk2"/>
                </a:solidFill>
                <a:latin typeface="Georgia"/>
                <a:ea typeface="Georgia"/>
                <a:cs typeface="Georgia"/>
                <a:sym typeface="Georgia"/>
              </a:rPr>
              <a:t> solutions depend on the journey type.</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1. </a:t>
            </a:r>
            <a:r>
              <a:rPr b="1" lang="en" sz="1800">
                <a:solidFill>
                  <a:schemeClr val="dk2"/>
                </a:solidFill>
                <a:latin typeface="Georgia"/>
                <a:ea typeface="Georgia"/>
                <a:cs typeface="Georgia"/>
                <a:sym typeface="Georgia"/>
              </a:rPr>
              <a:t>Gate</a:t>
            </a:r>
            <a:r>
              <a:rPr lang="en" sz="1800">
                <a:solidFill>
                  <a:schemeClr val="dk2"/>
                </a:solidFill>
                <a:latin typeface="Georgia"/>
                <a:ea typeface="Georgia"/>
                <a:cs typeface="Georgia"/>
                <a:sym typeface="Georgia"/>
              </a:rPr>
              <a:t>.</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Malawi</a:t>
            </a:r>
            <a:r>
              <a:rPr lang="en" sz="1800">
                <a:solidFill>
                  <a:schemeClr val="dk2"/>
                </a:solidFill>
                <a:latin typeface="Georgia"/>
                <a:ea typeface="Georgia"/>
                <a:cs typeface="Georgia"/>
                <a:sym typeface="Georgia"/>
              </a:rPr>
              <a:t>: require the index to say it was calibrated to 120-day maize varieties.</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48" name="Shape 448"/>
        <p:cNvGrpSpPr/>
        <p:nvPr/>
      </p:nvGrpSpPr>
      <p:grpSpPr>
        <a:xfrm>
          <a:off x="0" y="0"/>
          <a:ext cx="0" cy="0"/>
          <a:chOff x="0" y="0"/>
          <a:chExt cx="0" cy="0"/>
        </a:xfrm>
      </p:grpSpPr>
      <p:sp>
        <p:nvSpPr>
          <p:cNvPr id="449" name="Google Shape;449;p69"/>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50" name="Google Shape;450;p69"/>
          <p:cNvSpPr txBox="1"/>
          <p:nvPr/>
        </p:nvSpPr>
        <p:spPr>
          <a:xfrm>
            <a:off x="640850" y="752700"/>
            <a:ext cx="61899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Other solutions depend on the journey type.</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1. </a:t>
            </a:r>
            <a:r>
              <a:rPr b="1" lang="en" sz="1800">
                <a:solidFill>
                  <a:schemeClr val="dk2"/>
                </a:solidFill>
                <a:latin typeface="Georgia"/>
                <a:ea typeface="Georgia"/>
                <a:cs typeface="Georgia"/>
                <a:sym typeface="Georgia"/>
              </a:rPr>
              <a:t>Gate</a:t>
            </a:r>
            <a:r>
              <a:rPr lang="en" sz="1800">
                <a:solidFill>
                  <a:schemeClr val="dk2"/>
                </a:solidFill>
                <a:latin typeface="Georgia"/>
                <a:ea typeface="Georgia"/>
                <a:cs typeface="Georgia"/>
                <a:sym typeface="Georgia"/>
              </a:rPr>
              <a:t>.</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Malawi</a:t>
            </a:r>
            <a:r>
              <a:rPr lang="en" sz="1800">
                <a:solidFill>
                  <a:schemeClr val="dk2"/>
                </a:solidFill>
                <a:latin typeface="Georgia"/>
                <a:ea typeface="Georgia"/>
                <a:cs typeface="Georgia"/>
                <a:sym typeface="Georgia"/>
              </a:rPr>
              <a:t>: require the index to say it was calibrated to 120-day maize varieties.</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If a data journey triggers a decision, it must state its </a:t>
            </a:r>
            <a:r>
              <a:rPr b="1" lang="en" sz="1800">
                <a:solidFill>
                  <a:schemeClr val="dk2"/>
                </a:solidFill>
                <a:latin typeface="Georgia"/>
                <a:ea typeface="Georgia"/>
                <a:cs typeface="Georgia"/>
                <a:sym typeface="Georgia"/>
              </a:rPr>
              <a:t>calibration assumptions</a:t>
            </a:r>
            <a:r>
              <a:rPr lang="en" sz="1800">
                <a:solidFill>
                  <a:schemeClr val="dk2"/>
                </a:solidFill>
                <a:latin typeface="Georgia"/>
                <a:ea typeface="Georgia"/>
                <a:cs typeface="Georgia"/>
                <a:sym typeface="Georgia"/>
              </a:rPr>
              <a:t> and what would make it wrong.</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54" name="Shape 454"/>
        <p:cNvGrpSpPr/>
        <p:nvPr/>
      </p:nvGrpSpPr>
      <p:grpSpPr>
        <a:xfrm>
          <a:off x="0" y="0"/>
          <a:ext cx="0" cy="0"/>
          <a:chOff x="0" y="0"/>
          <a:chExt cx="0" cy="0"/>
        </a:xfrm>
      </p:grpSpPr>
      <p:sp>
        <p:nvSpPr>
          <p:cNvPr id="455" name="Google Shape;455;p70"/>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56" name="Google Shape;456;p70"/>
          <p:cNvSpPr txBox="1"/>
          <p:nvPr/>
        </p:nvSpPr>
        <p:spPr>
          <a:xfrm>
            <a:off x="640850" y="752700"/>
            <a:ext cx="61899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Other </a:t>
            </a:r>
            <a:r>
              <a:rPr lang="en" sz="1800">
                <a:solidFill>
                  <a:schemeClr val="dk2"/>
                </a:solidFill>
                <a:latin typeface="Georgia"/>
                <a:ea typeface="Georgia"/>
                <a:cs typeface="Georgia"/>
                <a:sym typeface="Georgia"/>
              </a:rPr>
              <a:t>solutions depend on the journey type.</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2. </a:t>
            </a:r>
            <a:r>
              <a:rPr b="1" lang="en" sz="1800">
                <a:solidFill>
                  <a:schemeClr val="dk2"/>
                </a:solidFill>
                <a:latin typeface="Georgia"/>
                <a:ea typeface="Georgia"/>
                <a:cs typeface="Georgia"/>
                <a:sym typeface="Georgia"/>
              </a:rPr>
              <a:t>Void</a:t>
            </a:r>
            <a:r>
              <a:rPr lang="en" sz="1800">
                <a:solidFill>
                  <a:schemeClr val="dk2"/>
                </a:solidFill>
                <a:latin typeface="Georgia"/>
                <a:ea typeface="Georgia"/>
                <a:cs typeface="Georgia"/>
                <a:sym typeface="Georgia"/>
              </a:rPr>
              <a:t>.</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Delhi</a:t>
            </a:r>
            <a:r>
              <a:rPr lang="en" sz="1800">
                <a:solidFill>
                  <a:schemeClr val="dk2"/>
                </a:solidFill>
                <a:latin typeface="Georgia"/>
                <a:ea typeface="Georgia"/>
                <a:cs typeface="Georgia"/>
                <a:sym typeface="Georgia"/>
              </a:rPr>
              <a:t>: allow to present other proofs of residence: electricity bills, school enrollment, voter registration, community testimony.</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60" name="Shape 460"/>
        <p:cNvGrpSpPr/>
        <p:nvPr/>
      </p:nvGrpSpPr>
      <p:grpSpPr>
        <a:xfrm>
          <a:off x="0" y="0"/>
          <a:ext cx="0" cy="0"/>
          <a:chOff x="0" y="0"/>
          <a:chExt cx="0" cy="0"/>
        </a:xfrm>
      </p:grpSpPr>
      <p:sp>
        <p:nvSpPr>
          <p:cNvPr id="461" name="Google Shape;461;p71"/>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62" name="Google Shape;462;p71"/>
          <p:cNvSpPr txBox="1"/>
          <p:nvPr/>
        </p:nvSpPr>
        <p:spPr>
          <a:xfrm>
            <a:off x="640850" y="752700"/>
            <a:ext cx="61899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Other solutions depend on the journey type.</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2. </a:t>
            </a:r>
            <a:r>
              <a:rPr b="1" lang="en" sz="1800">
                <a:solidFill>
                  <a:schemeClr val="dk2"/>
                </a:solidFill>
                <a:latin typeface="Georgia"/>
                <a:ea typeface="Georgia"/>
                <a:cs typeface="Georgia"/>
                <a:sym typeface="Georgia"/>
              </a:rPr>
              <a:t>Void</a:t>
            </a:r>
            <a:r>
              <a:rPr lang="en" sz="1800">
                <a:solidFill>
                  <a:schemeClr val="dk2"/>
                </a:solidFill>
                <a:latin typeface="Georgia"/>
                <a:ea typeface="Georgia"/>
                <a:cs typeface="Georgia"/>
                <a:sym typeface="Georgia"/>
              </a:rPr>
              <a:t>.</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Delhi</a:t>
            </a:r>
            <a:r>
              <a:rPr lang="en" sz="1800">
                <a:solidFill>
                  <a:schemeClr val="dk2"/>
                </a:solidFill>
                <a:latin typeface="Georgia"/>
                <a:ea typeface="Georgia"/>
                <a:cs typeface="Georgia"/>
                <a:sym typeface="Georgia"/>
              </a:rPr>
              <a:t>: allow to present other proofs of residence: electricity bills, school enrollment, voter registration, community testimony.</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If only one record determines what exists, the institution must </a:t>
            </a:r>
            <a:r>
              <a:rPr b="1" lang="en" sz="1800">
                <a:solidFill>
                  <a:schemeClr val="dk2"/>
                </a:solidFill>
                <a:latin typeface="Georgia"/>
                <a:ea typeface="Georgia"/>
                <a:cs typeface="Georgia"/>
                <a:sym typeface="Georgia"/>
              </a:rPr>
              <a:t>justify why it refuses</a:t>
            </a:r>
            <a:r>
              <a:rPr lang="en" sz="1800">
                <a:solidFill>
                  <a:schemeClr val="dk2"/>
                </a:solidFill>
                <a:latin typeface="Georgia"/>
                <a:ea typeface="Georgia"/>
                <a:cs typeface="Georgia"/>
                <a:sym typeface="Georgia"/>
              </a:rPr>
              <a:t> other proof.</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2800675" y="127875"/>
            <a:ext cx="3542651" cy="3542651"/>
          </a:xfrm>
          <a:prstGeom prst="rect">
            <a:avLst/>
          </a:prstGeom>
          <a:noFill/>
          <a:ln>
            <a:noFill/>
          </a:ln>
        </p:spPr>
      </p:pic>
      <p:sp>
        <p:nvSpPr>
          <p:cNvPr id="87" name="Google Shape;87;p18"/>
          <p:cNvSpPr txBox="1"/>
          <p:nvPr>
            <p:ph type="ctrTitle"/>
          </p:nvPr>
        </p:nvSpPr>
        <p:spPr>
          <a:xfrm>
            <a:off x="417550" y="4057419"/>
            <a:ext cx="8520600" cy="678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2800">
                <a:latin typeface="Georgia"/>
                <a:ea typeface="Georgia"/>
                <a:cs typeface="Georgia"/>
                <a:sym typeface="Georgia"/>
              </a:rPr>
              <a:t>This talk is about what happens to </a:t>
            </a:r>
            <a:r>
              <a:rPr b="1" lang="en" sz="2800">
                <a:latin typeface="Georgia"/>
                <a:ea typeface="Georgia"/>
                <a:cs typeface="Georgia"/>
                <a:sym typeface="Georgia"/>
              </a:rPr>
              <a:t>uncertainty </a:t>
            </a:r>
            <a:r>
              <a:rPr lang="en" sz="2800">
                <a:latin typeface="Georgia"/>
                <a:ea typeface="Georgia"/>
                <a:cs typeface="Georgia"/>
                <a:sym typeface="Georgia"/>
              </a:rPr>
              <a:t>when maps become </a:t>
            </a:r>
            <a:r>
              <a:rPr b="1" lang="en" sz="2800">
                <a:latin typeface="Georgia"/>
                <a:ea typeface="Georgia"/>
                <a:cs typeface="Georgia"/>
                <a:sym typeface="Georgia"/>
              </a:rPr>
              <a:t>decisions </a:t>
            </a:r>
            <a:r>
              <a:rPr lang="en" sz="2800">
                <a:latin typeface="Georgia"/>
                <a:ea typeface="Georgia"/>
                <a:cs typeface="Georgia"/>
                <a:sym typeface="Georgia"/>
              </a:rPr>
              <a:t>— and </a:t>
            </a:r>
            <a:r>
              <a:rPr b="1" lang="en" sz="2800">
                <a:latin typeface="Georgia"/>
                <a:ea typeface="Georgia"/>
                <a:cs typeface="Georgia"/>
                <a:sym typeface="Georgia"/>
              </a:rPr>
              <a:t>who pays</a:t>
            </a:r>
            <a:r>
              <a:rPr lang="en" sz="2800">
                <a:latin typeface="Georgia"/>
                <a:ea typeface="Georgia"/>
                <a:cs typeface="Georgia"/>
                <a:sym typeface="Georgia"/>
              </a:rPr>
              <a:t>.</a:t>
            </a:r>
            <a:endParaRPr sz="2800">
              <a:solidFill>
                <a:srgbClr val="2D2D2D"/>
              </a:solidFill>
              <a:latin typeface="Georgia"/>
              <a:ea typeface="Georgia"/>
              <a:cs typeface="Georgia"/>
              <a:sym typeface="Georgia"/>
            </a:endParaRPr>
          </a:p>
        </p:txBody>
      </p:sp>
      <p:sp>
        <p:nvSpPr>
          <p:cNvPr id="88" name="Google Shape;88;p18"/>
          <p:cNvSpPr/>
          <p:nvPr/>
        </p:nvSpPr>
        <p:spPr>
          <a:xfrm rot="-954061">
            <a:off x="3462150" y="2105977"/>
            <a:ext cx="3911276" cy="6100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80000"/>
                </a:solidFill>
                <a:latin typeface="Arial"/>
              </a:rPr>
              <a:t>OFFICIAL</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66" name="Shape 466"/>
        <p:cNvGrpSpPr/>
        <p:nvPr/>
      </p:nvGrpSpPr>
      <p:grpSpPr>
        <a:xfrm>
          <a:off x="0" y="0"/>
          <a:ext cx="0" cy="0"/>
          <a:chOff x="0" y="0"/>
          <a:chExt cx="0" cy="0"/>
        </a:xfrm>
      </p:grpSpPr>
      <p:sp>
        <p:nvSpPr>
          <p:cNvPr id="467" name="Google Shape;467;p72"/>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68" name="Google Shape;468;p72"/>
          <p:cNvSpPr txBox="1"/>
          <p:nvPr/>
        </p:nvSpPr>
        <p:spPr>
          <a:xfrm>
            <a:off x="640850" y="752700"/>
            <a:ext cx="75849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Other </a:t>
            </a:r>
            <a:r>
              <a:rPr lang="en" sz="1800">
                <a:solidFill>
                  <a:schemeClr val="dk2"/>
                </a:solidFill>
                <a:latin typeface="Georgia"/>
                <a:ea typeface="Georgia"/>
                <a:cs typeface="Georgia"/>
                <a:sym typeface="Georgia"/>
              </a:rPr>
              <a:t>solutions depend on the journey type.</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3. </a:t>
            </a:r>
            <a:r>
              <a:rPr b="1" lang="en" sz="1800">
                <a:solidFill>
                  <a:schemeClr val="dk2"/>
                </a:solidFill>
                <a:latin typeface="Georgia"/>
                <a:ea typeface="Georgia"/>
                <a:cs typeface="Georgia"/>
                <a:sym typeface="Georgia"/>
              </a:rPr>
              <a:t>Loop</a:t>
            </a:r>
            <a:r>
              <a:rPr lang="en" sz="1800">
                <a:solidFill>
                  <a:schemeClr val="dk2"/>
                </a:solidFill>
                <a:latin typeface="Georgia"/>
                <a:ea typeface="Georgia"/>
                <a:cs typeface="Georgia"/>
                <a:sym typeface="Georgia"/>
              </a:rPr>
              <a:t>.</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Spain</a:t>
            </a:r>
            <a:r>
              <a:rPr lang="en" sz="1800">
                <a:solidFill>
                  <a:schemeClr val="dk2"/>
                </a:solidFill>
                <a:latin typeface="Georgia"/>
                <a:ea typeface="Georgia"/>
                <a:cs typeface="Georgia"/>
                <a:sym typeface="Georgia"/>
              </a:rPr>
              <a:t>: farmer-supplied corrections should persist; independent verification should interrupt the cycle.</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72" name="Shape 472"/>
        <p:cNvGrpSpPr/>
        <p:nvPr/>
      </p:nvGrpSpPr>
      <p:grpSpPr>
        <a:xfrm>
          <a:off x="0" y="0"/>
          <a:ext cx="0" cy="0"/>
          <a:chOff x="0" y="0"/>
          <a:chExt cx="0" cy="0"/>
        </a:xfrm>
      </p:grpSpPr>
      <p:sp>
        <p:nvSpPr>
          <p:cNvPr id="473" name="Google Shape;473;p73"/>
          <p:cNvSpPr txBox="1"/>
          <p:nvPr/>
        </p:nvSpPr>
        <p:spPr>
          <a:xfrm>
            <a:off x="2455500" y="153775"/>
            <a:ext cx="423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An attempt at recommendations</a:t>
            </a:r>
            <a:endParaRPr b="1" sz="1800">
              <a:solidFill>
                <a:schemeClr val="dk2"/>
              </a:solidFill>
              <a:latin typeface="Georgia"/>
              <a:ea typeface="Georgia"/>
              <a:cs typeface="Georgia"/>
              <a:sym typeface="Georgia"/>
            </a:endParaRPr>
          </a:p>
        </p:txBody>
      </p:sp>
      <p:sp>
        <p:nvSpPr>
          <p:cNvPr id="474" name="Google Shape;474;p73"/>
          <p:cNvSpPr txBox="1"/>
          <p:nvPr/>
        </p:nvSpPr>
        <p:spPr>
          <a:xfrm>
            <a:off x="640850" y="752700"/>
            <a:ext cx="7584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Other solutions depend on the journey type.</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3. </a:t>
            </a:r>
            <a:r>
              <a:rPr b="1" lang="en" sz="1800">
                <a:solidFill>
                  <a:schemeClr val="dk2"/>
                </a:solidFill>
                <a:latin typeface="Georgia"/>
                <a:ea typeface="Georgia"/>
                <a:cs typeface="Georgia"/>
                <a:sym typeface="Georgia"/>
              </a:rPr>
              <a:t>Loop</a:t>
            </a:r>
            <a:r>
              <a:rPr lang="en" sz="1800">
                <a:solidFill>
                  <a:schemeClr val="dk2"/>
                </a:solidFill>
                <a:latin typeface="Georgia"/>
                <a:ea typeface="Georgia"/>
                <a:cs typeface="Georgia"/>
                <a:sym typeface="Georgia"/>
              </a:rPr>
              <a:t>.</a:t>
            </a:r>
            <a:br>
              <a:rPr lang="en" sz="1800">
                <a:solidFill>
                  <a:schemeClr val="dk2"/>
                </a:solidFill>
                <a:latin typeface="Georgia"/>
                <a:ea typeface="Georgia"/>
                <a:cs typeface="Georgia"/>
                <a:sym typeface="Georgia"/>
              </a:rPr>
            </a:br>
            <a:r>
              <a:rPr b="1" lang="en" sz="1800">
                <a:solidFill>
                  <a:schemeClr val="dk2"/>
                </a:solidFill>
                <a:latin typeface="Georgia"/>
                <a:ea typeface="Georgia"/>
                <a:cs typeface="Georgia"/>
                <a:sym typeface="Georgia"/>
              </a:rPr>
              <a:t>Spain</a:t>
            </a:r>
            <a:r>
              <a:rPr lang="en" sz="1800">
                <a:solidFill>
                  <a:schemeClr val="dk2"/>
                </a:solidFill>
                <a:latin typeface="Georgia"/>
                <a:ea typeface="Georgia"/>
                <a:cs typeface="Georgia"/>
                <a:sym typeface="Georgia"/>
              </a:rPr>
              <a:t>: farmer-supplied corrections should persist; independent verification should interrupt the cycle.</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If the system acts on data shaped by its own prior actions,</a:t>
            </a:r>
            <a:br>
              <a:rPr lang="en" sz="1800">
                <a:solidFill>
                  <a:schemeClr val="dk2"/>
                </a:solidFill>
                <a:latin typeface="Georgia"/>
                <a:ea typeface="Georgia"/>
                <a:cs typeface="Georgia"/>
                <a:sym typeface="Georgia"/>
              </a:rPr>
            </a:br>
            <a:r>
              <a:rPr lang="en" sz="1800">
                <a:solidFill>
                  <a:schemeClr val="dk2"/>
                </a:solidFill>
                <a:latin typeface="Georgia"/>
                <a:ea typeface="Georgia"/>
                <a:cs typeface="Georgia"/>
                <a:sym typeface="Georgia"/>
              </a:rPr>
              <a:t>build </a:t>
            </a:r>
            <a:r>
              <a:rPr b="1" lang="en" sz="1800">
                <a:solidFill>
                  <a:schemeClr val="dk2"/>
                </a:solidFill>
                <a:latin typeface="Georgia"/>
                <a:ea typeface="Georgia"/>
                <a:cs typeface="Georgia"/>
                <a:sym typeface="Georgia"/>
              </a:rPr>
              <a:t>friction into the cycle</a:t>
            </a:r>
            <a:r>
              <a:rPr lang="en" sz="1800">
                <a:solidFill>
                  <a:schemeClr val="dk2"/>
                </a:solidFill>
                <a:latin typeface="Georgia"/>
                <a:ea typeface="Georgia"/>
                <a:cs typeface="Georgia"/>
                <a:sym typeface="Georgia"/>
              </a:rPr>
              <a:t>.</a:t>
            </a:r>
            <a:endParaRPr sz="1800">
              <a:solidFill>
                <a:schemeClr val="dk2"/>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latin typeface="Georgia"/>
              <a:ea typeface="Georgia"/>
              <a:cs typeface="Georgia"/>
              <a:sym typeface="Georgia"/>
            </a:endParaRPr>
          </a:p>
          <a:p>
            <a:pPr indent="0" lvl="0" marL="0" rtl="0" algn="l">
              <a:spcBef>
                <a:spcPts val="0"/>
              </a:spcBef>
              <a:spcAft>
                <a:spcPts val="0"/>
              </a:spcAft>
              <a:buNone/>
            </a:pP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2E"/>
        </a:solidFill>
      </p:bgPr>
    </p:bg>
    <p:spTree>
      <p:nvGrpSpPr>
        <p:cNvPr id="478" name="Shape 478"/>
        <p:cNvGrpSpPr/>
        <p:nvPr/>
      </p:nvGrpSpPr>
      <p:grpSpPr>
        <a:xfrm>
          <a:off x="0" y="0"/>
          <a:ext cx="0" cy="0"/>
          <a:chOff x="0" y="0"/>
          <a:chExt cx="0" cy="0"/>
        </a:xfrm>
      </p:grpSpPr>
      <p:sp>
        <p:nvSpPr>
          <p:cNvPr id="479" name="Google Shape;479;p74"/>
          <p:cNvSpPr txBox="1"/>
          <p:nvPr>
            <p:ph type="ctrTitle"/>
          </p:nvPr>
        </p:nvSpPr>
        <p:spPr>
          <a:xfrm>
            <a:off x="311700" y="2881725"/>
            <a:ext cx="8520600" cy="67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20">
                <a:solidFill>
                  <a:schemeClr val="lt1"/>
                </a:solidFill>
                <a:latin typeface="Georgia"/>
                <a:ea typeface="Georgia"/>
                <a:cs typeface="Georgia"/>
                <a:sym typeface="Georgia"/>
              </a:rPr>
              <a:t>Justice demands institutions</a:t>
            </a:r>
            <a:br>
              <a:rPr lang="en" sz="3020">
                <a:solidFill>
                  <a:schemeClr val="lt1"/>
                </a:solidFill>
                <a:latin typeface="Georgia"/>
                <a:ea typeface="Georgia"/>
                <a:cs typeface="Georgia"/>
                <a:sym typeface="Georgia"/>
              </a:rPr>
            </a:br>
            <a:r>
              <a:rPr lang="en" sz="3020">
                <a:solidFill>
                  <a:schemeClr val="lt1"/>
                </a:solidFill>
                <a:latin typeface="Georgia"/>
                <a:ea typeface="Georgia"/>
                <a:cs typeface="Georgia"/>
                <a:sym typeface="Georgia"/>
              </a:rPr>
              <a:t>that</a:t>
            </a:r>
            <a:r>
              <a:rPr lang="en" sz="3020">
                <a:solidFill>
                  <a:schemeClr val="lt1"/>
                </a:solidFill>
                <a:latin typeface="Georgia"/>
                <a:ea typeface="Georgia"/>
                <a:cs typeface="Georgia"/>
                <a:sym typeface="Georgia"/>
              </a:rPr>
              <a:t> </a:t>
            </a:r>
            <a:r>
              <a:rPr lang="en" sz="3020">
                <a:solidFill>
                  <a:schemeClr val="lt1"/>
                </a:solidFill>
                <a:latin typeface="Georgia"/>
                <a:ea typeface="Georgia"/>
                <a:cs typeface="Georgia"/>
                <a:sym typeface="Georgia"/>
              </a:rPr>
              <a:t>can bear the weight</a:t>
            </a:r>
            <a:br>
              <a:rPr lang="en" sz="3020">
                <a:solidFill>
                  <a:schemeClr val="lt1"/>
                </a:solidFill>
                <a:latin typeface="Georgia"/>
                <a:ea typeface="Georgia"/>
                <a:cs typeface="Georgia"/>
                <a:sym typeface="Georgia"/>
              </a:rPr>
            </a:br>
            <a:r>
              <a:rPr lang="en" sz="3020">
                <a:solidFill>
                  <a:schemeClr val="lt1"/>
                </a:solidFill>
                <a:latin typeface="Georgia"/>
                <a:ea typeface="Georgia"/>
                <a:cs typeface="Georgia"/>
                <a:sym typeface="Georgia"/>
              </a:rPr>
              <a:t>of their own uncertainty.</a:t>
            </a:r>
            <a:br>
              <a:rPr lang="en" sz="3020">
                <a:solidFill>
                  <a:schemeClr val="lt1"/>
                </a:solidFill>
                <a:latin typeface="Georgia"/>
                <a:ea typeface="Georgia"/>
                <a:cs typeface="Georgia"/>
                <a:sym typeface="Georgia"/>
              </a:rPr>
            </a:br>
            <a:br>
              <a:rPr lang="en" sz="3020">
                <a:solidFill>
                  <a:schemeClr val="lt1"/>
                </a:solidFill>
                <a:latin typeface="Georgia"/>
                <a:ea typeface="Georgia"/>
                <a:cs typeface="Georgia"/>
                <a:sym typeface="Georgia"/>
              </a:rPr>
            </a:br>
            <a:br>
              <a:rPr lang="en" sz="3020">
                <a:solidFill>
                  <a:schemeClr val="lt1"/>
                </a:solidFill>
                <a:latin typeface="Georgia"/>
                <a:ea typeface="Georgia"/>
                <a:cs typeface="Georgia"/>
                <a:sym typeface="Georgia"/>
              </a:rPr>
            </a:br>
            <a:r>
              <a:rPr lang="en" sz="3020">
                <a:solidFill>
                  <a:schemeClr val="lt1"/>
                </a:solidFill>
                <a:latin typeface="Georgia"/>
                <a:ea typeface="Georgia"/>
                <a:cs typeface="Georgia"/>
                <a:sym typeface="Georgia"/>
              </a:rPr>
              <a:t>Do not force the governed to carry it.</a:t>
            </a:r>
            <a:endParaRPr sz="3020">
              <a:solidFill>
                <a:schemeClr val="lt1"/>
              </a:solidFill>
              <a:latin typeface="Georgia"/>
              <a:ea typeface="Georgia"/>
              <a:cs typeface="Georgia"/>
              <a:sym typeface="Georgi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83" name="Shape 483"/>
        <p:cNvGrpSpPr/>
        <p:nvPr/>
      </p:nvGrpSpPr>
      <p:grpSpPr>
        <a:xfrm>
          <a:off x="0" y="0"/>
          <a:ext cx="0" cy="0"/>
          <a:chOff x="0" y="0"/>
          <a:chExt cx="0" cy="0"/>
        </a:xfrm>
      </p:grpSpPr>
      <p:sp>
        <p:nvSpPr>
          <p:cNvPr id="484" name="Google Shape;484;p75"/>
          <p:cNvSpPr txBox="1"/>
          <p:nvPr/>
        </p:nvSpPr>
        <p:spPr>
          <a:xfrm>
            <a:off x="3744900" y="153775"/>
            <a:ext cx="165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Inspiration</a:t>
            </a:r>
            <a:endParaRPr b="1" sz="1800">
              <a:solidFill>
                <a:schemeClr val="dk2"/>
              </a:solidFill>
              <a:latin typeface="Georgia"/>
              <a:ea typeface="Georgia"/>
              <a:cs typeface="Georgia"/>
              <a:sym typeface="Georgia"/>
            </a:endParaRPr>
          </a:p>
        </p:txBody>
      </p:sp>
      <p:sp>
        <p:nvSpPr>
          <p:cNvPr id="485" name="Google Shape;485;p75"/>
          <p:cNvSpPr txBox="1"/>
          <p:nvPr/>
        </p:nvSpPr>
        <p:spPr>
          <a:xfrm>
            <a:off x="1017175" y="4411375"/>
            <a:ext cx="702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eorgia"/>
                <a:ea typeface="Georgia"/>
                <a:cs typeface="Georgia"/>
                <a:sym typeface="Georgia"/>
              </a:rPr>
              <a:t>Inspired by Bruno Latour. "The map IS a part of the territory"</a:t>
            </a:r>
            <a:endParaRPr sz="1800">
              <a:solidFill>
                <a:schemeClr val="dk2"/>
              </a:solidFill>
              <a:latin typeface="Georgia"/>
              <a:ea typeface="Georgia"/>
              <a:cs typeface="Georgia"/>
              <a:sym typeface="Georgia"/>
            </a:endParaRPr>
          </a:p>
        </p:txBody>
      </p:sp>
      <p:pic>
        <p:nvPicPr>
          <p:cNvPr id="486" name="Google Shape;486;p75"/>
          <p:cNvPicPr preferRelativeResize="0"/>
          <p:nvPr/>
        </p:nvPicPr>
        <p:blipFill>
          <a:blip r:embed="rId3">
            <a:alphaModFix/>
          </a:blip>
          <a:stretch>
            <a:fillRect/>
          </a:stretch>
        </p:blipFill>
        <p:spPr>
          <a:xfrm>
            <a:off x="1866900" y="977375"/>
            <a:ext cx="4915699" cy="32771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90" name="Shape 490"/>
        <p:cNvGrpSpPr/>
        <p:nvPr/>
      </p:nvGrpSpPr>
      <p:grpSpPr>
        <a:xfrm>
          <a:off x="0" y="0"/>
          <a:ext cx="0" cy="0"/>
          <a:chOff x="0" y="0"/>
          <a:chExt cx="0" cy="0"/>
        </a:xfrm>
      </p:grpSpPr>
      <p:sp>
        <p:nvSpPr>
          <p:cNvPr id="491" name="Google Shape;491;p76"/>
          <p:cNvSpPr txBox="1"/>
          <p:nvPr/>
        </p:nvSpPr>
        <p:spPr>
          <a:xfrm>
            <a:off x="3744900" y="153775"/>
            <a:ext cx="165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Inspiration</a:t>
            </a:r>
            <a:endParaRPr b="1" sz="1800">
              <a:solidFill>
                <a:schemeClr val="dk2"/>
              </a:solidFill>
              <a:latin typeface="Georgia"/>
              <a:ea typeface="Georgia"/>
              <a:cs typeface="Georgia"/>
              <a:sym typeface="Georgia"/>
            </a:endParaRPr>
          </a:p>
        </p:txBody>
      </p:sp>
      <p:sp>
        <p:nvSpPr>
          <p:cNvPr id="492" name="Google Shape;492;p76"/>
          <p:cNvSpPr txBox="1"/>
          <p:nvPr/>
        </p:nvSpPr>
        <p:spPr>
          <a:xfrm>
            <a:off x="591700" y="1060825"/>
            <a:ext cx="79917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chemeClr val="dk2"/>
              </a:solidFill>
              <a:latin typeface="Georgia"/>
              <a:ea typeface="Georgia"/>
              <a:cs typeface="Georgia"/>
              <a:sym typeface="Georgia"/>
            </a:endParaRPr>
          </a:p>
          <a:p>
            <a:pPr indent="-342900" lvl="0" marL="457200" rtl="0" algn="l">
              <a:spcBef>
                <a:spcPts val="0"/>
              </a:spcBef>
              <a:spcAft>
                <a:spcPts val="0"/>
              </a:spcAft>
              <a:buClr>
                <a:schemeClr val="dk2"/>
              </a:buClr>
              <a:buSzPts val="1800"/>
              <a:buChar char="●"/>
            </a:pPr>
            <a:r>
              <a:rPr b="1" lang="en" sz="1800" u="sng">
                <a:solidFill>
                  <a:schemeClr val="hlink"/>
                </a:solidFill>
                <a:latin typeface="Georgia"/>
                <a:ea typeface="Georgia"/>
                <a:cs typeface="Georgia"/>
                <a:sym typeface="Georgia"/>
                <a:hlinkClick r:id="rId3"/>
              </a:rPr>
              <a:t>Scott (1998)</a:t>
            </a:r>
            <a:r>
              <a:rPr b="1" lang="en" sz="1800">
                <a:solidFill>
                  <a:schemeClr val="dk2"/>
                </a:solidFill>
                <a:latin typeface="Georgia"/>
                <a:ea typeface="Georgia"/>
                <a:cs typeface="Georgia"/>
                <a:sym typeface="Georgia"/>
              </a:rPr>
              <a:t>: </a:t>
            </a:r>
            <a:r>
              <a:rPr lang="en" sz="1800">
                <a:solidFill>
                  <a:schemeClr val="dk2"/>
                </a:solidFill>
                <a:latin typeface="Georgia"/>
                <a:ea typeface="Georgia"/>
                <a:cs typeface="Georgia"/>
                <a:sym typeface="Georgia"/>
              </a:rPr>
              <a:t>states simplify to govern</a:t>
            </a: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342900" lvl="0" marL="457200" rtl="0" algn="l">
              <a:spcBef>
                <a:spcPts val="0"/>
              </a:spcBef>
              <a:spcAft>
                <a:spcPts val="0"/>
              </a:spcAft>
              <a:buClr>
                <a:schemeClr val="dk2"/>
              </a:buClr>
              <a:buSzPts val="1800"/>
              <a:buChar char="●"/>
            </a:pPr>
            <a:r>
              <a:rPr b="1" lang="en" sz="1800" u="sng">
                <a:solidFill>
                  <a:schemeClr val="accent5"/>
                </a:solidFill>
                <a:latin typeface="Georgia"/>
                <a:ea typeface="Georgia"/>
                <a:cs typeface="Georgia"/>
                <a:sym typeface="Georgia"/>
                <a:hlinkClick r:id="rId4">
                  <a:extLst>
                    <a:ext uri="{A12FA001-AC4F-418D-AE19-62706E023703}">
                      <ahyp:hlinkClr val="tx"/>
                    </a:ext>
                  </a:extLst>
                </a:hlinkClick>
              </a:rPr>
              <a:t>Latour (1999)</a:t>
            </a:r>
            <a:r>
              <a:rPr lang="en" sz="1800">
                <a:solidFill>
                  <a:schemeClr val="dk2"/>
                </a:solidFill>
                <a:latin typeface="Georgia"/>
                <a:ea typeface="Georgia"/>
                <a:cs typeface="Georgia"/>
                <a:sym typeface="Georgia"/>
              </a:rPr>
              <a:t>: data travel through chains of transformation</a:t>
            </a:r>
            <a:br>
              <a:rPr b="1" lang="en" sz="1800">
                <a:solidFill>
                  <a:schemeClr val="dk2"/>
                </a:solidFill>
                <a:latin typeface="Georgia"/>
                <a:ea typeface="Georgia"/>
                <a:cs typeface="Georgia"/>
                <a:sym typeface="Georgia"/>
              </a:rPr>
            </a:br>
            <a:endParaRPr b="1" sz="1800">
              <a:solidFill>
                <a:schemeClr val="dk2"/>
              </a:solidFill>
              <a:latin typeface="Georgia"/>
              <a:ea typeface="Georgia"/>
              <a:cs typeface="Georgia"/>
              <a:sym typeface="Georgia"/>
            </a:endParaRPr>
          </a:p>
          <a:p>
            <a:pPr indent="-342900" lvl="0" marL="457200" rtl="0" algn="l">
              <a:spcBef>
                <a:spcPts val="0"/>
              </a:spcBef>
              <a:spcAft>
                <a:spcPts val="0"/>
              </a:spcAft>
              <a:buClr>
                <a:schemeClr val="dk2"/>
              </a:buClr>
              <a:buSzPts val="1800"/>
              <a:buChar char="●"/>
            </a:pPr>
            <a:r>
              <a:rPr b="1" lang="en" sz="1800" u="sng">
                <a:solidFill>
                  <a:schemeClr val="accent5"/>
                </a:solidFill>
                <a:latin typeface="Georgia"/>
                <a:ea typeface="Georgia"/>
                <a:cs typeface="Georgia"/>
                <a:sym typeface="Georgia"/>
                <a:hlinkClick r:id="rId5">
                  <a:extLst>
                    <a:ext uri="{A12FA001-AC4F-418D-AE19-62706E023703}">
                      <ahyp:hlinkClr val="tx"/>
                    </a:ext>
                  </a:extLst>
                </a:hlinkClick>
              </a:rPr>
              <a:t>Edwards (2010)</a:t>
            </a:r>
            <a:r>
              <a:rPr b="1" lang="en" sz="1800">
                <a:solidFill>
                  <a:schemeClr val="dk2"/>
                </a:solidFill>
                <a:latin typeface="Georgia"/>
                <a:ea typeface="Georgia"/>
                <a:cs typeface="Georgia"/>
                <a:sym typeface="Georgia"/>
              </a:rPr>
              <a:t>: </a:t>
            </a:r>
            <a:r>
              <a:rPr lang="en" sz="1800">
                <a:solidFill>
                  <a:schemeClr val="dk2"/>
                </a:solidFill>
                <a:latin typeface="Georgia"/>
                <a:ea typeface="Georgia"/>
                <a:cs typeface="Georgia"/>
                <a:sym typeface="Georgia"/>
              </a:rPr>
              <a:t>data friction — data change at every institutional boundary they cross</a:t>
            </a:r>
            <a:br>
              <a:rPr lang="en" sz="1800">
                <a:solidFill>
                  <a:schemeClr val="dk2"/>
                </a:solidFill>
                <a:latin typeface="Georgia"/>
                <a:ea typeface="Georgia"/>
                <a:cs typeface="Georgia"/>
                <a:sym typeface="Georgia"/>
              </a:rPr>
            </a:br>
            <a:endParaRPr b="1" sz="1800">
              <a:solidFill>
                <a:schemeClr val="dk2"/>
              </a:solidFill>
              <a:latin typeface="Georgia"/>
              <a:ea typeface="Georgia"/>
              <a:cs typeface="Georgia"/>
              <a:sym typeface="Georgia"/>
            </a:endParaRPr>
          </a:p>
          <a:p>
            <a:pPr indent="-342900" lvl="0" marL="457200" rtl="0" algn="l">
              <a:spcBef>
                <a:spcPts val="0"/>
              </a:spcBef>
              <a:spcAft>
                <a:spcPts val="0"/>
              </a:spcAft>
              <a:buClr>
                <a:schemeClr val="dk2"/>
              </a:buClr>
              <a:buSzPts val="1800"/>
              <a:buChar char="●"/>
            </a:pPr>
            <a:r>
              <a:rPr b="1" lang="en" sz="1800" u="sng">
                <a:solidFill>
                  <a:schemeClr val="accent5"/>
                </a:solidFill>
                <a:latin typeface="Georgia"/>
                <a:ea typeface="Georgia"/>
                <a:cs typeface="Georgia"/>
                <a:sym typeface="Georgia"/>
                <a:hlinkClick r:id="rId6">
                  <a:extLst>
                    <a:ext uri="{A12FA001-AC4F-418D-AE19-62706E023703}">
                      <ahyp:hlinkClr val="tx"/>
                    </a:ext>
                  </a:extLst>
                </a:hlinkClick>
              </a:rPr>
              <a:t>Leonelli (2016)</a:t>
            </a:r>
            <a:r>
              <a:rPr b="1" lang="en" sz="1800">
                <a:solidFill>
                  <a:schemeClr val="dk2"/>
                </a:solidFill>
                <a:latin typeface="Georgia"/>
                <a:ea typeface="Georgia"/>
                <a:cs typeface="Georgia"/>
                <a:sym typeface="Georgia"/>
              </a:rPr>
              <a:t>: data journeys </a:t>
            </a:r>
            <a:r>
              <a:rPr lang="en" sz="1800">
                <a:solidFill>
                  <a:schemeClr val="dk2"/>
                </a:solidFill>
                <a:latin typeface="Georgia"/>
                <a:ea typeface="Georgia"/>
                <a:cs typeface="Georgia"/>
                <a:sym typeface="Georgia"/>
              </a:rPr>
              <a:t>— </a:t>
            </a:r>
            <a:r>
              <a:rPr b="1" lang="en" sz="1800">
                <a:solidFill>
                  <a:schemeClr val="dk2"/>
                </a:solidFill>
                <a:latin typeface="Georgia"/>
                <a:ea typeface="Georgia"/>
                <a:cs typeface="Georgia"/>
                <a:sym typeface="Georgia"/>
              </a:rPr>
              <a:t>the unit of analysis for this work</a:t>
            </a: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a:p>
            <a:pPr indent="-342900" lvl="0" marL="457200" rtl="0" algn="l">
              <a:spcBef>
                <a:spcPts val="0"/>
              </a:spcBef>
              <a:spcAft>
                <a:spcPts val="0"/>
              </a:spcAft>
              <a:buClr>
                <a:schemeClr val="dk2"/>
              </a:buClr>
              <a:buSzPts val="1800"/>
              <a:buFont typeface="Georgia"/>
              <a:buChar char="●"/>
            </a:pPr>
            <a:r>
              <a:rPr lang="en" sz="1800">
                <a:solidFill>
                  <a:schemeClr val="dk2"/>
                </a:solidFill>
                <a:latin typeface="Georgia"/>
                <a:ea typeface="Georgia"/>
                <a:cs typeface="Georgia"/>
                <a:sym typeface="Georgia"/>
              </a:rPr>
              <a:t>Discussions with Erin Trochim, Samapriya Roy, Renee Johnston, and many others</a:t>
            </a:r>
            <a:br>
              <a:rPr lang="en" sz="1800">
                <a:solidFill>
                  <a:schemeClr val="dk2"/>
                </a:solidFill>
                <a:latin typeface="Georgia"/>
                <a:ea typeface="Georgia"/>
                <a:cs typeface="Georgia"/>
                <a:sym typeface="Georgia"/>
              </a:rPr>
            </a:br>
            <a:br>
              <a:rPr lang="en" sz="1800">
                <a:solidFill>
                  <a:schemeClr val="dk2"/>
                </a:solidFill>
                <a:latin typeface="Georgia"/>
                <a:ea typeface="Georgia"/>
                <a:cs typeface="Georgia"/>
                <a:sym typeface="Georgia"/>
              </a:rPr>
            </a:br>
            <a:endParaRPr sz="1800">
              <a:solidFill>
                <a:schemeClr val="dk2"/>
              </a:solidFill>
              <a:latin typeface="Georgia"/>
              <a:ea typeface="Georgia"/>
              <a:cs typeface="Georgia"/>
              <a:sym typeface="Georgia"/>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496" name="Shape 496"/>
        <p:cNvGrpSpPr/>
        <p:nvPr/>
      </p:nvGrpSpPr>
      <p:grpSpPr>
        <a:xfrm>
          <a:off x="0" y="0"/>
          <a:ext cx="0" cy="0"/>
          <a:chOff x="0" y="0"/>
          <a:chExt cx="0" cy="0"/>
        </a:xfrm>
      </p:grpSpPr>
      <p:sp>
        <p:nvSpPr>
          <p:cNvPr id="497" name="Google Shape;497;p77"/>
          <p:cNvSpPr txBox="1"/>
          <p:nvPr/>
        </p:nvSpPr>
        <p:spPr>
          <a:xfrm>
            <a:off x="3744900" y="153775"/>
            <a:ext cx="165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eorgia"/>
                <a:ea typeface="Georgia"/>
                <a:cs typeface="Georgia"/>
                <a:sym typeface="Georgia"/>
              </a:rPr>
              <a:t>Next steps</a:t>
            </a:r>
            <a:endParaRPr b="1" sz="1800">
              <a:solidFill>
                <a:schemeClr val="dk2"/>
              </a:solidFill>
              <a:latin typeface="Georgia"/>
              <a:ea typeface="Georgia"/>
              <a:cs typeface="Georgia"/>
              <a:sym typeface="Georgia"/>
            </a:endParaRPr>
          </a:p>
        </p:txBody>
      </p:sp>
      <p:sp>
        <p:nvSpPr>
          <p:cNvPr id="498" name="Google Shape;498;p77"/>
          <p:cNvSpPr txBox="1"/>
          <p:nvPr/>
        </p:nvSpPr>
        <p:spPr>
          <a:xfrm>
            <a:off x="121075" y="2248625"/>
            <a:ext cx="450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chemeClr val="dk2"/>
              </a:solidFill>
              <a:latin typeface="Georgia"/>
              <a:ea typeface="Georgia"/>
              <a:cs typeface="Georgia"/>
              <a:sym typeface="Georgia"/>
            </a:endParaRPr>
          </a:p>
          <a:p>
            <a:pPr indent="0" lvl="0" marL="0" rtl="0" algn="l">
              <a:spcBef>
                <a:spcPts val="0"/>
              </a:spcBef>
              <a:spcAft>
                <a:spcPts val="0"/>
              </a:spcAft>
              <a:buNone/>
            </a:pPr>
            <a:r>
              <a:rPr b="1" lang="en" sz="1800">
                <a:solidFill>
                  <a:schemeClr val="dk2"/>
                </a:solidFill>
                <a:latin typeface="Georgia"/>
                <a:ea typeface="Georgia"/>
                <a:cs typeface="Georgia"/>
                <a:sym typeface="Georgia"/>
              </a:rPr>
              <a:t>Could you help curate more cases?</a:t>
            </a:r>
            <a:endParaRPr sz="1800">
              <a:solidFill>
                <a:schemeClr val="dk2"/>
              </a:solidFill>
              <a:latin typeface="Georgia"/>
              <a:ea typeface="Georgia"/>
              <a:cs typeface="Georgia"/>
              <a:sym typeface="Georgia"/>
            </a:endParaRPr>
          </a:p>
        </p:txBody>
      </p:sp>
      <p:pic>
        <p:nvPicPr>
          <p:cNvPr id="499" name="Google Shape;499;p77"/>
          <p:cNvPicPr preferRelativeResize="0"/>
          <p:nvPr/>
        </p:nvPicPr>
        <p:blipFill>
          <a:blip r:embed="rId3">
            <a:alphaModFix/>
          </a:blip>
          <a:stretch>
            <a:fillRect/>
          </a:stretch>
        </p:blipFill>
        <p:spPr>
          <a:xfrm>
            <a:off x="4862800" y="749950"/>
            <a:ext cx="4205801" cy="4205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92" name="Shape 92"/>
        <p:cNvGrpSpPr/>
        <p:nvPr/>
      </p:nvGrpSpPr>
      <p:grpSpPr>
        <a:xfrm>
          <a:off x="0" y="0"/>
          <a:ext cx="0" cy="0"/>
          <a:chOff x="0" y="0"/>
          <a:chExt cx="0" cy="0"/>
        </a:xfrm>
      </p:grpSpPr>
      <p:pic>
        <p:nvPicPr>
          <p:cNvPr id="93" name="Google Shape;93;p19"/>
          <p:cNvPicPr preferRelativeResize="0"/>
          <p:nvPr/>
        </p:nvPicPr>
        <p:blipFill>
          <a:blip r:embed="rId3">
            <a:alphaModFix/>
          </a:blip>
          <a:stretch>
            <a:fillRect/>
          </a:stretch>
        </p:blipFill>
        <p:spPr>
          <a:xfrm>
            <a:off x="2800675" y="127875"/>
            <a:ext cx="3542651" cy="3542651"/>
          </a:xfrm>
          <a:prstGeom prst="rect">
            <a:avLst/>
          </a:prstGeom>
          <a:noFill/>
          <a:ln>
            <a:noFill/>
          </a:ln>
        </p:spPr>
      </p:pic>
      <p:sp>
        <p:nvSpPr>
          <p:cNvPr id="94" name="Google Shape;94;p19"/>
          <p:cNvSpPr txBox="1"/>
          <p:nvPr>
            <p:ph type="ctrTitle"/>
          </p:nvPr>
        </p:nvSpPr>
        <p:spPr>
          <a:xfrm>
            <a:off x="417550" y="4057419"/>
            <a:ext cx="8520600" cy="678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2800">
                <a:latin typeface="Georgia"/>
                <a:ea typeface="Georgia"/>
                <a:cs typeface="Georgia"/>
                <a:sym typeface="Georgia"/>
              </a:rPr>
              <a:t>We selected about </a:t>
            </a:r>
            <a:r>
              <a:rPr b="1" lang="en" sz="2800">
                <a:latin typeface="Georgia"/>
                <a:ea typeface="Georgia"/>
                <a:cs typeface="Georgia"/>
                <a:sym typeface="Georgia"/>
              </a:rPr>
              <a:t>100 </a:t>
            </a:r>
            <a:r>
              <a:rPr lang="en" sz="2800">
                <a:latin typeface="Georgia"/>
                <a:ea typeface="Georgia"/>
                <a:cs typeface="Georgia"/>
                <a:sym typeface="Georgia"/>
              </a:rPr>
              <a:t>documented cases of geospatial governance harm. </a:t>
            </a:r>
            <a:r>
              <a:rPr b="1" lang="en" sz="2800" u="sng">
                <a:solidFill>
                  <a:schemeClr val="hlink"/>
                </a:solidFill>
                <a:latin typeface="Georgia"/>
                <a:ea typeface="Georgia"/>
                <a:cs typeface="Georgia"/>
                <a:sym typeface="Georgia"/>
                <a:hlinkClick r:id="rId4"/>
              </a:rPr>
              <a:t>Three cases</a:t>
            </a:r>
            <a:r>
              <a:rPr lang="en" sz="2800">
                <a:latin typeface="Georgia"/>
                <a:ea typeface="Georgia"/>
                <a:cs typeface="Georgia"/>
                <a:sym typeface="Georgia"/>
              </a:rPr>
              <a:t> are traced in detail.</a:t>
            </a:r>
            <a:endParaRPr sz="2800">
              <a:solidFill>
                <a:srgbClr val="2D2D2D"/>
              </a:solidFill>
              <a:latin typeface="Georgia"/>
              <a:ea typeface="Georgia"/>
              <a:cs typeface="Georgia"/>
              <a:sym typeface="Georgia"/>
            </a:endParaRPr>
          </a:p>
        </p:txBody>
      </p:sp>
      <p:sp>
        <p:nvSpPr>
          <p:cNvPr id="95" name="Google Shape;95;p19"/>
          <p:cNvSpPr/>
          <p:nvPr/>
        </p:nvSpPr>
        <p:spPr>
          <a:xfrm rot="-954061">
            <a:off x="3462150" y="2105977"/>
            <a:ext cx="3911276" cy="6100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80000"/>
                </a:solidFill>
                <a:latin typeface="Arial"/>
              </a:rPr>
              <a:t>OFFICIAL</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99" name="Shape 99"/>
        <p:cNvGrpSpPr/>
        <p:nvPr/>
      </p:nvGrpSpPr>
      <p:grpSpPr>
        <a:xfrm>
          <a:off x="0" y="0"/>
          <a:ext cx="0" cy="0"/>
          <a:chOff x="0" y="0"/>
          <a:chExt cx="0" cy="0"/>
        </a:xfrm>
      </p:grpSpPr>
      <p:sp>
        <p:nvSpPr>
          <p:cNvPr id="100" name="Google Shape;100;p20"/>
          <p:cNvSpPr txBox="1"/>
          <p:nvPr>
            <p:ph type="ctrTitle"/>
          </p:nvPr>
        </p:nvSpPr>
        <p:spPr>
          <a:xfrm>
            <a:off x="311700" y="-2298"/>
            <a:ext cx="8520600" cy="67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800">
                <a:latin typeface="Georgia"/>
                <a:ea typeface="Georgia"/>
                <a:cs typeface="Georgia"/>
                <a:sym typeface="Georgia"/>
              </a:rPr>
              <a:t>This is the data journey for every talk in this session.</a:t>
            </a:r>
            <a:endParaRPr sz="2800">
              <a:solidFill>
                <a:srgbClr val="2D2D2D"/>
              </a:solidFill>
              <a:latin typeface="Georgia"/>
              <a:ea typeface="Georgia"/>
              <a:cs typeface="Georgia"/>
              <a:sym typeface="Georgia"/>
            </a:endParaRPr>
          </a:p>
        </p:txBody>
      </p:sp>
      <p:sp>
        <p:nvSpPr>
          <p:cNvPr id="101" name="Google Shape;101;p20"/>
          <p:cNvSpPr/>
          <p:nvPr/>
        </p:nvSpPr>
        <p:spPr>
          <a:xfrm>
            <a:off x="193338" y="1262233"/>
            <a:ext cx="2623200" cy="11766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2D2D2D"/>
                </a:solidFill>
              </a:rPr>
              <a:t>Measurements</a:t>
            </a:r>
            <a:endParaRPr b="1" sz="2000">
              <a:solidFill>
                <a:srgbClr val="2D2D2D"/>
              </a:solidFill>
            </a:endParaRPr>
          </a:p>
        </p:txBody>
      </p:sp>
      <p:sp>
        <p:nvSpPr>
          <p:cNvPr id="102" name="Google Shape;102;p20"/>
          <p:cNvSpPr/>
          <p:nvPr/>
        </p:nvSpPr>
        <p:spPr>
          <a:xfrm>
            <a:off x="3260400" y="1262233"/>
            <a:ext cx="2623200" cy="11766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2D2D2D"/>
                </a:solidFill>
              </a:rPr>
              <a:t>Fusion/ML</a:t>
            </a:r>
            <a:endParaRPr b="1" sz="2000">
              <a:solidFill>
                <a:srgbClr val="2D2D2D"/>
              </a:solidFill>
            </a:endParaRPr>
          </a:p>
        </p:txBody>
      </p:sp>
      <p:sp>
        <p:nvSpPr>
          <p:cNvPr id="103" name="Google Shape;103;p20"/>
          <p:cNvSpPr/>
          <p:nvPr/>
        </p:nvSpPr>
        <p:spPr>
          <a:xfrm>
            <a:off x="6327463" y="1262233"/>
            <a:ext cx="2623200" cy="11766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2D2D2D"/>
                </a:solidFill>
              </a:rPr>
              <a:t>Output</a:t>
            </a:r>
            <a:endParaRPr b="1" sz="2000">
              <a:solidFill>
                <a:srgbClr val="2D2D2D"/>
              </a:solidFill>
            </a:endParaRPr>
          </a:p>
        </p:txBody>
      </p:sp>
      <p:cxnSp>
        <p:nvCxnSpPr>
          <p:cNvPr id="104" name="Google Shape;104;p20"/>
          <p:cNvCxnSpPr>
            <a:stCxn id="101" idx="3"/>
            <a:endCxn id="102" idx="1"/>
          </p:cNvCxnSpPr>
          <p:nvPr/>
        </p:nvCxnSpPr>
        <p:spPr>
          <a:xfrm>
            <a:off x="2816538" y="1850533"/>
            <a:ext cx="444000" cy="0"/>
          </a:xfrm>
          <a:prstGeom prst="straightConnector1">
            <a:avLst/>
          </a:prstGeom>
          <a:noFill/>
          <a:ln cap="flat" cmpd="sng" w="38100">
            <a:solidFill>
              <a:srgbClr val="4A6FA5"/>
            </a:solidFill>
            <a:prstDash val="solid"/>
            <a:round/>
            <a:headEnd len="med" w="med" type="none"/>
            <a:tailEnd len="med" w="med" type="triangle"/>
          </a:ln>
        </p:spPr>
      </p:cxnSp>
      <p:cxnSp>
        <p:nvCxnSpPr>
          <p:cNvPr id="105" name="Google Shape;105;p20"/>
          <p:cNvCxnSpPr>
            <a:stCxn id="102" idx="3"/>
            <a:endCxn id="103" idx="1"/>
          </p:cNvCxnSpPr>
          <p:nvPr/>
        </p:nvCxnSpPr>
        <p:spPr>
          <a:xfrm>
            <a:off x="5883600" y="1850533"/>
            <a:ext cx="444000" cy="0"/>
          </a:xfrm>
          <a:prstGeom prst="straightConnector1">
            <a:avLst/>
          </a:prstGeom>
          <a:noFill/>
          <a:ln cap="flat" cmpd="sng" w="38100">
            <a:solidFill>
              <a:srgbClr val="4A6FA5"/>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EB"/>
        </a:solidFill>
      </p:bgPr>
    </p:bg>
    <p:spTree>
      <p:nvGrpSpPr>
        <p:cNvPr id="109" name="Shape 109"/>
        <p:cNvGrpSpPr/>
        <p:nvPr/>
      </p:nvGrpSpPr>
      <p:grpSpPr>
        <a:xfrm>
          <a:off x="0" y="0"/>
          <a:ext cx="0" cy="0"/>
          <a:chOff x="0" y="0"/>
          <a:chExt cx="0" cy="0"/>
        </a:xfrm>
      </p:grpSpPr>
      <p:sp>
        <p:nvSpPr>
          <p:cNvPr id="110" name="Google Shape;110;p21"/>
          <p:cNvSpPr txBox="1"/>
          <p:nvPr>
            <p:ph type="ctrTitle"/>
          </p:nvPr>
        </p:nvSpPr>
        <p:spPr>
          <a:xfrm>
            <a:off x="311700" y="-2298"/>
            <a:ext cx="8520600" cy="67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800">
                <a:latin typeface="Georgia"/>
                <a:ea typeface="Georgia"/>
                <a:cs typeface="Georgia"/>
                <a:sym typeface="Georgia"/>
              </a:rPr>
              <a:t>This is the data journey for every talk in this session.</a:t>
            </a:r>
            <a:endParaRPr sz="2800">
              <a:solidFill>
                <a:srgbClr val="2D2D2D"/>
              </a:solidFill>
              <a:latin typeface="Georgia"/>
              <a:ea typeface="Georgia"/>
              <a:cs typeface="Georgia"/>
              <a:sym typeface="Georgia"/>
            </a:endParaRPr>
          </a:p>
        </p:txBody>
      </p:sp>
      <p:sp>
        <p:nvSpPr>
          <p:cNvPr id="111" name="Google Shape;111;p21"/>
          <p:cNvSpPr/>
          <p:nvPr/>
        </p:nvSpPr>
        <p:spPr>
          <a:xfrm>
            <a:off x="193338" y="1262233"/>
            <a:ext cx="2623200" cy="11766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2D2D2D"/>
                </a:solidFill>
              </a:rPr>
              <a:t>Measurements</a:t>
            </a:r>
            <a:endParaRPr b="1" sz="2000">
              <a:solidFill>
                <a:srgbClr val="2D2D2D"/>
              </a:solidFill>
            </a:endParaRPr>
          </a:p>
        </p:txBody>
      </p:sp>
      <p:sp>
        <p:nvSpPr>
          <p:cNvPr id="112" name="Google Shape;112;p21"/>
          <p:cNvSpPr/>
          <p:nvPr/>
        </p:nvSpPr>
        <p:spPr>
          <a:xfrm>
            <a:off x="3260400" y="1262233"/>
            <a:ext cx="2623200" cy="11766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2D2D2D"/>
                </a:solidFill>
              </a:rPr>
              <a:t>Fusion/ML</a:t>
            </a:r>
            <a:endParaRPr b="1" sz="2000">
              <a:solidFill>
                <a:srgbClr val="2D2D2D"/>
              </a:solidFill>
            </a:endParaRPr>
          </a:p>
        </p:txBody>
      </p:sp>
      <p:sp>
        <p:nvSpPr>
          <p:cNvPr id="113" name="Google Shape;113;p21"/>
          <p:cNvSpPr/>
          <p:nvPr/>
        </p:nvSpPr>
        <p:spPr>
          <a:xfrm>
            <a:off x="6327463" y="1262233"/>
            <a:ext cx="2623200" cy="11766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2D2D2D"/>
                </a:solidFill>
              </a:rPr>
              <a:t>Output</a:t>
            </a:r>
            <a:endParaRPr b="1" sz="2000">
              <a:solidFill>
                <a:srgbClr val="2D2D2D"/>
              </a:solidFill>
            </a:endParaRPr>
          </a:p>
        </p:txBody>
      </p:sp>
      <p:cxnSp>
        <p:nvCxnSpPr>
          <p:cNvPr id="114" name="Google Shape;114;p21"/>
          <p:cNvCxnSpPr>
            <a:stCxn id="111" idx="3"/>
            <a:endCxn id="112" idx="1"/>
          </p:cNvCxnSpPr>
          <p:nvPr/>
        </p:nvCxnSpPr>
        <p:spPr>
          <a:xfrm>
            <a:off x="2816538" y="1850533"/>
            <a:ext cx="444000" cy="0"/>
          </a:xfrm>
          <a:prstGeom prst="straightConnector1">
            <a:avLst/>
          </a:prstGeom>
          <a:noFill/>
          <a:ln cap="flat" cmpd="sng" w="38100">
            <a:solidFill>
              <a:srgbClr val="4A6FA5"/>
            </a:solidFill>
            <a:prstDash val="solid"/>
            <a:round/>
            <a:headEnd len="med" w="med" type="none"/>
            <a:tailEnd len="med" w="med" type="triangle"/>
          </a:ln>
        </p:spPr>
      </p:cxnSp>
      <p:cxnSp>
        <p:nvCxnSpPr>
          <p:cNvPr id="115" name="Google Shape;115;p21"/>
          <p:cNvCxnSpPr>
            <a:stCxn id="112" idx="3"/>
            <a:endCxn id="113" idx="1"/>
          </p:cNvCxnSpPr>
          <p:nvPr/>
        </p:nvCxnSpPr>
        <p:spPr>
          <a:xfrm>
            <a:off x="5883600" y="1850533"/>
            <a:ext cx="444000" cy="0"/>
          </a:xfrm>
          <a:prstGeom prst="straightConnector1">
            <a:avLst/>
          </a:prstGeom>
          <a:noFill/>
          <a:ln cap="flat" cmpd="sng" w="38100">
            <a:solidFill>
              <a:srgbClr val="4A6FA5"/>
            </a:solidFill>
            <a:prstDash val="solid"/>
            <a:round/>
            <a:headEnd len="med" w="med" type="none"/>
            <a:tailEnd len="med" w="med" type="triangle"/>
          </a:ln>
        </p:spPr>
      </p:cxnSp>
      <p:sp>
        <p:nvSpPr>
          <p:cNvPr id="116" name="Google Shape;116;p21"/>
          <p:cNvSpPr txBox="1"/>
          <p:nvPr>
            <p:ph type="ctrTitle"/>
          </p:nvPr>
        </p:nvSpPr>
        <p:spPr>
          <a:xfrm>
            <a:off x="417550" y="3358744"/>
            <a:ext cx="8520600" cy="67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800">
                <a:latin typeface="Georgia"/>
                <a:ea typeface="Georgia"/>
                <a:cs typeface="Georgia"/>
                <a:sym typeface="Georgia"/>
              </a:rPr>
              <a:t>Each data journey has to deal with uncertainty.</a:t>
            </a:r>
            <a:endParaRPr sz="2800">
              <a:solidFill>
                <a:srgbClr val="2D2D2D"/>
              </a:solidFill>
              <a:latin typeface="Georgia"/>
              <a:ea typeface="Georgia"/>
              <a:cs typeface="Georgia"/>
              <a:sym typeface="Georgia"/>
            </a:endParaRPr>
          </a:p>
        </p:txBody>
      </p:sp>
      <p:pic>
        <p:nvPicPr>
          <p:cNvPr id="117" name="Google Shape;117;p21"/>
          <p:cNvPicPr preferRelativeResize="0"/>
          <p:nvPr/>
        </p:nvPicPr>
        <p:blipFill>
          <a:blip r:embed="rId3">
            <a:alphaModFix/>
          </a:blip>
          <a:stretch>
            <a:fillRect/>
          </a:stretch>
        </p:blipFill>
        <p:spPr>
          <a:xfrm>
            <a:off x="417552" y="1102887"/>
            <a:ext cx="2014950" cy="3022426"/>
          </a:xfrm>
          <a:prstGeom prst="rect">
            <a:avLst/>
          </a:prstGeom>
          <a:noFill/>
          <a:ln>
            <a:noFill/>
          </a:ln>
        </p:spPr>
      </p:pic>
      <p:pic>
        <p:nvPicPr>
          <p:cNvPr id="118" name="Google Shape;118;p21"/>
          <p:cNvPicPr preferRelativeResize="0"/>
          <p:nvPr/>
        </p:nvPicPr>
        <p:blipFill>
          <a:blip r:embed="rId3">
            <a:alphaModFix/>
          </a:blip>
          <a:stretch>
            <a:fillRect/>
          </a:stretch>
        </p:blipFill>
        <p:spPr>
          <a:xfrm>
            <a:off x="3530125" y="1102872"/>
            <a:ext cx="2014950" cy="3710550"/>
          </a:xfrm>
          <a:prstGeom prst="rect">
            <a:avLst/>
          </a:prstGeom>
          <a:noFill/>
          <a:ln>
            <a:noFill/>
          </a:ln>
        </p:spPr>
      </p:pic>
      <p:pic>
        <p:nvPicPr>
          <p:cNvPr id="119" name="Google Shape;119;p21"/>
          <p:cNvPicPr preferRelativeResize="0"/>
          <p:nvPr/>
        </p:nvPicPr>
        <p:blipFill>
          <a:blip r:embed="rId3">
            <a:alphaModFix/>
          </a:blip>
          <a:stretch>
            <a:fillRect/>
          </a:stretch>
        </p:blipFill>
        <p:spPr>
          <a:xfrm>
            <a:off x="6642675" y="1102874"/>
            <a:ext cx="2014950" cy="33519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