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74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12192000" cy="6858000"/>
  <p:notesSz cx="6858000" cy="9144000"/>
  <p:embeddedFontLst>
    <p:embeddedFont>
      <p:font typeface="Montserrat" pitchFamily="2" charset="77"/>
      <p:regular r:id="rId22"/>
      <p:bold r:id="rId23"/>
      <p:italic r:id="rId24"/>
      <p:boldItalic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9" roundtripDataSignature="AMtx7mjUXYsWtnSb4pJs69WYd7jUmHxCWQ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neelam sen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0B22FC3-4621-4EED-B047-FFD8113AF084}">
  <a:tblStyle styleId="{50B22FC3-4621-4EED-B047-FFD8113AF08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581"/>
    <p:restoredTop sz="81758"/>
  </p:normalViewPr>
  <p:slideViewPr>
    <p:cSldViewPr snapToGrid="0">
      <p:cViewPr varScale="1">
        <p:scale>
          <a:sx n="93" d="100"/>
          <a:sy n="93" d="100"/>
        </p:scale>
        <p:origin x="232" y="6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30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26-04-20T05:45:44.550" idx="1">
    <p:pos x="7567" y="1605"/>
    <p:text/>
    <p:extLst>
      <p:ext uri="{C676402C-5697-4E1C-873F-D02D1690AC5C}">
        <p15:threadingInfo xmlns:p15="http://schemas.microsoft.com/office/powerpoint/2012/main" timeZoneBias="0"/>
      </p:ext>
      <p:ext uri="http://customooxmlschemas.google.com/">
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commentPostId="AAAB3vzfDQo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74" name="Google Shape;7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6" name="Google Shape;14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2" name="Google Shape;15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9" name="Google Shape;159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68" name="Google Shape;168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7" name="Google Shape;177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86" name="Google Shape;186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2" name="Google Shape;192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3" name="Google Shape;203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dirty="0"/>
              <a:t>LI = Lineage  LE = Lineage Extended</a:t>
            </a:r>
            <a:endParaRPr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2" name="Google Shape;212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8" name="Google Shape;218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0" name="Google Shape;8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sz="1100" dirty="0">
                <a:solidFill>
                  <a:srgbClr val="595959"/>
                </a:solidFill>
              </a:rPr>
              <a:t>Unified Modeling Language (UML) is an international standard for object oriented modeling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2065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700"/>
              <a:buNone/>
            </a:pPr>
            <a:r>
              <a:rPr lang="en" sz="1700" dirty="0">
                <a:solidFill>
                  <a:srgbClr val="595959"/>
                </a:solidFill>
              </a:rPr>
              <a:t>A UML Class Diagram defines object types and their attributes, (operations), and relationships</a:t>
            </a:r>
            <a:endParaRPr sz="1700" dirty="0">
              <a:solidFill>
                <a:srgbClr val="595959"/>
              </a:solidFill>
            </a:endParaRPr>
          </a:p>
          <a:p>
            <a:pPr marL="12065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700"/>
              <a:buNone/>
            </a:pPr>
            <a:r>
              <a:rPr lang="en" sz="1700" dirty="0">
                <a:solidFill>
                  <a:srgbClr val="595959"/>
                </a:solidFill>
              </a:rPr>
              <a:t>ISO/TC211 metadata models are displayed as Class &amp; Package Diagrams</a:t>
            </a:r>
          </a:p>
          <a:p>
            <a:pPr marL="12065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700"/>
              <a:buNone/>
            </a:pPr>
            <a:r>
              <a:rPr lang="en" sz="1300" dirty="0">
                <a:solidFill>
                  <a:srgbClr val="595959"/>
                </a:solidFill>
              </a:rPr>
              <a:t>UML diagram and associated data dictionary are the formal specification which can be validated against (using XSD = XML schema definition)</a:t>
            </a:r>
          </a:p>
          <a:p>
            <a:r>
              <a:rPr lang="en-US" sz="1300" b="0" dirty="0">
                <a:solidFill>
                  <a:srgbClr val="595959"/>
                </a:solidFill>
              </a:rPr>
              <a:t>This example is from 19115-2 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Geographic information — Metadata — Part 2: Extensions for acquisition and processing</a:t>
            </a:r>
          </a:p>
          <a:p>
            <a:pPr marL="14605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00"/>
              <a:buNone/>
            </a:pPr>
            <a:endParaRPr sz="1300" dirty="0">
              <a:solidFill>
                <a:srgbClr val="595959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>
          <a:extLst>
            <a:ext uri="{FF2B5EF4-FFF2-40B4-BE49-F238E27FC236}">
              <a16:creationId xmlns:a16="http://schemas.microsoft.com/office/drawing/2014/main" id="{182573FE-FDDF-A47B-ED4B-2EE2EC312D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3:notes">
            <a:extLst>
              <a:ext uri="{FF2B5EF4-FFF2-40B4-BE49-F238E27FC236}">
                <a16:creationId xmlns:a16="http://schemas.microsoft.com/office/drawing/2014/main" id="{770C09C7-5B05-376B-E814-DD6A2159985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3:notes">
            <a:extLst>
              <a:ext uri="{FF2B5EF4-FFF2-40B4-BE49-F238E27FC236}">
                <a16:creationId xmlns:a16="http://schemas.microsoft.com/office/drawing/2014/main" id="{C22D2B7A-0D54-5192-CD8E-82C41FF95AA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2065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700"/>
              <a:buNone/>
            </a:pPr>
            <a:r>
              <a:rPr lang="en-US" sz="1700" dirty="0">
                <a:solidFill>
                  <a:srgbClr val="595959"/>
                </a:solidFill>
              </a:rPr>
              <a:t>This is the top-level UML that was included in the initial draft of 19176-1</a:t>
            </a:r>
          </a:p>
          <a:p>
            <a:pPr marL="12065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700"/>
              <a:buNone/>
            </a:pPr>
            <a:r>
              <a:rPr lang="en-US" sz="1700" dirty="0">
                <a:solidFill>
                  <a:srgbClr val="595959"/>
                </a:solidFill>
              </a:rPr>
              <a:t>This is a preliminary modeling of the attributes in all the PFSs submitted by Patrick Quinn of NASA as a graphic only. Sumit has re-created it. I will show a detail of this graphic and Sumit will dive into details of the model he has re-created from this</a:t>
            </a:r>
            <a:endParaRPr sz="1300" dirty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9846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8" name="Google Shape;98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8" name="Google Shape;108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7" name="Google Shape;11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23" name="Google Shape;12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0" name="Google Shape;14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2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301750" y="2265730"/>
            <a:ext cx="8288157" cy="27567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20"/>
          <p:cNvPicPr preferRelativeResize="0"/>
          <p:nvPr/>
        </p:nvPicPr>
        <p:blipFill rotWithShape="1">
          <a:blip r:embed="rId3">
            <a:alphaModFix/>
          </a:blip>
          <a:srcRect b="-114"/>
          <a:stretch/>
        </p:blipFill>
        <p:spPr>
          <a:xfrm rot="10800000" flipH="1">
            <a:off x="2824280" y="4824248"/>
            <a:ext cx="5391556" cy="20380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20" descr="A picture containing nature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477344" y="-1"/>
            <a:ext cx="3714656" cy="2686815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20"/>
          <p:cNvSpPr/>
          <p:nvPr/>
        </p:nvSpPr>
        <p:spPr>
          <a:xfrm flipH="1">
            <a:off x="5456394" y="1968439"/>
            <a:ext cx="6751471" cy="4901119"/>
          </a:xfrm>
          <a:custGeom>
            <a:avLst/>
            <a:gdLst/>
            <a:ahLst/>
            <a:cxnLst/>
            <a:rect l="l" t="t" r="r" b="b"/>
            <a:pathLst>
              <a:path w="6751471" h="4901119" extrusionOk="0">
                <a:moveTo>
                  <a:pt x="0" y="4901119"/>
                </a:moveTo>
                <a:cubicBezTo>
                  <a:pt x="794" y="3261063"/>
                  <a:pt x="1588" y="1640056"/>
                  <a:pt x="2382" y="0"/>
                </a:cubicBezTo>
                <a:lnTo>
                  <a:pt x="6751471" y="4901119"/>
                </a:lnTo>
                <a:lnTo>
                  <a:pt x="0" y="490111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0800" dist="38100" dir="13500000" algn="b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6;p20"/>
          <p:cNvSpPr/>
          <p:nvPr/>
        </p:nvSpPr>
        <p:spPr>
          <a:xfrm flipH="1">
            <a:off x="-4784" y="-14542"/>
            <a:ext cx="12199164" cy="6874921"/>
          </a:xfrm>
          <a:custGeom>
            <a:avLst/>
            <a:gdLst/>
            <a:ahLst/>
            <a:cxnLst/>
            <a:rect l="l" t="t" r="r" b="b"/>
            <a:pathLst>
              <a:path w="14761910" h="6836301" extrusionOk="0">
                <a:moveTo>
                  <a:pt x="11356917" y="6833935"/>
                </a:moveTo>
                <a:lnTo>
                  <a:pt x="0" y="12611"/>
                </a:lnTo>
                <a:lnTo>
                  <a:pt x="14761631" y="0"/>
                </a:lnTo>
                <a:cubicBezTo>
                  <a:pt x="14763636" y="1138989"/>
                  <a:pt x="14754117" y="2277978"/>
                  <a:pt x="14756122" y="3416967"/>
                </a:cubicBezTo>
                <a:cubicBezTo>
                  <a:pt x="14754955" y="4555956"/>
                  <a:pt x="14759552" y="5697312"/>
                  <a:pt x="14758385" y="6836301"/>
                </a:cubicBezTo>
                <a:lnTo>
                  <a:pt x="11356917" y="683393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0800" dist="38100" dir="27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" name="Google Shape;17;p2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8431" y="5311498"/>
            <a:ext cx="2738896" cy="150851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Google Shape;18;p20"/>
          <p:cNvPicPr preferRelativeResize="0"/>
          <p:nvPr/>
        </p:nvPicPr>
        <p:blipFill rotWithShape="1">
          <a:blip r:embed="rId6">
            <a:alphaModFix amt="34000"/>
          </a:blip>
          <a:srcRect l="32582" t="2399" r="8554" b="-8774"/>
          <a:stretch/>
        </p:blipFill>
        <p:spPr>
          <a:xfrm rot="5400000">
            <a:off x="5734286" y="-1016167"/>
            <a:ext cx="5455273" cy="7480884"/>
          </a:xfrm>
          <a:prstGeom prst="rtTriangle">
            <a:avLst/>
          </a:prstGeom>
          <a:noFill/>
          <a:ln>
            <a:noFill/>
          </a:ln>
        </p:spPr>
      </p:pic>
      <p:pic>
        <p:nvPicPr>
          <p:cNvPr id="19" name="Google Shape;19;p20"/>
          <p:cNvPicPr preferRelativeResize="0"/>
          <p:nvPr/>
        </p:nvPicPr>
        <p:blipFill rotWithShape="1">
          <a:blip r:embed="rId6">
            <a:alphaModFix amt="34000"/>
          </a:blip>
          <a:srcRect l="54017" t="36082" r="11355" b="674"/>
          <a:stretch/>
        </p:blipFill>
        <p:spPr>
          <a:xfrm rot="-5400000">
            <a:off x="5792642" y="4819952"/>
            <a:ext cx="1719709" cy="2366806"/>
          </a:xfrm>
          <a:prstGeom prst="rtTriangle">
            <a:avLst/>
          </a:prstGeom>
          <a:noFill/>
          <a:ln>
            <a:noFill/>
          </a:ln>
        </p:spPr>
      </p:pic>
      <p:sp>
        <p:nvSpPr>
          <p:cNvPr id="20" name="Google Shape;20;p20"/>
          <p:cNvSpPr txBox="1">
            <a:spLocks noGrp="1"/>
          </p:cNvSpPr>
          <p:nvPr>
            <p:ph type="title"/>
          </p:nvPr>
        </p:nvSpPr>
        <p:spPr>
          <a:xfrm>
            <a:off x="176047" y="175938"/>
            <a:ext cx="6157185" cy="3972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Montserrat"/>
              <a:buNone/>
              <a:defRPr sz="8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" name="Google Shape;23;p2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" name="Google Shape;24;p2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2"/>
          <p:cNvSpPr/>
          <p:nvPr/>
        </p:nvSpPr>
        <p:spPr>
          <a:xfrm>
            <a:off x="0" y="1"/>
            <a:ext cx="12192000" cy="10374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" name="Google Shape;27;p22"/>
          <p:cNvPicPr preferRelativeResize="0"/>
          <p:nvPr/>
        </p:nvPicPr>
        <p:blipFill rotWithShape="1">
          <a:blip r:embed="rId2">
            <a:alphaModFix amt="34000"/>
          </a:blip>
          <a:srcRect l="51339" t="39269" r="-2839" b="35419"/>
          <a:stretch/>
        </p:blipFill>
        <p:spPr>
          <a:xfrm flipH="1">
            <a:off x="9304422" y="0"/>
            <a:ext cx="2887578" cy="1037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28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91700" y="111656"/>
            <a:ext cx="2027900" cy="80343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29" name="Google Shape;29;p22"/>
          <p:cNvSpPr/>
          <p:nvPr/>
        </p:nvSpPr>
        <p:spPr>
          <a:xfrm>
            <a:off x="-1778" y="6574604"/>
            <a:ext cx="12193777" cy="28339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p22"/>
          <p:cNvSpPr/>
          <p:nvPr/>
        </p:nvSpPr>
        <p:spPr>
          <a:xfrm rot="10800000" flipH="1">
            <a:off x="-4504" y="6540436"/>
            <a:ext cx="12196504" cy="595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Google Shape;31;p22"/>
          <p:cNvSpPr txBox="1"/>
          <p:nvPr/>
        </p:nvSpPr>
        <p:spPr>
          <a:xfrm>
            <a:off x="10265664" y="6574604"/>
            <a:ext cx="192544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Slide </a:t>
            </a:r>
            <a:fld id="{00000000-1234-1234-1234-123412341234}" type="slidenum">
              <a:rPr lang="en" sz="14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‹#›</a:t>
            </a:fld>
            <a:endParaRPr sz="1400" b="1" i="0" u="none" strike="noStrike" cap="none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2" name="Google Shape;32;p22"/>
          <p:cNvSpPr txBox="1"/>
          <p:nvPr/>
        </p:nvSpPr>
        <p:spPr>
          <a:xfrm>
            <a:off x="-24375" y="6562800"/>
            <a:ext cx="5875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CEOS WGCV-56, 20-24 April 2026</a:t>
            </a:r>
            <a:endParaRPr sz="1400" b="1" i="0" u="none" strike="noStrike" cap="none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3" name="Google Shape;33;p22"/>
          <p:cNvSpPr txBox="1">
            <a:spLocks noGrp="1"/>
          </p:cNvSpPr>
          <p:nvPr>
            <p:ph type="body" idx="1"/>
          </p:nvPr>
        </p:nvSpPr>
        <p:spPr>
          <a:xfrm>
            <a:off x="324233" y="1558533"/>
            <a:ext cx="11495400" cy="466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Char char="❖"/>
              <a:defRPr sz="2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810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Char char="▪"/>
              <a:defRPr sz="2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556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o"/>
              <a:defRPr sz="2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429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•"/>
              <a:defRPr sz="1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429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•"/>
              <a:defRPr sz="1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556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sz="2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556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sz="2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556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sz="2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556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sz="2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34" name="Google Shape;34;p22"/>
          <p:cNvSpPr txBox="1">
            <a:spLocks noGrp="1"/>
          </p:cNvSpPr>
          <p:nvPr>
            <p:ph type="title"/>
          </p:nvPr>
        </p:nvSpPr>
        <p:spPr>
          <a:xfrm>
            <a:off x="176048" y="175939"/>
            <a:ext cx="9386864" cy="779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"/>
              <a:buNone/>
              <a:defRPr sz="44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3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6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7" name="Google Shape;37;p23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8" name="Google Shape;38;p23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9" name="Google Shape;39;p23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0" name="Google Shape;40;p23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4"/>
          <p:cNvSpPr/>
          <p:nvPr/>
        </p:nvSpPr>
        <p:spPr>
          <a:xfrm>
            <a:off x="0" y="1"/>
            <a:ext cx="12192000" cy="10374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3" name="Google Shape;43;p24"/>
          <p:cNvPicPr preferRelativeResize="0"/>
          <p:nvPr/>
        </p:nvPicPr>
        <p:blipFill rotWithShape="1">
          <a:blip r:embed="rId2">
            <a:alphaModFix amt="34000"/>
          </a:blip>
          <a:srcRect l="51339" t="39269" r="-2839" b="35419"/>
          <a:stretch/>
        </p:blipFill>
        <p:spPr>
          <a:xfrm flipH="1">
            <a:off x="9304422" y="0"/>
            <a:ext cx="2887578" cy="1037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Google Shape;44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91700" y="111656"/>
            <a:ext cx="2027900" cy="80343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45" name="Google Shape;45;p24"/>
          <p:cNvSpPr/>
          <p:nvPr/>
        </p:nvSpPr>
        <p:spPr>
          <a:xfrm>
            <a:off x="-1778" y="6574604"/>
            <a:ext cx="12193777" cy="28339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46;p24"/>
          <p:cNvSpPr/>
          <p:nvPr/>
        </p:nvSpPr>
        <p:spPr>
          <a:xfrm rot="10800000" flipH="1">
            <a:off x="-4504" y="6540436"/>
            <a:ext cx="12196504" cy="595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Google Shape;47;p24"/>
          <p:cNvSpPr txBox="1">
            <a:spLocks noGrp="1"/>
          </p:cNvSpPr>
          <p:nvPr>
            <p:ph type="body" idx="1"/>
          </p:nvPr>
        </p:nvSpPr>
        <p:spPr>
          <a:xfrm>
            <a:off x="386632" y="1445923"/>
            <a:ext cx="5509008" cy="4775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Char char="❖"/>
              <a:defRPr sz="2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810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Char char="▪"/>
              <a:defRPr sz="2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556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o"/>
              <a:defRPr sz="2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429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•"/>
              <a:defRPr sz="1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429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•"/>
              <a:defRPr sz="1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556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sz="2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556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sz="2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556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sz="2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556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sz="2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48" name="Google Shape;48;p24"/>
          <p:cNvSpPr txBox="1">
            <a:spLocks noGrp="1"/>
          </p:cNvSpPr>
          <p:nvPr>
            <p:ph type="body" idx="2"/>
          </p:nvPr>
        </p:nvSpPr>
        <p:spPr>
          <a:xfrm>
            <a:off x="6296361" y="1445923"/>
            <a:ext cx="5509008" cy="4775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Char char="❖"/>
              <a:defRPr sz="2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810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Char char="▪"/>
              <a:defRPr sz="2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556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o"/>
              <a:defRPr sz="2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429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•"/>
              <a:defRPr sz="1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429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•"/>
              <a:defRPr sz="1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556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sz="2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556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sz="2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556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sz="2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556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sz="2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49" name="Google Shape;49;p24"/>
          <p:cNvSpPr txBox="1"/>
          <p:nvPr/>
        </p:nvSpPr>
        <p:spPr>
          <a:xfrm>
            <a:off x="10265664" y="6574604"/>
            <a:ext cx="192544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Slide </a:t>
            </a:r>
            <a:fld id="{00000000-1234-1234-1234-123412341234}" type="slidenum">
              <a:rPr lang="en" sz="14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‹#›</a:t>
            </a:fld>
            <a:endParaRPr sz="1400" b="1" i="0" u="none" strike="noStrike" cap="none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0" name="Google Shape;50;p24"/>
          <p:cNvSpPr txBox="1">
            <a:spLocks noGrp="1"/>
          </p:cNvSpPr>
          <p:nvPr>
            <p:ph type="title"/>
          </p:nvPr>
        </p:nvSpPr>
        <p:spPr>
          <a:xfrm>
            <a:off x="176048" y="175939"/>
            <a:ext cx="9386864" cy="779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"/>
              <a:buNone/>
              <a:defRPr sz="44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sz="1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sz="1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sz="1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sz="1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sz="1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sz="1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sz="1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sz="1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51" name="Google Shape;51;p24"/>
          <p:cNvSpPr txBox="1"/>
          <p:nvPr/>
        </p:nvSpPr>
        <p:spPr>
          <a:xfrm>
            <a:off x="-24375" y="6562800"/>
            <a:ext cx="5875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CEOS WGCV-56, 20-24 April 2026</a:t>
            </a:r>
            <a:endParaRPr sz="1400" b="1" i="0" u="none" strike="noStrike" cap="none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25"/>
          <p:cNvSpPr/>
          <p:nvPr/>
        </p:nvSpPr>
        <p:spPr>
          <a:xfrm>
            <a:off x="0" y="1"/>
            <a:ext cx="12192000" cy="10374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4" name="Google Shape;54;p25"/>
          <p:cNvPicPr preferRelativeResize="0"/>
          <p:nvPr/>
        </p:nvPicPr>
        <p:blipFill rotWithShape="1">
          <a:blip r:embed="rId2">
            <a:alphaModFix amt="34000"/>
          </a:blip>
          <a:srcRect l="51339" t="39269" r="-2839" b="35419"/>
          <a:stretch/>
        </p:blipFill>
        <p:spPr>
          <a:xfrm flipH="1">
            <a:off x="9304422" y="0"/>
            <a:ext cx="2887578" cy="1037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91700" y="111656"/>
            <a:ext cx="2027900" cy="80343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56" name="Google Shape;56;p25"/>
          <p:cNvSpPr/>
          <p:nvPr/>
        </p:nvSpPr>
        <p:spPr>
          <a:xfrm>
            <a:off x="-1778" y="6574604"/>
            <a:ext cx="12193777" cy="28339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25"/>
          <p:cNvSpPr/>
          <p:nvPr/>
        </p:nvSpPr>
        <p:spPr>
          <a:xfrm rot="10800000" flipH="1">
            <a:off x="-4504" y="6540436"/>
            <a:ext cx="12196504" cy="595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25"/>
          <p:cNvSpPr txBox="1"/>
          <p:nvPr/>
        </p:nvSpPr>
        <p:spPr>
          <a:xfrm>
            <a:off x="10265664" y="6574604"/>
            <a:ext cx="192544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Slide </a:t>
            </a:r>
            <a:fld id="{00000000-1234-1234-1234-123412341234}" type="slidenum">
              <a:rPr lang="en" sz="14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‹#›</a:t>
            </a:fld>
            <a:endParaRPr sz="1400" b="1" i="0" u="none" strike="noStrike" cap="none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9" name="Google Shape;59;p25"/>
          <p:cNvSpPr txBox="1">
            <a:spLocks noGrp="1"/>
          </p:cNvSpPr>
          <p:nvPr>
            <p:ph type="title"/>
          </p:nvPr>
        </p:nvSpPr>
        <p:spPr>
          <a:xfrm>
            <a:off x="176048" y="175939"/>
            <a:ext cx="9386864" cy="779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"/>
              <a:buNone/>
              <a:defRPr sz="44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sz="1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sz="1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sz="1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sz="1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sz="1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sz="1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sz="1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sz="1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0" name="Google Shape;60;p25"/>
          <p:cNvSpPr txBox="1"/>
          <p:nvPr/>
        </p:nvSpPr>
        <p:spPr>
          <a:xfrm>
            <a:off x="-24375" y="6562800"/>
            <a:ext cx="5875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CEOS WGCV-56, 20-24 April 2026</a:t>
            </a:r>
            <a:endParaRPr sz="1400" b="1" i="0" u="none" strike="noStrike" cap="none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>
  <p:cSld name="Content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6"/>
          <p:cNvSpPr/>
          <p:nvPr/>
        </p:nvSpPr>
        <p:spPr>
          <a:xfrm>
            <a:off x="0" y="1"/>
            <a:ext cx="12192000" cy="10374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3" name="Google Shape;63;p26"/>
          <p:cNvPicPr preferRelativeResize="0"/>
          <p:nvPr/>
        </p:nvPicPr>
        <p:blipFill rotWithShape="1">
          <a:blip r:embed="rId2">
            <a:alphaModFix amt="34000"/>
          </a:blip>
          <a:srcRect l="51339" t="39269" r="-2839" b="35419"/>
          <a:stretch/>
        </p:blipFill>
        <p:spPr>
          <a:xfrm flipH="1">
            <a:off x="9304422" y="0"/>
            <a:ext cx="2887578" cy="1037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91700" y="111656"/>
            <a:ext cx="2027900" cy="80343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65" name="Google Shape;65;p26"/>
          <p:cNvSpPr/>
          <p:nvPr/>
        </p:nvSpPr>
        <p:spPr>
          <a:xfrm>
            <a:off x="-1778" y="6574604"/>
            <a:ext cx="12193777" cy="28339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26"/>
          <p:cNvSpPr/>
          <p:nvPr/>
        </p:nvSpPr>
        <p:spPr>
          <a:xfrm rot="10800000" flipH="1">
            <a:off x="-4504" y="6540436"/>
            <a:ext cx="12196504" cy="595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26"/>
          <p:cNvSpPr txBox="1">
            <a:spLocks noGrp="1"/>
          </p:cNvSpPr>
          <p:nvPr>
            <p:ph type="body" idx="1"/>
          </p:nvPr>
        </p:nvSpPr>
        <p:spPr>
          <a:xfrm>
            <a:off x="5180012" y="1373852"/>
            <a:ext cx="6172200" cy="4694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ontserrat"/>
              <a:buChar char="❖"/>
              <a:defRPr sz="32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4064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Char char="▪"/>
              <a:defRPr sz="2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810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Char char="o"/>
              <a:defRPr sz="2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556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sz="2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556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sz="2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556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sz="2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556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sz="2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556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sz="2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556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sz="2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8" name="Google Shape;68;p26"/>
          <p:cNvSpPr txBox="1">
            <a:spLocks noGrp="1"/>
          </p:cNvSpPr>
          <p:nvPr>
            <p:ph type="body" idx="2"/>
          </p:nvPr>
        </p:nvSpPr>
        <p:spPr>
          <a:xfrm>
            <a:off x="839788" y="1373852"/>
            <a:ext cx="3932237" cy="4630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2286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2286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None/>
              <a:defRPr sz="12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2286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None/>
              <a:defRPr sz="1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2286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None/>
              <a:defRPr sz="1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2286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None/>
              <a:defRPr sz="1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2286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None/>
              <a:defRPr sz="1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2286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None/>
              <a:defRPr sz="1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2286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None/>
              <a:defRPr sz="1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9" name="Google Shape;69;p26"/>
          <p:cNvSpPr txBox="1"/>
          <p:nvPr/>
        </p:nvSpPr>
        <p:spPr>
          <a:xfrm>
            <a:off x="10265664" y="6574604"/>
            <a:ext cx="192544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Slide </a:t>
            </a:r>
            <a:fld id="{00000000-1234-1234-1234-123412341234}" type="slidenum">
              <a:rPr lang="en" sz="14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‹#›</a:t>
            </a:fld>
            <a:endParaRPr sz="1400" b="1" i="0" u="none" strike="noStrike" cap="none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0" name="Google Shape;70;p26"/>
          <p:cNvSpPr txBox="1">
            <a:spLocks noGrp="1"/>
          </p:cNvSpPr>
          <p:nvPr>
            <p:ph type="title"/>
          </p:nvPr>
        </p:nvSpPr>
        <p:spPr>
          <a:xfrm>
            <a:off x="176048" y="175939"/>
            <a:ext cx="9386864" cy="779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"/>
              <a:buNone/>
              <a:defRPr sz="44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sz="1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sz="1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sz="1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sz="1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sz="1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sz="1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sz="1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sz="1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1" name="Google Shape;71;p26"/>
          <p:cNvSpPr txBox="1"/>
          <p:nvPr/>
        </p:nvSpPr>
        <p:spPr>
          <a:xfrm>
            <a:off x="-24375" y="6562800"/>
            <a:ext cx="5875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CEOS WGCV-56, 20-24 April 2026</a:t>
            </a:r>
            <a:endParaRPr sz="1400" b="1" i="0" u="none" strike="noStrike" cap="none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9"/>
          <p:cNvSpPr/>
          <p:nvPr/>
        </p:nvSpPr>
        <p:spPr>
          <a:xfrm>
            <a:off x="0" y="1"/>
            <a:ext cx="12192000" cy="10374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" name="Google Shape;7;p19"/>
          <p:cNvPicPr preferRelativeResize="0"/>
          <p:nvPr/>
        </p:nvPicPr>
        <p:blipFill rotWithShape="1">
          <a:blip r:embed="rId9">
            <a:alphaModFix amt="34000"/>
          </a:blip>
          <a:srcRect l="51339" t="39269" r="-2839" b="35419"/>
          <a:stretch/>
        </p:blipFill>
        <p:spPr>
          <a:xfrm flipH="1">
            <a:off x="9304422" y="0"/>
            <a:ext cx="2887578" cy="1037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8;p19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9791700" y="111656"/>
            <a:ext cx="2027900" cy="80343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9" name="Google Shape;9;p19"/>
          <p:cNvSpPr/>
          <p:nvPr/>
        </p:nvSpPr>
        <p:spPr>
          <a:xfrm>
            <a:off x="-1778" y="6574604"/>
            <a:ext cx="12193777" cy="28339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10;p19"/>
          <p:cNvSpPr/>
          <p:nvPr/>
        </p:nvSpPr>
        <p:spPr>
          <a:xfrm rot="10800000" flipH="1">
            <a:off x="-4504" y="6540436"/>
            <a:ext cx="12196504" cy="595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mailto:sumitssen@gmail.com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khalsa@colorado.edu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comments" Target="../comments/commen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"/>
          <p:cNvSpPr/>
          <p:nvPr/>
        </p:nvSpPr>
        <p:spPr>
          <a:xfrm>
            <a:off x="6653901" y="4933592"/>
            <a:ext cx="5527589" cy="26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Sumit Sen &amp;  Siri Jodha Khalsa</a:t>
            </a:r>
            <a:endParaRPr/>
          </a:p>
          <a:p>
            <a:pPr marL="0" marR="0" lvl="0" indent="0" algn="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 b="0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L7.4 Session L7:2026 CEOS-ARD Strategy </a:t>
            </a:r>
            <a:endParaRPr/>
          </a:p>
          <a:p>
            <a:pPr marL="0" marR="0" lvl="0" indent="0" algn="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 b="0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Pillar: Standards and Interoperability</a:t>
            </a:r>
            <a:endParaRPr sz="2000" b="0" i="0" u="none" strike="noStrike" cap="none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WGCV-56 / LSI-VC-19 Joint Meeting</a:t>
            </a:r>
            <a:endParaRPr sz="2000" b="1" i="0" u="none" strike="noStrike" cap="none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Sioux Falls, SD, USA -20-24 April, 2026</a:t>
            </a:r>
            <a:endParaRPr sz="2000" b="1" i="0" u="none" strike="noStrike" cap="none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7" name="Google Shape;77;p1"/>
          <p:cNvSpPr txBox="1">
            <a:spLocks noGrp="1"/>
          </p:cNvSpPr>
          <p:nvPr>
            <p:ph type="title"/>
          </p:nvPr>
        </p:nvSpPr>
        <p:spPr>
          <a:xfrm>
            <a:off x="176050" y="175950"/>
            <a:ext cx="9476400" cy="39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Arial"/>
              <a:buNone/>
            </a:pPr>
            <a:r>
              <a:rPr lang="en" sz="6800"/>
              <a:t>Using ISO 19115-2 to model CEOS ARD</a:t>
            </a:r>
            <a:br>
              <a:rPr lang="en" sz="6800"/>
            </a:br>
            <a:r>
              <a:rPr lang="en" sz="4000" i="1">
                <a:latin typeface="Montserrat"/>
                <a:ea typeface="Montserrat"/>
                <a:cs typeface="Montserrat"/>
                <a:sym typeface="Montserrat"/>
              </a:rPr>
              <a:t>Meta-data modeling with</a:t>
            </a:r>
            <a:br>
              <a:rPr lang="en" sz="4000" i="1"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" sz="4000" i="1">
                <a:latin typeface="Montserrat"/>
                <a:ea typeface="Montserrat"/>
                <a:cs typeface="Montserrat"/>
                <a:sym typeface="Montserrat"/>
              </a:rPr>
              <a:t>Universal Modeling Language (UML)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9"/>
          <p:cNvSpPr txBox="1"/>
          <p:nvPr/>
        </p:nvSpPr>
        <p:spPr>
          <a:xfrm>
            <a:off x="279400" y="318007"/>
            <a:ext cx="6097656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Platform &amp; Sensor Mapping</a:t>
            </a:r>
            <a:endParaRPr sz="3200" b="0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aphicFrame>
        <p:nvGraphicFramePr>
          <p:cNvPr id="149" name="Google Shape;149;p9"/>
          <p:cNvGraphicFramePr/>
          <p:nvPr/>
        </p:nvGraphicFramePr>
        <p:xfrm>
          <a:off x="279399" y="1874520"/>
          <a:ext cx="11641700" cy="3505315"/>
        </p:xfrm>
        <a:graphic>
          <a:graphicData uri="http://schemas.openxmlformats.org/drawingml/2006/table">
            <a:tbl>
              <a:tblPr>
                <a:noFill/>
                <a:tableStyleId>{50B22FC3-4621-4EED-B047-FFD8113AF084}</a:tableStyleId>
              </a:tblPr>
              <a:tblGrid>
                <a:gridCol w="2910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54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66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104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5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b="1" u="none" strike="noStrike" cap="none"/>
                        <a:t>CEOS Class</a:t>
                      </a:r>
                      <a:endParaRPr sz="19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b="1" u="none" strike="noStrike" cap="none"/>
                        <a:t>Attribute</a:t>
                      </a:r>
                      <a:endParaRPr sz="19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b="1" u="none" strike="noStrike" cap="none"/>
                        <a:t>ISO Element</a:t>
                      </a:r>
                      <a:endParaRPr sz="19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b="1" u="none" strike="noStrike" cap="none"/>
                        <a:t>ISO Class</a:t>
                      </a:r>
                      <a:endParaRPr sz="19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5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b="1" u="none" strike="noStrike" cap="none"/>
                        <a:t>Platform</a:t>
                      </a:r>
                      <a:endParaRPr sz="19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u="none" strike="noStrike" cap="none"/>
                        <a:t>platformName</a:t>
                      </a:r>
                      <a:endParaRPr sz="15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u="none" strike="noStrike" cap="none"/>
                        <a:t>MI_Platform.identifier</a:t>
                      </a:r>
                      <a:endParaRPr sz="15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u="none" strike="noStrike" cap="none"/>
                        <a:t>MI_Platform</a:t>
                      </a:r>
                      <a:endParaRPr sz="15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04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endParaRPr sz="19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u="none" strike="noStrike" cap="none"/>
                        <a:t>orbitType</a:t>
                      </a:r>
                      <a:endParaRPr sz="15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u="none" strike="noStrike" cap="none"/>
                        <a:t>MI_Platform.description</a:t>
                      </a:r>
                      <a:endParaRPr sz="15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u="none" strike="noStrike" cap="none"/>
                        <a:t>MI_Platform</a:t>
                      </a:r>
                      <a:endParaRPr sz="15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5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b="1" u="none" strike="noStrike" cap="none"/>
                        <a:t>Sensor</a:t>
                      </a:r>
                      <a:endParaRPr sz="19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u="none" strike="noStrike" cap="none"/>
                        <a:t>sensorType</a:t>
                      </a:r>
                      <a:endParaRPr sz="15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u="none" strike="noStrike" cap="none"/>
                        <a:t>MI_Sensor.type</a:t>
                      </a:r>
                      <a:endParaRPr sz="15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u="none" strike="noStrike" cap="none"/>
                        <a:t>MI_Sensor</a:t>
                      </a:r>
                      <a:endParaRPr sz="15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5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b="1" u="none" strike="noStrike" cap="none"/>
                        <a:t>SAR_Sensor</a:t>
                      </a:r>
                      <a:endParaRPr sz="19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u="none" strike="noStrike" cap="none"/>
                        <a:t>polarizationMode</a:t>
                      </a:r>
                      <a:endParaRPr sz="15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u="none" strike="noStrike" cap="none"/>
                        <a:t>MI_Sensor.description</a:t>
                      </a:r>
                      <a:endParaRPr sz="15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u="none" strike="noStrike" cap="none"/>
                        <a:t>MI_Sensor</a:t>
                      </a:r>
                      <a:endParaRPr sz="15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04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endParaRPr sz="19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u="none" strike="noStrike" cap="none"/>
                        <a:t>incidenceAngle</a:t>
                      </a:r>
                      <a:endParaRPr sz="15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u="none" strike="noStrike" cap="none"/>
                        <a:t>MI_Instrument.description</a:t>
                      </a:r>
                      <a:endParaRPr sz="15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u="none" strike="noStrike" cap="none"/>
                        <a:t>MI_Instrument</a:t>
                      </a:r>
                      <a:endParaRPr sz="15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604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b="1" u="none" strike="noStrike" cap="none"/>
                        <a:t>Optical_Sensor</a:t>
                      </a:r>
                      <a:endParaRPr sz="19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u="none" strike="noStrike" cap="none"/>
                        <a:t>sunAzimuthAngle</a:t>
                      </a:r>
                      <a:endParaRPr sz="15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u="none" strike="noStrike" cap="none"/>
                        <a:t>MI_Instrument.description</a:t>
                      </a:r>
                      <a:endParaRPr sz="15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u="none" strike="noStrike" cap="none"/>
                        <a:t>MI_Instrument</a:t>
                      </a:r>
                      <a:endParaRPr sz="19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0"/>
          <p:cNvSpPr txBox="1"/>
          <p:nvPr/>
        </p:nvSpPr>
        <p:spPr>
          <a:xfrm>
            <a:off x="515721" y="406139"/>
            <a:ext cx="7818982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Processing Metadata Crosswalk</a:t>
            </a:r>
            <a:endParaRPr sz="3200" b="0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aphicFrame>
        <p:nvGraphicFramePr>
          <p:cNvPr id="155" name="Google Shape;155;p10"/>
          <p:cNvGraphicFramePr/>
          <p:nvPr/>
        </p:nvGraphicFramePr>
        <p:xfrm>
          <a:off x="673376" y="1681303"/>
          <a:ext cx="10515550" cy="2082870"/>
        </p:xfrm>
        <a:graphic>
          <a:graphicData uri="http://schemas.openxmlformats.org/drawingml/2006/table">
            <a:tbl>
              <a:tblPr>
                <a:noFill/>
                <a:tableStyleId>{50B22FC3-4621-4EED-B047-FFD8113AF084}</a:tableStyleId>
              </a:tblPr>
              <a:tblGrid>
                <a:gridCol w="2826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85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037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5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b="1" u="none" strike="noStrike" cap="none"/>
                        <a:t>CEOS Class</a:t>
                      </a:r>
                      <a:endParaRPr sz="19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b="1" u="none" strike="noStrike" cap="none"/>
                        <a:t>Attribute</a:t>
                      </a:r>
                      <a:endParaRPr sz="19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b="1" u="none" strike="noStrike" cap="none"/>
                        <a:t>ISO Element</a:t>
                      </a:r>
                      <a:endParaRPr sz="19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5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b="1" u="none" strike="noStrike" cap="none"/>
                        <a:t>ProcessingInformation</a:t>
                      </a:r>
                      <a:endParaRPr sz="19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u="none" strike="noStrike" cap="none"/>
                        <a:t>algorithmName</a:t>
                      </a:r>
                      <a:endParaRPr sz="15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u="none" strike="noStrike" cap="none"/>
                        <a:t>LI_ProcessStep.description</a:t>
                      </a:r>
                      <a:endParaRPr sz="15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04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b="1" u="none" strike="noStrike" cap="none"/>
                        <a:t>SAR_Processing</a:t>
                      </a:r>
                      <a:endParaRPr sz="19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u="none" strike="noStrike" cap="none"/>
                        <a:t>speckleFilter</a:t>
                      </a:r>
                      <a:endParaRPr sz="15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u="none" strike="noStrike" cap="none"/>
                        <a:t>LI_ProcessStep.processingInformation</a:t>
                      </a:r>
                      <a:endParaRPr sz="15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04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b="1" u="none" strike="noStrike" cap="none"/>
                        <a:t>Optical_Processing</a:t>
                      </a:r>
                      <a:endParaRPr sz="19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u="none" strike="noStrike" cap="none"/>
                        <a:t>atmosphericCorrection</a:t>
                      </a:r>
                      <a:endParaRPr sz="15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u="none" strike="noStrike" cap="none"/>
                        <a:t>LI_ProcessStep.processingInformation</a:t>
                      </a:r>
                      <a:endParaRPr sz="19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56" name="Google Shape;156;p10"/>
          <p:cNvSpPr txBox="1"/>
          <p:nvPr/>
        </p:nvSpPr>
        <p:spPr>
          <a:xfrm>
            <a:off x="3047172" y="4148974"/>
            <a:ext cx="6097656" cy="1241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MD_Metadata</a:t>
            </a:r>
            <a:endParaRPr sz="1867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└── dataQualityInfo</a:t>
            </a:r>
            <a:endParaRPr sz="1867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└── lineage</a:t>
            </a:r>
            <a:endParaRPr sz="14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└── processStep</a:t>
            </a:r>
            <a:endParaRPr sz="1867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1"/>
          <p:cNvSpPr txBox="1"/>
          <p:nvPr/>
        </p:nvSpPr>
        <p:spPr>
          <a:xfrm>
            <a:off x="0" y="3523876"/>
            <a:ext cx="12192000" cy="52322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                                                      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            </a:t>
            </a:r>
            <a:endParaRPr/>
          </a:p>
        </p:txBody>
      </p:sp>
      <p:sp>
        <p:nvSpPr>
          <p:cNvPr id="162" name="Google Shape;162;p11"/>
          <p:cNvSpPr txBox="1"/>
          <p:nvPr/>
        </p:nvSpPr>
        <p:spPr>
          <a:xfrm>
            <a:off x="673376" y="337205"/>
            <a:ext cx="6883562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Geometry Metadata Crosswalk</a:t>
            </a:r>
            <a:endParaRPr sz="3200" b="0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aphicFrame>
        <p:nvGraphicFramePr>
          <p:cNvPr id="163" name="Google Shape;163;p11"/>
          <p:cNvGraphicFramePr/>
          <p:nvPr/>
        </p:nvGraphicFramePr>
        <p:xfrm>
          <a:off x="768627" y="1496633"/>
          <a:ext cx="10515600" cy="1432590"/>
        </p:xfrm>
        <a:graphic>
          <a:graphicData uri="http://schemas.openxmlformats.org/drawingml/2006/table">
            <a:tbl>
              <a:tblPr>
                <a:noFill/>
                <a:tableStyleId>{50B22FC3-4621-4EED-B047-FFD8113AF084}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5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b="1" u="none" strike="noStrike" cap="none"/>
                        <a:t>CEOS Class</a:t>
                      </a:r>
                      <a:endParaRPr sz="19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b="1" u="none" strike="noStrike" cap="none"/>
                        <a:t>Attribute</a:t>
                      </a:r>
                      <a:endParaRPr sz="19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b="1" u="none" strike="noStrike" cap="none"/>
                        <a:t>ISO Element</a:t>
                      </a:r>
                      <a:endParaRPr sz="19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04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b="1" u="none" strike="noStrike" cap="none"/>
                        <a:t>GeometricInformation</a:t>
                      </a:r>
                      <a:endParaRPr sz="19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u="none" strike="noStrike" cap="none"/>
                        <a:t>geolocationAccuracy</a:t>
                      </a:r>
                      <a:endParaRPr sz="15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u="none" strike="noStrike" cap="none"/>
                        <a:t>DQ_AbsoluteExternalPositionalAccuracy</a:t>
                      </a:r>
                      <a:endParaRPr sz="15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5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b="1" u="none" strike="noStrike" cap="none"/>
                        <a:t>SpatialReference</a:t>
                      </a:r>
                      <a:endParaRPr sz="19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u="none" strike="noStrike" cap="none"/>
                        <a:t>CRS</a:t>
                      </a:r>
                      <a:endParaRPr sz="15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u="none" strike="noStrike" cap="none"/>
                        <a:t>MD_ReferenceSystem</a:t>
                      </a:r>
                      <a:endParaRPr sz="19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64" name="Google Shape;164;p11"/>
          <p:cNvGraphicFramePr/>
          <p:nvPr/>
        </p:nvGraphicFramePr>
        <p:xfrm>
          <a:off x="189183" y="4391473"/>
          <a:ext cx="11897700" cy="1803455"/>
        </p:xfrm>
        <a:graphic>
          <a:graphicData uri="http://schemas.openxmlformats.org/drawingml/2006/table">
            <a:tbl>
              <a:tblPr>
                <a:noFill/>
                <a:tableStyleId>{50B22FC3-4621-4EED-B047-FFD8113AF084}</a:tableStyleId>
              </a:tblPr>
              <a:tblGrid>
                <a:gridCol w="2953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94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495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5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b="1" u="none" strike="noStrike" cap="none"/>
                        <a:t>CEOS Class</a:t>
                      </a:r>
                      <a:endParaRPr sz="19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b="1" u="none" strike="noStrike" cap="none"/>
                        <a:t>Attribute</a:t>
                      </a:r>
                      <a:endParaRPr sz="19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b="1" u="none" strike="noStrike" cap="none"/>
                        <a:t>ISO Element</a:t>
                      </a:r>
                      <a:endParaRPr sz="19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04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b="1" u="none" strike="noStrike" cap="none"/>
                        <a:t>RadiometricInformation</a:t>
                      </a:r>
                      <a:endParaRPr sz="19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u="none" strike="noStrike" cap="none"/>
                        <a:t>radiometricType</a:t>
                      </a:r>
                      <a:endParaRPr sz="15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u="none" strike="noStrike" cap="none"/>
                        <a:t>MI_ImageDescription.radiometricCalibrationDataAvailability</a:t>
                      </a:r>
                      <a:endParaRPr sz="15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5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b="1" u="none" strike="noStrike" cap="none"/>
                        <a:t>SAR_Radiometry</a:t>
                      </a:r>
                      <a:endParaRPr sz="19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u="none" strike="noStrike" cap="none"/>
                        <a:t>(type)</a:t>
                      </a:r>
                      <a:endParaRPr sz="15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u="none" strike="noStrike" cap="none"/>
                        <a:t>MI_ImageDescription</a:t>
                      </a:r>
                      <a:endParaRPr sz="15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5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b="1" u="none" strike="noStrike" cap="none"/>
                        <a:t>Optical_Radiometry</a:t>
                      </a:r>
                      <a:endParaRPr sz="19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u="none" strike="noStrike" cap="none"/>
                        <a:t>(type)</a:t>
                      </a:r>
                      <a:endParaRPr sz="15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u="none" strike="noStrike" cap="none"/>
                        <a:t>MI_ImageDescription</a:t>
                      </a:r>
                      <a:endParaRPr sz="19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65" name="Google Shape;165;p11"/>
          <p:cNvSpPr txBox="1"/>
          <p:nvPr/>
        </p:nvSpPr>
        <p:spPr>
          <a:xfrm>
            <a:off x="683886" y="3502570"/>
            <a:ext cx="6097656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Radiometric Metadata </a:t>
            </a:r>
            <a:r>
              <a:rPr lang="en"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Crosswalk</a:t>
            </a:r>
            <a:endParaRPr sz="1467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2"/>
          <p:cNvSpPr txBox="1"/>
          <p:nvPr/>
        </p:nvSpPr>
        <p:spPr>
          <a:xfrm>
            <a:off x="0" y="3523876"/>
            <a:ext cx="12192000" cy="52322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                                                      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            </a:t>
            </a:r>
            <a:endParaRPr/>
          </a:p>
        </p:txBody>
      </p:sp>
      <p:sp>
        <p:nvSpPr>
          <p:cNvPr id="171" name="Google Shape;171;p12"/>
          <p:cNvSpPr txBox="1"/>
          <p:nvPr/>
        </p:nvSpPr>
        <p:spPr>
          <a:xfrm>
            <a:off x="578783" y="294180"/>
            <a:ext cx="6097656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Quality Metadata Crosswalk</a:t>
            </a:r>
            <a:endParaRPr sz="3200" b="0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2" name="Google Shape;172;p12"/>
          <p:cNvSpPr txBox="1"/>
          <p:nvPr/>
        </p:nvSpPr>
        <p:spPr>
          <a:xfrm>
            <a:off x="673376" y="3492060"/>
            <a:ext cx="6097656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Provenance Crosswalk</a:t>
            </a:r>
            <a:endParaRPr sz="3200" b="0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aphicFrame>
        <p:nvGraphicFramePr>
          <p:cNvPr id="173" name="Google Shape;173;p12"/>
          <p:cNvGraphicFramePr/>
          <p:nvPr/>
        </p:nvGraphicFramePr>
        <p:xfrm>
          <a:off x="673376" y="1542829"/>
          <a:ext cx="10515600" cy="1143030"/>
        </p:xfrm>
        <a:graphic>
          <a:graphicData uri="http://schemas.openxmlformats.org/drawingml/2006/table">
            <a:tbl>
              <a:tblPr>
                <a:noFill/>
                <a:tableStyleId>{50B22FC3-4621-4EED-B047-FFD8113AF084}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5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b="1" u="none" strike="noStrike" cap="none"/>
                        <a:t>CEOS Class</a:t>
                      </a:r>
                      <a:endParaRPr sz="19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b="1" u="none" strike="noStrike" cap="none"/>
                        <a:t>Attribute</a:t>
                      </a:r>
                      <a:endParaRPr sz="19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b="1" u="none" strike="noStrike" cap="none"/>
                        <a:t>ISO Element</a:t>
                      </a:r>
                      <a:endParaRPr sz="19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5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b="1" u="none" strike="noStrike" cap="none"/>
                        <a:t>QualityInformation</a:t>
                      </a:r>
                      <a:endParaRPr sz="19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u="none" strike="noStrike" cap="none"/>
                        <a:t>—</a:t>
                      </a:r>
                      <a:endParaRPr sz="15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u="none" strike="noStrike" cap="none"/>
                        <a:t>DQ_DataQuality</a:t>
                      </a:r>
                      <a:endParaRPr sz="15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5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b="1" u="none" strike="noStrike" cap="none"/>
                        <a:t>PixelQualityLayer</a:t>
                      </a:r>
                      <a:endParaRPr sz="19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u="none" strike="noStrike" cap="none"/>
                        <a:t>qualityFlagName</a:t>
                      </a:r>
                      <a:endParaRPr sz="15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u="none" strike="noStrike" cap="none"/>
                        <a:t>DQ_ThematicAccuracy</a:t>
                      </a:r>
                      <a:endParaRPr sz="19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74" name="Google Shape;174;p12"/>
          <p:cNvGraphicFramePr/>
          <p:nvPr/>
        </p:nvGraphicFramePr>
        <p:xfrm>
          <a:off x="673376" y="4178133"/>
          <a:ext cx="10515600" cy="1143030"/>
        </p:xfrm>
        <a:graphic>
          <a:graphicData uri="http://schemas.openxmlformats.org/drawingml/2006/table">
            <a:tbl>
              <a:tblPr>
                <a:noFill/>
                <a:tableStyleId>{50B22FC3-4621-4EED-B047-FFD8113AF084}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5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b="1" u="none" strike="noStrike" cap="none"/>
                        <a:t>CEOS Class</a:t>
                      </a:r>
                      <a:endParaRPr sz="19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b="1" u="none" strike="noStrike" cap="none"/>
                        <a:t>Attribute</a:t>
                      </a:r>
                      <a:endParaRPr sz="19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b="1" u="none" strike="noStrike" cap="none"/>
                        <a:t>ISO Element</a:t>
                      </a:r>
                      <a:endParaRPr sz="19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5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b="1" u="none" strike="noStrike" cap="none"/>
                        <a:t>Provenance</a:t>
                      </a:r>
                      <a:endParaRPr sz="19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u="none" strike="noStrike" cap="none"/>
                        <a:t>processingCenter</a:t>
                      </a:r>
                      <a:endParaRPr sz="15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u="none" strike="noStrike" cap="none"/>
                        <a:t>CI_ResponsibleParty</a:t>
                      </a:r>
                      <a:endParaRPr sz="15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5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endParaRPr sz="19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u="none" strike="noStrike" cap="none"/>
                        <a:t>—</a:t>
                      </a:r>
                      <a:endParaRPr sz="15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u="none" strike="noStrike" cap="none"/>
                        <a:t>LI_Lineage</a:t>
                      </a:r>
                      <a:endParaRPr sz="19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3"/>
          <p:cNvSpPr txBox="1"/>
          <p:nvPr/>
        </p:nvSpPr>
        <p:spPr>
          <a:xfrm>
            <a:off x="0" y="3344143"/>
            <a:ext cx="12192000" cy="52322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                                                      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            </a:t>
            </a:r>
            <a:endParaRPr/>
          </a:p>
        </p:txBody>
      </p:sp>
      <p:sp>
        <p:nvSpPr>
          <p:cNvPr id="180" name="Google Shape;180;p13"/>
          <p:cNvSpPr txBox="1"/>
          <p:nvPr/>
        </p:nvSpPr>
        <p:spPr>
          <a:xfrm>
            <a:off x="673376" y="399779"/>
            <a:ext cx="7818983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Compliance Metadata Crosswalk</a:t>
            </a:r>
            <a:endParaRPr sz="3200" b="0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1" name="Google Shape;181;p13"/>
          <p:cNvSpPr txBox="1"/>
          <p:nvPr/>
        </p:nvSpPr>
        <p:spPr>
          <a:xfrm>
            <a:off x="778480" y="3313386"/>
            <a:ext cx="6097656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Auxiliary Data  Crosswalk</a:t>
            </a:r>
            <a:endParaRPr sz="3200" b="0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aphicFrame>
        <p:nvGraphicFramePr>
          <p:cNvPr id="182" name="Google Shape;182;p13"/>
          <p:cNvGraphicFramePr/>
          <p:nvPr/>
        </p:nvGraphicFramePr>
        <p:xfrm>
          <a:off x="673376" y="1573881"/>
          <a:ext cx="10515600" cy="762020"/>
        </p:xfrm>
        <a:graphic>
          <a:graphicData uri="http://schemas.openxmlformats.org/drawingml/2006/table">
            <a:tbl>
              <a:tblPr>
                <a:noFill/>
                <a:tableStyleId>{50B22FC3-4621-4EED-B047-FFD8113AF084}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5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b="1" u="none" strike="noStrike" cap="none"/>
                        <a:t>CEOS Class</a:t>
                      </a:r>
                      <a:endParaRPr sz="19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b="1" u="none" strike="noStrike" cap="none"/>
                        <a:t>Attribute</a:t>
                      </a:r>
                      <a:endParaRPr sz="19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b="1" u="none" strike="noStrike" cap="none"/>
                        <a:t>ISO Element</a:t>
                      </a:r>
                      <a:endParaRPr sz="19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5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b="1" u="none" strike="noStrike" cap="none"/>
                        <a:t>ARD_Compliance</a:t>
                      </a:r>
                      <a:endParaRPr sz="19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u="none" strike="noStrike" cap="none"/>
                        <a:t>complianceLevel</a:t>
                      </a:r>
                      <a:endParaRPr sz="15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u="none" strike="noStrike" cap="none"/>
                        <a:t>DQ_ConformanceResult</a:t>
                      </a:r>
                      <a:endParaRPr sz="19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83" name="Google Shape;183;p13"/>
          <p:cNvGraphicFramePr/>
          <p:nvPr/>
        </p:nvGraphicFramePr>
        <p:xfrm>
          <a:off x="967409" y="4130503"/>
          <a:ext cx="10515600" cy="1905050"/>
        </p:xfrm>
        <a:graphic>
          <a:graphicData uri="http://schemas.openxmlformats.org/drawingml/2006/table">
            <a:tbl>
              <a:tblPr>
                <a:noFill/>
                <a:tableStyleId>{50B22FC3-4621-4EED-B047-FFD8113AF084}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5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b="1" u="none" strike="noStrike" cap="none"/>
                        <a:t>CEOS Class</a:t>
                      </a:r>
                      <a:endParaRPr sz="19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b="1" u="none" strike="noStrike" cap="none"/>
                        <a:t>Subtype</a:t>
                      </a:r>
                      <a:endParaRPr sz="19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b="1" u="none" strike="noStrike" cap="none"/>
                        <a:t>ISO Element</a:t>
                      </a:r>
                      <a:endParaRPr sz="19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5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b="1" u="none" strike="noStrike" cap="none"/>
                        <a:t>AuxiliaryData</a:t>
                      </a:r>
                      <a:endParaRPr sz="19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u="none" strike="noStrike" cap="none"/>
                        <a:t>DEM_Data</a:t>
                      </a:r>
                      <a:endParaRPr sz="15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u="none" strike="noStrike" cap="none"/>
                        <a:t>CI_Citation</a:t>
                      </a:r>
                      <a:endParaRPr sz="15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5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endParaRPr sz="19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u="none" strike="noStrike" cap="none"/>
                        <a:t>OrbitData</a:t>
                      </a:r>
                      <a:endParaRPr sz="15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u="none" strike="noStrike" cap="none"/>
                        <a:t>CI_Citation</a:t>
                      </a:r>
                      <a:endParaRPr sz="15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5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endParaRPr sz="19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u="none" strike="noStrike" cap="none"/>
                        <a:t>AtmosphericData</a:t>
                      </a:r>
                      <a:endParaRPr sz="15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u="none" strike="noStrike" cap="none"/>
                        <a:t>CI_Citation</a:t>
                      </a:r>
                      <a:endParaRPr sz="15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5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endParaRPr sz="19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u="none" strike="noStrike" cap="none"/>
                        <a:t>CalibrationData</a:t>
                      </a:r>
                      <a:endParaRPr sz="15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u="none" strike="noStrike" cap="none"/>
                        <a:t>CI_Citation</a:t>
                      </a:r>
                      <a:endParaRPr sz="19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4"/>
          <p:cNvSpPr txBox="1">
            <a:spLocks noGrp="1"/>
          </p:cNvSpPr>
          <p:nvPr>
            <p:ph type="title"/>
          </p:nvPr>
        </p:nvSpPr>
        <p:spPr>
          <a:xfrm>
            <a:off x="722586" y="1431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None/>
            </a:pPr>
            <a:r>
              <a:rPr lang="en"/>
              <a:t>Stereotype mapping</a:t>
            </a:r>
            <a:endParaRPr/>
          </a:p>
        </p:txBody>
      </p:sp>
      <p:graphicFrame>
        <p:nvGraphicFramePr>
          <p:cNvPr id="189" name="Google Shape;189;p14"/>
          <p:cNvGraphicFramePr/>
          <p:nvPr/>
        </p:nvGraphicFramePr>
        <p:xfrm>
          <a:off x="838200" y="1485119"/>
          <a:ext cx="10515600" cy="4191110"/>
        </p:xfrm>
        <a:graphic>
          <a:graphicData uri="http://schemas.openxmlformats.org/drawingml/2006/table">
            <a:tbl>
              <a:tblPr>
                <a:noFill/>
                <a:tableStyleId>{50B22FC3-4621-4EED-B047-FFD8113AF084}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5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b="1" u="none" strike="noStrike" cap="none"/>
                        <a:t>CEOS Class</a:t>
                      </a:r>
                      <a:endParaRPr sz="19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b="1" u="none" strike="noStrike" cap="none"/>
                        <a:t>ISO Stereotype</a:t>
                      </a:r>
                      <a:endParaRPr sz="19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5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u="none" strike="noStrike" cap="none"/>
                        <a:t>ARD_Product</a:t>
                      </a:r>
                      <a:endParaRPr sz="15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u="none" strike="noStrike" cap="none"/>
                        <a:t>&lt;&lt;MD_Metadata&gt;&gt;</a:t>
                      </a:r>
                      <a:endParaRPr sz="15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5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u="none" strike="noStrike" cap="none"/>
                        <a:t>Platform</a:t>
                      </a:r>
                      <a:endParaRPr sz="15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u="none" strike="noStrike" cap="none"/>
                        <a:t>&lt;&lt;MI_Platform&gt;&gt;</a:t>
                      </a:r>
                      <a:endParaRPr sz="15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5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u="none" strike="noStrike" cap="none"/>
                        <a:t>Sensor</a:t>
                      </a:r>
                      <a:endParaRPr sz="15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u="none" strike="noStrike" cap="none"/>
                        <a:t>&lt;&lt;MI_Sensor&gt;&gt;</a:t>
                      </a:r>
                      <a:endParaRPr sz="15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5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u="none" strike="noStrike" cap="none"/>
                        <a:t>ProcessingInformation</a:t>
                      </a:r>
                      <a:endParaRPr sz="15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u="none" strike="noStrike" cap="none"/>
                        <a:t>&lt;&lt;LI_ProcessStep&gt;&gt;</a:t>
                      </a:r>
                      <a:endParaRPr sz="15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5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u="none" strike="noStrike" cap="none"/>
                        <a:t>Provenance</a:t>
                      </a:r>
                      <a:endParaRPr sz="15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u="none" strike="noStrike" cap="none"/>
                        <a:t>&lt;&lt;LI_Lineage&gt;&gt;</a:t>
                      </a:r>
                      <a:endParaRPr sz="15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5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u="none" strike="noStrike" cap="none"/>
                        <a:t>QualityInformation</a:t>
                      </a:r>
                      <a:endParaRPr sz="15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u="none" strike="noStrike" cap="none"/>
                        <a:t>&lt;&lt;DQ_DataQuality&gt;&gt;</a:t>
                      </a:r>
                      <a:endParaRPr sz="15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5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u="none" strike="noStrike" cap="none"/>
                        <a:t>SpatialReference</a:t>
                      </a:r>
                      <a:endParaRPr sz="15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u="none" strike="noStrike" cap="none"/>
                        <a:t>&lt;&lt;MD_ReferenceSystem&gt;&gt;</a:t>
                      </a:r>
                      <a:endParaRPr sz="15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5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u="none" strike="noStrike" cap="none"/>
                        <a:t>TemporalExtent</a:t>
                      </a:r>
                      <a:endParaRPr sz="15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u="none" strike="noStrike" cap="none"/>
                        <a:t>&lt;&lt;EX_Extent&gt;&gt;</a:t>
                      </a:r>
                      <a:endParaRPr sz="15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5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u="none" strike="noStrike" cap="none"/>
                        <a:t>RadiometricInformation</a:t>
                      </a:r>
                      <a:endParaRPr sz="15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u="none" strike="noStrike" cap="none"/>
                        <a:t>&lt;&lt;MI_ImageDescription&gt;&gt;</a:t>
                      </a:r>
                      <a:endParaRPr sz="15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5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u="none" strike="noStrike" cap="none"/>
                        <a:t>AuxiliaryData</a:t>
                      </a:r>
                      <a:endParaRPr sz="15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u="none" strike="noStrike" cap="none"/>
                        <a:t>&lt;&lt;CI_Citation&gt;&gt;</a:t>
                      </a:r>
                      <a:endParaRPr sz="15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5"/>
          <p:cNvSpPr txBox="1">
            <a:spLocks noGrp="1"/>
          </p:cNvSpPr>
          <p:nvPr>
            <p:ph type="title"/>
          </p:nvPr>
        </p:nvSpPr>
        <p:spPr>
          <a:xfrm>
            <a:off x="654726" y="5586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None/>
            </a:pPr>
            <a:r>
              <a:rPr lang="en"/>
              <a:t>What is missing</a:t>
            </a:r>
            <a:endParaRPr/>
          </a:p>
        </p:txBody>
      </p:sp>
      <p:sp>
        <p:nvSpPr>
          <p:cNvPr id="195" name="Google Shape;195;p15"/>
          <p:cNvSpPr txBox="1"/>
          <p:nvPr/>
        </p:nvSpPr>
        <p:spPr>
          <a:xfrm>
            <a:off x="280039" y="1277138"/>
            <a:ext cx="6097656" cy="23908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ISO 19115-2 supports:</a:t>
            </a:r>
            <a:endParaRPr sz="14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✔ Processing lineage</a:t>
            </a:r>
            <a:br>
              <a:rPr lang="en"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"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✔ Processing steps</a:t>
            </a:r>
            <a:endParaRPr sz="14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But </a:t>
            </a:r>
            <a:r>
              <a:rPr lang="en" sz="1867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missing:</a:t>
            </a:r>
            <a:endParaRPr sz="1867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"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Standardized ARD processing stages </a:t>
            </a:r>
            <a:endParaRPr sz="14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"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Algorithm parameter provenance </a:t>
            </a:r>
            <a:endParaRPr sz="14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"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Correction-chain definitions </a:t>
            </a:r>
            <a:endParaRPr sz="14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"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Processing dependency modeling</a:t>
            </a:r>
            <a:endParaRPr sz="1867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15"/>
          <p:cNvSpPr txBox="1"/>
          <p:nvPr/>
        </p:nvSpPr>
        <p:spPr>
          <a:xfrm>
            <a:off x="4572001" y="1277138"/>
            <a:ext cx="6302748" cy="23908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ISO 19115-2 supports:</a:t>
            </a:r>
            <a:endParaRPr sz="14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✔ Dataset-level quality</a:t>
            </a:r>
            <a:br>
              <a:rPr lang="en"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"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✔ Positional accuracy</a:t>
            </a:r>
            <a:endParaRPr sz="14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But lacks:</a:t>
            </a:r>
            <a:endParaRPr sz="14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"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Pixel-level quality flags </a:t>
            </a:r>
            <a:endParaRPr sz="14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"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Bitmask definitions </a:t>
            </a:r>
            <a:endParaRPr sz="14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"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Confidence layer semantics </a:t>
            </a:r>
            <a:endParaRPr sz="14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"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Multi-layer QA relationships</a:t>
            </a:r>
            <a:endParaRPr sz="14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15"/>
          <p:cNvSpPr txBox="1"/>
          <p:nvPr/>
        </p:nvSpPr>
        <p:spPr>
          <a:xfrm>
            <a:off x="8180418" y="1319177"/>
            <a:ext cx="3357769" cy="2103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ISO 19115-2 includes:</a:t>
            </a:r>
            <a:endParaRPr sz="14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✔ Conformance reporting</a:t>
            </a:r>
            <a:endParaRPr sz="14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But lacks:</a:t>
            </a:r>
            <a:endParaRPr sz="14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"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Threshold vs Target distinction </a:t>
            </a:r>
            <a:endParaRPr sz="14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"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Requirement traceability </a:t>
            </a:r>
            <a:endParaRPr sz="14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"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Product certification status </a:t>
            </a:r>
            <a:endParaRPr sz="14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"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Validation rule metadata</a:t>
            </a:r>
            <a:endParaRPr sz="14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15"/>
          <p:cNvSpPr txBox="1"/>
          <p:nvPr/>
        </p:nvSpPr>
        <p:spPr>
          <a:xfrm>
            <a:off x="280039" y="4048001"/>
            <a:ext cx="4412975" cy="2103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ISO 19115-2 supports:</a:t>
            </a:r>
            <a:endParaRPr sz="14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✔ General image metadata</a:t>
            </a:r>
            <a:endParaRPr sz="14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But lacks:</a:t>
            </a:r>
            <a:endParaRPr sz="14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"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SAR-specific radiometric models </a:t>
            </a:r>
            <a:endParaRPr sz="14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"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Backscatter normalization metadata </a:t>
            </a:r>
            <a:endParaRPr sz="14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"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Polarization-specific calibration metadata </a:t>
            </a:r>
            <a:endParaRPr sz="14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"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Multi-incidence-angle relationships</a:t>
            </a:r>
            <a:endParaRPr sz="14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p15"/>
          <p:cNvSpPr txBox="1"/>
          <p:nvPr/>
        </p:nvSpPr>
        <p:spPr>
          <a:xfrm>
            <a:off x="4572001" y="4136701"/>
            <a:ext cx="3447734" cy="2103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ISO 19115-2 supports:</a:t>
            </a:r>
            <a:endParaRPr sz="14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✔ Dataset citation</a:t>
            </a:r>
            <a:endParaRPr sz="14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But lacks:</a:t>
            </a:r>
            <a:endParaRPr sz="14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"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Explicit dependency graphs </a:t>
            </a:r>
            <a:endParaRPr sz="14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"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Versioned auxiliary inputs </a:t>
            </a:r>
            <a:endParaRPr sz="14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"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DEM lineage propagation </a:t>
            </a:r>
            <a:endParaRPr sz="14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"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Orbit model precision metadata</a:t>
            </a:r>
            <a:endParaRPr sz="14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15"/>
          <p:cNvSpPr txBox="1"/>
          <p:nvPr/>
        </p:nvSpPr>
        <p:spPr>
          <a:xfrm>
            <a:off x="8180418" y="4136700"/>
            <a:ext cx="3885458" cy="2103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ISO 19115-2 supports:</a:t>
            </a:r>
            <a:endParaRPr sz="14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✔ Accuracy metrics</a:t>
            </a:r>
            <a:endParaRPr sz="14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But lacks:</a:t>
            </a:r>
            <a:endParaRPr sz="14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"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Uncertainty propagation chains </a:t>
            </a:r>
            <a:endParaRPr sz="14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"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Confidence modeling </a:t>
            </a:r>
            <a:endParaRPr sz="14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"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Multi-stage error accumulation </a:t>
            </a:r>
            <a:endParaRPr sz="14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"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Pixel-to-product uncertainty linkage</a:t>
            </a:r>
            <a:endParaRPr sz="14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6"/>
          <p:cNvSpPr txBox="1">
            <a:spLocks noGrp="1"/>
          </p:cNvSpPr>
          <p:nvPr>
            <p:ph type="title"/>
          </p:nvPr>
        </p:nvSpPr>
        <p:spPr>
          <a:xfrm>
            <a:off x="415600" y="2885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77778"/>
              <a:buNone/>
            </a:pPr>
            <a:r>
              <a:rPr lang="en" sz="4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Why not STAC?</a:t>
            </a:r>
            <a:endParaRPr sz="4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6" name="Google Shape;206;p16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609585" lvl="0" indent="-45718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Noto Sans Symbols"/>
              <a:buChar char="❖"/>
            </a:pPr>
            <a:r>
              <a:rPr lang="en"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Missing many ARD requirements not natively supported</a:t>
            </a: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219170" lvl="1" indent="-42332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oto Sans Symbols"/>
              <a:buChar char="❖"/>
            </a:pPr>
            <a:r>
              <a:rPr lang="en"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Even with STAC-ARD extension can’t add many quality parameters, provenance, …</a:t>
            </a:r>
            <a:endParaRPr/>
          </a:p>
          <a:p>
            <a:pPr marL="1219170" lvl="1" indent="-33442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oto Sans Symbols"/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219170" lvl="1" indent="-33442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oto Sans Symbols"/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219170" lvl="1" indent="-33442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oto Sans Symbols"/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795847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795847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STAC does NOT natively support:</a:t>
            </a:r>
            <a:endParaRPr/>
          </a:p>
          <a:p>
            <a:pPr marL="1748331" lvl="2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AutoNum type="arabicPeriod"/>
            </a:pPr>
            <a:r>
              <a:rPr lang="en"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multi-step lineage graphs</a:t>
            </a:r>
            <a:endParaRPr/>
          </a:p>
          <a:p>
            <a:pPr marL="1748331" lvl="2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AutoNum type="arabicPeriod"/>
            </a:pPr>
            <a:r>
              <a:rPr lang="en"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detailed algorithm chains</a:t>
            </a:r>
            <a:endParaRPr/>
          </a:p>
          <a:p>
            <a:pPr marL="1748331" lvl="2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AutoNum type="arabicPeriod"/>
            </a:pPr>
            <a:r>
              <a:rPr lang="en"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execution environments</a:t>
            </a: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795847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795847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09585" lvl="0" indent="-45718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Noto Sans Symbols"/>
              <a:buChar char="❖"/>
            </a:pPr>
            <a:r>
              <a:rPr lang="en"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For Validation → Need a formal model to test compliance (UML)</a:t>
            </a: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09585" lvl="0" indent="-34288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Noto Sans Symbols"/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09585" lvl="0" indent="-45718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Noto Sans Symbols"/>
              <a:buChar char="❖"/>
            </a:pPr>
            <a:r>
              <a:rPr lang="en"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But need backward compatibility with STAC</a:t>
            </a: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7" name="Google Shape;207;p16"/>
          <p:cNvSpPr txBox="1"/>
          <p:nvPr/>
        </p:nvSpPr>
        <p:spPr>
          <a:xfrm>
            <a:off x="1051035" y="2455314"/>
            <a:ext cx="7483366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LI_Lineage → LE_ProcessStep → LE_Algorithm → ProcessingEnvironment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p16"/>
          <p:cNvSpPr txBox="1"/>
          <p:nvPr/>
        </p:nvSpPr>
        <p:spPr>
          <a:xfrm>
            <a:off x="7546429" y="2793492"/>
            <a:ext cx="3783723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"properties": {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  "processing:level": "ARD",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  "description": "processed using XYZ"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}</a:t>
            </a:r>
            <a:endParaRPr/>
          </a:p>
        </p:txBody>
      </p:sp>
      <p:sp>
        <p:nvSpPr>
          <p:cNvPr id="209" name="Google Shape;209;p16"/>
          <p:cNvSpPr/>
          <p:nvPr/>
        </p:nvSpPr>
        <p:spPr>
          <a:xfrm rot="10800000" flipH="1">
            <a:off x="6532623" y="2797250"/>
            <a:ext cx="567558" cy="683172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chemeClr val="accent1"/>
          </a:solidFill>
          <a:ln w="25400" cap="flat" cmpd="sng">
            <a:solidFill>
              <a:srgbClr val="25314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7"/>
          <p:cNvSpPr txBox="1">
            <a:spLocks noGrp="1"/>
          </p:cNvSpPr>
          <p:nvPr>
            <p:ph type="title"/>
          </p:nvPr>
        </p:nvSpPr>
        <p:spPr>
          <a:xfrm>
            <a:off x="415600" y="2885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86420"/>
              <a:buNone/>
            </a:pPr>
            <a:r>
              <a:rPr lang="en" sz="36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Conclusions and Takeaways</a:t>
            </a:r>
            <a:endParaRPr sz="36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5" name="Google Shape;215;p17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495296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AutoNum type="arabicPeriod"/>
            </a:pPr>
            <a:r>
              <a:rPr lang="en" sz="18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ISO already gets us surprisingly far</a:t>
            </a:r>
            <a:endParaRPr dirty="0"/>
          </a:p>
          <a:p>
            <a:pPr marL="1219170" lvl="1" indent="-42332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sz="18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ISO 19115-2 provides a strong foundation for CEOS ARD </a:t>
            </a:r>
            <a:endParaRPr dirty="0"/>
          </a:p>
          <a:p>
            <a:pPr marL="1219170" lvl="1" indent="-42332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sz="18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Core capabilities like lineage, quality, and acquisition metadata are already supported </a:t>
            </a:r>
            <a:endParaRPr dirty="0"/>
          </a:p>
          <a:p>
            <a:pPr marL="1219170" lvl="1" indent="-42332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sz="18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 large portion of ARD can be modeled without introducing extensions</a:t>
            </a:r>
            <a:endParaRPr dirty="0"/>
          </a:p>
          <a:p>
            <a:pPr marL="152396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8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52396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18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2.  But ARD requirements go beyond ISO’s native scope</a:t>
            </a:r>
            <a:endParaRPr dirty="0"/>
          </a:p>
          <a:p>
            <a:pPr marL="1219170" lvl="1" indent="-42332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sz="18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Missing support for pixel-level quality and bitmasks</a:t>
            </a:r>
            <a:endParaRPr dirty="0"/>
          </a:p>
          <a:p>
            <a:pPr marL="1219170" lvl="1" indent="-42332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sz="18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Algorithm parameter provenance</a:t>
            </a:r>
            <a:endParaRPr dirty="0"/>
          </a:p>
          <a:p>
            <a:pPr marL="1219170" lvl="1" indent="-42332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sz="18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Multi-stage processing chains</a:t>
            </a:r>
            <a:endParaRPr dirty="0"/>
          </a:p>
          <a:p>
            <a:pPr marL="795847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8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52396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18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3. UML is essential for formalization and validation</a:t>
            </a:r>
            <a:endParaRPr dirty="0"/>
          </a:p>
          <a:p>
            <a:pPr marL="1219170" lvl="1" indent="-42332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sz="18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Clear conceptual modeling, validation of schemas (possibly schema-less?)</a:t>
            </a:r>
            <a:endParaRPr dirty="0"/>
          </a:p>
          <a:p>
            <a:pPr marL="1219170" lvl="1" indent="-42332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sz="18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Standardized interpretation across agencies</a:t>
            </a:r>
            <a:endParaRPr dirty="0"/>
          </a:p>
          <a:p>
            <a:pPr marL="1219170" lvl="1" indent="-42332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sz="18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Ensure compatibility with STAC to ensure distribution (discoverability and access)</a:t>
            </a:r>
            <a:endParaRPr dirty="0"/>
          </a:p>
          <a:p>
            <a:pPr marL="795847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8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52396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8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SzPts val="1800"/>
              <a:buNone/>
            </a:pPr>
            <a:endParaRPr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8"/>
          <p:cNvSpPr txBox="1">
            <a:spLocks noGrp="1"/>
          </p:cNvSpPr>
          <p:nvPr>
            <p:ph type="title"/>
          </p:nvPr>
        </p:nvSpPr>
        <p:spPr>
          <a:xfrm>
            <a:off x="415600" y="309588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3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Questions &amp; Discussion</a:t>
            </a:r>
            <a:endParaRPr sz="32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21" name="Google Shape;221;p18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152396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8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52396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8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52396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8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52396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8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52396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8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52396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8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52396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18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Thanks to Conversations @ OGC, ISO TC211, …</a:t>
            </a:r>
            <a:endParaRPr dirty="0"/>
          </a:p>
          <a:p>
            <a:pPr marL="152396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8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52396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8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52396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18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Eager to carry forward the discussion – Sumit Sen (</a:t>
            </a:r>
            <a:r>
              <a:rPr lang="en" sz="1800" u="sng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sumitssen@gmail.com</a:t>
            </a:r>
            <a:r>
              <a:rPr lang="en" sz="18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)</a:t>
            </a:r>
            <a:endParaRPr dirty="0"/>
          </a:p>
          <a:p>
            <a:pPr marL="152396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18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				 </a:t>
            </a:r>
            <a:endParaRPr dirty="0"/>
          </a:p>
          <a:p>
            <a:pPr marL="152396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18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				             – Siri Jodha Singh KHALSA (</a:t>
            </a:r>
            <a:r>
              <a:rPr lang="en" sz="1800" u="sng" dirty="0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4"/>
              </a:rPr>
              <a:t>khalsa@colorado.edu</a:t>
            </a:r>
            <a:r>
              <a:rPr lang="en" sz="18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)</a:t>
            </a:r>
            <a:endParaRPr dirty="0"/>
          </a:p>
          <a:p>
            <a:pPr marL="152396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8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52396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18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	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2"/>
          <p:cNvSpPr txBox="1">
            <a:spLocks noGrp="1"/>
          </p:cNvSpPr>
          <p:nvPr>
            <p:ph type="title"/>
          </p:nvPr>
        </p:nvSpPr>
        <p:spPr>
          <a:xfrm>
            <a:off x="-65317" y="304799"/>
            <a:ext cx="11278421" cy="714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3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Why CEOS ARD needs grounding in ISO Standards</a:t>
            </a:r>
            <a:endParaRPr sz="3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3" name="Google Shape;83;p2"/>
          <p:cNvSpPr txBox="1">
            <a:spLocks noGrp="1"/>
          </p:cNvSpPr>
          <p:nvPr>
            <p:ph type="body" idx="1"/>
          </p:nvPr>
        </p:nvSpPr>
        <p:spPr>
          <a:xfrm>
            <a:off x="415600" y="1356967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609585" lvl="0" indent="-45718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oto Sans Symbols"/>
              <a:buChar char="❖"/>
            </a:pPr>
            <a:r>
              <a:rPr lang="en" sz="18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Building upon existing international standards increases acceptance and improves interoperability</a:t>
            </a:r>
            <a:endParaRPr dirty="0"/>
          </a:p>
          <a:p>
            <a:pPr marL="609585" lvl="0" indent="-34288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oto Sans Symbols"/>
              <a:buNone/>
            </a:pPr>
            <a:endParaRPr sz="18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09585" lvl="0" indent="-45718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oto Sans Symbols"/>
              <a:buChar char="❖"/>
            </a:pPr>
            <a:r>
              <a:rPr lang="en" sz="18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ISO/TC211 has an established framework for the standardization of metadata describing geospatial data</a:t>
            </a:r>
            <a:endParaRPr sz="18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219170" lvl="1" indent="-42332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Noto Sans Symbols"/>
              <a:buChar char="❖"/>
            </a:pPr>
            <a:r>
              <a:rPr lang="en" sz="18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Based on decades of work by domain experts</a:t>
            </a:r>
            <a:endParaRPr dirty="0"/>
          </a:p>
          <a:p>
            <a:pPr marL="795847" lvl="1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8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09585" lvl="0" indent="-45718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oto Sans Symbols"/>
              <a:buChar char="❖"/>
            </a:pPr>
            <a:r>
              <a:rPr lang="en" sz="18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The 191** series of standards created by ISO/TC211 are “abstract” standards</a:t>
            </a:r>
            <a:endParaRPr sz="18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219170" lvl="1" indent="-42332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Noto Sans Symbols"/>
              <a:buChar char="❖"/>
            </a:pPr>
            <a:r>
              <a:rPr lang="en" sz="18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They do not specify a particular technology, like a web service or file format</a:t>
            </a:r>
            <a:endParaRPr sz="18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219170" lvl="1" indent="-42332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Noto Sans Symbols"/>
              <a:buChar char="❖"/>
            </a:pPr>
            <a:r>
              <a:rPr lang="en" sz="18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Instead, they define a high-level, technology-independent conceptual model</a:t>
            </a:r>
            <a:endParaRPr sz="18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219170" lvl="1" indent="-42332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Noto Sans Symbols"/>
              <a:buChar char="❖"/>
            </a:pPr>
            <a:r>
              <a:rPr lang="en" sz="18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These conceptual models are portrayed using Universal Modeling Language (UML)</a:t>
            </a:r>
            <a:endParaRPr sz="18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219170" lvl="1" indent="-42332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Noto Sans Symbols"/>
              <a:buChar char="❖"/>
            </a:pPr>
            <a:r>
              <a:rPr lang="en" sz="18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These can be graphically represented using class diagrams</a:t>
            </a:r>
            <a:endParaRPr sz="18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7401" y="669067"/>
            <a:ext cx="11056735" cy="585500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3"/>
          <p:cNvSpPr txBox="1"/>
          <p:nvPr/>
        </p:nvSpPr>
        <p:spPr>
          <a:xfrm>
            <a:off x="8972060" y="5317658"/>
            <a:ext cx="3111600" cy="779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67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3"/>
          <p:cNvSpPr/>
          <p:nvPr/>
        </p:nvSpPr>
        <p:spPr>
          <a:xfrm>
            <a:off x="8105547" y="3216881"/>
            <a:ext cx="1373616" cy="346464"/>
          </a:xfrm>
          <a:prstGeom prst="flowChartTermina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multiplicity</a:t>
            </a: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3"/>
          <p:cNvSpPr/>
          <p:nvPr/>
        </p:nvSpPr>
        <p:spPr>
          <a:xfrm>
            <a:off x="6520544" y="5332490"/>
            <a:ext cx="5559416" cy="1163401"/>
          </a:xfrm>
          <a:prstGeom prst="flowChartTermina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0" i="0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Class names are prefixed with a code indicating the originating standard, e.g.</a:t>
            </a:r>
            <a:br>
              <a:rPr lang="en" sz="2000" b="0" i="0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" sz="2000" b="0" i="0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MD = 19115-1, MI = 19115-2, DQ = 19157</a:t>
            </a:r>
            <a:endParaRPr sz="2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3"/>
          <p:cNvSpPr/>
          <p:nvPr/>
        </p:nvSpPr>
        <p:spPr>
          <a:xfrm>
            <a:off x="3724349" y="220167"/>
            <a:ext cx="4743288" cy="492408"/>
          </a:xfrm>
          <a:prstGeom prst="flowChartTermina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Package-name::Class-name</a:t>
            </a:r>
            <a:endParaRPr sz="2667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3"/>
          <p:cNvSpPr txBox="1">
            <a:spLocks noGrp="1"/>
          </p:cNvSpPr>
          <p:nvPr>
            <p:ph type="title"/>
          </p:nvPr>
        </p:nvSpPr>
        <p:spPr>
          <a:xfrm>
            <a:off x="121450" y="45919"/>
            <a:ext cx="3758851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3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UML</a:t>
            </a:r>
            <a:r>
              <a:rPr lang="en" sz="1100"/>
              <a:t>     </a:t>
            </a:r>
            <a:r>
              <a:rPr lang="en" sz="3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Example</a:t>
            </a:r>
            <a:endParaRPr sz="32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4" name="Google Shape;94;p3"/>
          <p:cNvSpPr/>
          <p:nvPr/>
        </p:nvSpPr>
        <p:spPr>
          <a:xfrm>
            <a:off x="9517767" y="220167"/>
            <a:ext cx="2277600" cy="12424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&lt;&lt;stereotypes&gt;&gt;</a:t>
            </a: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CodeLists</a:t>
            </a: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Data Types</a:t>
            </a: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5" name="Google Shape;95;p3"/>
          <p:cNvCxnSpPr>
            <a:cxnSpLocks/>
            <a:stCxn id="90" idx="1"/>
          </p:cNvCxnSpPr>
          <p:nvPr/>
        </p:nvCxnSpPr>
        <p:spPr>
          <a:xfrm flipH="1">
            <a:off x="7043057" y="3390113"/>
            <a:ext cx="1062490" cy="898858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FF7175FD-D97F-6D41-064C-FBE9D506EA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1879" y="3429000"/>
            <a:ext cx="2260600" cy="184785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>
          <a:extLst>
            <a:ext uri="{FF2B5EF4-FFF2-40B4-BE49-F238E27FC236}">
              <a16:creationId xmlns:a16="http://schemas.microsoft.com/office/drawing/2014/main" id="{8A392A1F-D739-909C-4BB6-C575823EAE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3">
            <a:extLst>
              <a:ext uri="{FF2B5EF4-FFF2-40B4-BE49-F238E27FC236}">
                <a16:creationId xmlns:a16="http://schemas.microsoft.com/office/drawing/2014/main" id="{B13869A0-03E6-24AE-11F4-8684F7E4D8B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1450" y="45919"/>
            <a:ext cx="93083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32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Representing CEOS ARD in UML</a:t>
            </a:r>
            <a:endParaRPr sz="32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77DD323-4173-8F40-4FB9-F752D067E952}"/>
              </a:ext>
            </a:extLst>
          </p:cNvPr>
          <p:cNvGrpSpPr/>
          <p:nvPr/>
        </p:nvGrpSpPr>
        <p:grpSpPr>
          <a:xfrm>
            <a:off x="2209800" y="1497512"/>
            <a:ext cx="7772400" cy="3862975"/>
            <a:chOff x="2209800" y="1606514"/>
            <a:chExt cx="7772400" cy="3862975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38B28E2-B97E-7A3B-C1AC-F59249D67B7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09800" y="1914291"/>
              <a:ext cx="7772400" cy="3555198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ADC2A76-3535-68E8-3E84-7577339005CC}"/>
                </a:ext>
              </a:extLst>
            </p:cNvPr>
            <p:cNvSpPr txBox="1"/>
            <p:nvPr/>
          </p:nvSpPr>
          <p:spPr>
            <a:xfrm>
              <a:off x="2209800" y="1606514"/>
              <a:ext cx="55071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/>
                <a:t>Proposed top-level UML from draft ISO 19176-1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76158422-364F-1668-36E6-5968F378C1A0}"/>
              </a:ext>
            </a:extLst>
          </p:cNvPr>
          <p:cNvGrpSpPr/>
          <p:nvPr/>
        </p:nvGrpSpPr>
        <p:grpSpPr>
          <a:xfrm>
            <a:off x="1468581" y="-867"/>
            <a:ext cx="9254837" cy="6638904"/>
            <a:chOff x="3525981" y="219096"/>
            <a:chExt cx="9254837" cy="6638904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C883FCAB-6269-CF80-7711-307DB898F93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008418" y="219096"/>
              <a:ext cx="7772400" cy="6638904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9247B12-DFD7-6484-31B1-36AC38A2FA30}"/>
                </a:ext>
              </a:extLst>
            </p:cNvPr>
            <p:cNvSpPr txBox="1"/>
            <p:nvPr/>
          </p:nvSpPr>
          <p:spPr>
            <a:xfrm>
              <a:off x="3525981" y="1438994"/>
              <a:ext cx="37615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/>
                <a:t>Proposed model with all elements of CEOS-ARD PFS (Quinn, 2014)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29642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49601" y="1"/>
            <a:ext cx="8181100" cy="6706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4"/>
          <p:cNvSpPr txBox="1">
            <a:spLocks noGrp="1"/>
          </p:cNvSpPr>
          <p:nvPr>
            <p:ph type="title"/>
          </p:nvPr>
        </p:nvSpPr>
        <p:spPr>
          <a:xfrm>
            <a:off x="556401" y="164905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86420"/>
              <a:buNone/>
            </a:pPr>
            <a:r>
              <a:rPr lang="en" sz="36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ISO 19115-2</a:t>
            </a:r>
            <a:endParaRPr sz="36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02" name="Google Shape;102;p4"/>
          <p:cNvPicPr preferRelativeResize="0"/>
          <p:nvPr/>
        </p:nvPicPr>
        <p:blipFill rotWithShape="1">
          <a:blip r:embed="rId3">
            <a:alphaModFix/>
          </a:blip>
          <a:srcRect l="32513" t="6450" r="27072" b="65299"/>
          <a:stretch/>
        </p:blipFill>
        <p:spPr>
          <a:xfrm>
            <a:off x="222421" y="1713470"/>
            <a:ext cx="6128952" cy="4467428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4"/>
          <p:cNvSpPr/>
          <p:nvPr/>
        </p:nvSpPr>
        <p:spPr>
          <a:xfrm rot="2267638">
            <a:off x="5569470" y="1919416"/>
            <a:ext cx="444844" cy="708454"/>
          </a:xfrm>
          <a:prstGeom prst="downArrow">
            <a:avLst>
              <a:gd name="adj1" fmla="val 50000"/>
              <a:gd name="adj2" fmla="val 48148"/>
            </a:avLst>
          </a:prstGeom>
          <a:solidFill>
            <a:schemeClr val="accent1"/>
          </a:solidFill>
          <a:ln w="25400" cap="flat" cmpd="sng">
            <a:solidFill>
              <a:srgbClr val="151C2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4" name="Google Shape;104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399051" y="1187867"/>
            <a:ext cx="6578721" cy="425638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5" name="Google Shape;105;p4"/>
          <p:cNvCxnSpPr/>
          <p:nvPr/>
        </p:nvCxnSpPr>
        <p:spPr>
          <a:xfrm rot="10800000" flipH="1">
            <a:off x="2048256" y="2689866"/>
            <a:ext cx="4453128" cy="59283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triangle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00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5"/>
          <p:cNvSpPr txBox="1">
            <a:spLocks noGrp="1"/>
          </p:cNvSpPr>
          <p:nvPr>
            <p:ph type="body" idx="1"/>
          </p:nvPr>
        </p:nvSpPr>
        <p:spPr>
          <a:xfrm>
            <a:off x="220506" y="1318918"/>
            <a:ext cx="4489887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152396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18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Initial attempt to make a high-level UML model of CEOS ARD metadata (Patrick Quinn, NASA)</a:t>
            </a:r>
            <a:endParaRPr sz="18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A7D5254-5221-54DD-467E-9C0E4008C6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5450" y="2329501"/>
            <a:ext cx="5355771" cy="396739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3" name="Google Shape;113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3429000"/>
            <a:ext cx="7821221" cy="1337380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5"/>
          <p:cNvSpPr txBox="1">
            <a:spLocks noGrp="1"/>
          </p:cNvSpPr>
          <p:nvPr>
            <p:ph type="title"/>
          </p:nvPr>
        </p:nvSpPr>
        <p:spPr>
          <a:xfrm>
            <a:off x="357935" y="24737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3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High Level ARD UML Model</a:t>
            </a:r>
            <a:endParaRPr sz="32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12" name="Google Shape;112;p5"/>
          <p:cNvPicPr preferRelativeResize="0"/>
          <p:nvPr/>
        </p:nvPicPr>
        <p:blipFill rotWithShape="1">
          <a:blip r:embed="rId5">
            <a:alphaModFix/>
          </a:blip>
          <a:srcRect r="42343"/>
          <a:stretch/>
        </p:blipFill>
        <p:spPr>
          <a:xfrm>
            <a:off x="7906872" y="1063676"/>
            <a:ext cx="4184724" cy="54554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6"/>
          <p:cNvSpPr txBox="1">
            <a:spLocks noGrp="1"/>
          </p:cNvSpPr>
          <p:nvPr>
            <p:ph type="title"/>
          </p:nvPr>
        </p:nvSpPr>
        <p:spPr>
          <a:xfrm>
            <a:off x="375621" y="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None/>
            </a:pPr>
            <a:r>
              <a:rPr lang="en" sz="3200"/>
              <a:t>UML Models of CEOS ARD …</a:t>
            </a:r>
            <a:endParaRPr sz="3200"/>
          </a:p>
        </p:txBody>
      </p:sp>
      <p:pic>
        <p:nvPicPr>
          <p:cNvPr id="120" name="Google Shape;120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39626" y="1811111"/>
            <a:ext cx="6535063" cy="42296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Google Shape;125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86" y="2122989"/>
            <a:ext cx="3276224" cy="3679451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7"/>
          <p:cNvSpPr txBox="1"/>
          <p:nvPr/>
        </p:nvSpPr>
        <p:spPr>
          <a:xfrm>
            <a:off x="0" y="1032934"/>
            <a:ext cx="3064565" cy="52322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                                                      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            </a:t>
            </a:r>
            <a:endParaRPr/>
          </a:p>
        </p:txBody>
      </p:sp>
      <p:pic>
        <p:nvPicPr>
          <p:cNvPr id="127" name="Google Shape;127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064565" y="0"/>
            <a:ext cx="912743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7"/>
          <p:cNvSpPr txBox="1">
            <a:spLocks noGrp="1"/>
          </p:cNvSpPr>
          <p:nvPr>
            <p:ph type="title"/>
          </p:nvPr>
        </p:nvSpPr>
        <p:spPr>
          <a:xfrm>
            <a:off x="0" y="0"/>
            <a:ext cx="37759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" sz="3200"/>
              <a:t>Classes and </a:t>
            </a:r>
            <a:br>
              <a:rPr lang="en" sz="3200"/>
            </a:br>
            <a:r>
              <a:rPr lang="en" sz="3200"/>
              <a:t>their </a:t>
            </a:r>
            <a:br>
              <a:rPr lang="en" sz="3200"/>
            </a:br>
            <a:r>
              <a:rPr lang="en" sz="3200"/>
              <a:t>associations</a:t>
            </a:r>
            <a:endParaRPr sz="3200"/>
          </a:p>
        </p:txBody>
      </p:sp>
      <p:sp>
        <p:nvSpPr>
          <p:cNvPr id="129" name="Google Shape;129;p7"/>
          <p:cNvSpPr/>
          <p:nvPr/>
        </p:nvSpPr>
        <p:spPr>
          <a:xfrm>
            <a:off x="6053960" y="620111"/>
            <a:ext cx="1555531" cy="1072055"/>
          </a:xfrm>
          <a:prstGeom prst="rect">
            <a:avLst/>
          </a:prstGeom>
          <a:noFill/>
          <a:ln w="2857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7"/>
          <p:cNvSpPr/>
          <p:nvPr/>
        </p:nvSpPr>
        <p:spPr>
          <a:xfrm>
            <a:off x="3775900" y="4587766"/>
            <a:ext cx="1555531" cy="1072055"/>
          </a:xfrm>
          <a:prstGeom prst="rect">
            <a:avLst/>
          </a:prstGeom>
          <a:noFill/>
          <a:ln w="2857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7"/>
          <p:cNvSpPr/>
          <p:nvPr/>
        </p:nvSpPr>
        <p:spPr>
          <a:xfrm>
            <a:off x="7341478" y="5061354"/>
            <a:ext cx="1555531" cy="1072055"/>
          </a:xfrm>
          <a:prstGeom prst="rect">
            <a:avLst/>
          </a:prstGeom>
          <a:noFill/>
          <a:ln w="2857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7"/>
          <p:cNvSpPr/>
          <p:nvPr/>
        </p:nvSpPr>
        <p:spPr>
          <a:xfrm>
            <a:off x="7396658" y="3442138"/>
            <a:ext cx="1445170" cy="953814"/>
          </a:xfrm>
          <a:prstGeom prst="rect">
            <a:avLst/>
          </a:prstGeom>
          <a:noFill/>
          <a:ln w="28575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7"/>
          <p:cNvSpPr/>
          <p:nvPr/>
        </p:nvSpPr>
        <p:spPr>
          <a:xfrm>
            <a:off x="6053963" y="2183526"/>
            <a:ext cx="1445170" cy="953814"/>
          </a:xfrm>
          <a:prstGeom prst="rect">
            <a:avLst/>
          </a:prstGeom>
          <a:noFill/>
          <a:ln w="28575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7"/>
          <p:cNvSpPr/>
          <p:nvPr/>
        </p:nvSpPr>
        <p:spPr>
          <a:xfrm>
            <a:off x="5896308" y="3853669"/>
            <a:ext cx="1445170" cy="953814"/>
          </a:xfrm>
          <a:prstGeom prst="rect">
            <a:avLst/>
          </a:prstGeom>
          <a:noFill/>
          <a:ln w="28575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7"/>
          <p:cNvSpPr/>
          <p:nvPr/>
        </p:nvSpPr>
        <p:spPr>
          <a:xfrm>
            <a:off x="3510455" y="2280745"/>
            <a:ext cx="2007476" cy="735724"/>
          </a:xfrm>
          <a:prstGeom prst="rect">
            <a:avLst/>
          </a:prstGeom>
          <a:noFill/>
          <a:ln w="25400" cap="flat" cmpd="sng">
            <a:solidFill>
              <a:srgbClr val="00B05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p7"/>
          <p:cNvSpPr/>
          <p:nvPr/>
        </p:nvSpPr>
        <p:spPr>
          <a:xfrm>
            <a:off x="2879835" y="3515708"/>
            <a:ext cx="1667235" cy="899894"/>
          </a:xfrm>
          <a:prstGeom prst="rect">
            <a:avLst/>
          </a:prstGeom>
          <a:noFill/>
          <a:ln w="25400" cap="flat" cmpd="sng">
            <a:solidFill>
              <a:srgbClr val="00B05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7"/>
          <p:cNvSpPr/>
          <p:nvPr/>
        </p:nvSpPr>
        <p:spPr>
          <a:xfrm>
            <a:off x="4644290" y="3151843"/>
            <a:ext cx="1336157" cy="899894"/>
          </a:xfrm>
          <a:prstGeom prst="rect">
            <a:avLst/>
          </a:prstGeom>
          <a:noFill/>
          <a:ln w="25400" cap="flat" cmpd="sng">
            <a:solidFill>
              <a:srgbClr val="00B05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2" name="Google Shape;142;p8"/>
          <p:cNvGraphicFramePr/>
          <p:nvPr/>
        </p:nvGraphicFramePr>
        <p:xfrm>
          <a:off x="67735" y="1422400"/>
          <a:ext cx="12124275" cy="5073350"/>
        </p:xfrm>
        <a:graphic>
          <a:graphicData uri="http://schemas.openxmlformats.org/drawingml/2006/table">
            <a:tbl>
              <a:tblPr>
                <a:noFill/>
                <a:tableStyleId>{50B22FC3-4621-4EED-B047-FFD8113AF084}</a:tableStyleId>
              </a:tblPr>
              <a:tblGrid>
                <a:gridCol w="18118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48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802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30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391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b="1" u="none" strike="noStrike" cap="none"/>
                        <a:t>CEOS ARD Class</a:t>
                      </a:r>
                      <a:endParaRPr sz="19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b="1" u="none" strike="noStrike" cap="none"/>
                        <a:t>Attribute</a:t>
                      </a:r>
                      <a:endParaRPr sz="19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b="1" u="none" strike="noStrike" cap="none"/>
                        <a:t>ISO 19115-2 Element</a:t>
                      </a:r>
                      <a:endParaRPr sz="19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b="1" u="none" strike="noStrike" cap="none"/>
                        <a:t>ISO Path</a:t>
                      </a:r>
                      <a:endParaRPr sz="19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u="none" strike="noStrike" cap="none"/>
                        <a:t>Notes</a:t>
                      </a:r>
                      <a:endParaRPr sz="15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91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b="1" u="none" strike="noStrike" cap="none"/>
                        <a:t>ARD_Product</a:t>
                      </a:r>
                      <a:endParaRPr sz="19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u="none" strike="noStrike" cap="none"/>
                        <a:t>productIdentifier</a:t>
                      </a:r>
                      <a:endParaRPr sz="15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u="none" strike="noStrike" cap="none"/>
                        <a:t>MD_Identifier</a:t>
                      </a:r>
                      <a:endParaRPr sz="15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u="none" strike="noStrike" cap="none"/>
                        <a:t>MD_Metadata.fileIdentifier</a:t>
                      </a:r>
                      <a:endParaRPr sz="15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u="none" strike="noStrike" cap="none"/>
                        <a:t>Primary ID</a:t>
                      </a:r>
                      <a:endParaRPr sz="15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583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endParaRPr sz="19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u="none" strike="noStrike" cap="none"/>
                        <a:t>productFamily</a:t>
                      </a:r>
                      <a:endParaRPr sz="15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u="none" strike="noStrike" cap="none"/>
                        <a:t>MD_Keywords</a:t>
                      </a:r>
                      <a:endParaRPr sz="15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u="none" strike="noStrike" cap="none"/>
                        <a:t>MD_Metadata.identificationInfo.descriptiveKeywords</a:t>
                      </a:r>
                      <a:endParaRPr sz="15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u="none" strike="noStrike" cap="none"/>
                        <a:t>CARD4L type</a:t>
                      </a:r>
                      <a:endParaRPr sz="15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91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endParaRPr sz="19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u="none" strike="noStrike" cap="none"/>
                        <a:t>acquisitionDate</a:t>
                      </a:r>
                      <a:endParaRPr sz="15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u="none" strike="noStrike" cap="none"/>
                        <a:t>EX_TemporalExtent</a:t>
                      </a:r>
                      <a:endParaRPr sz="15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u="none" strike="noStrike" cap="none"/>
                        <a:t>EX_Extent.temporalElement</a:t>
                      </a:r>
                      <a:endParaRPr sz="15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u="none" strike="noStrike" cap="none"/>
                        <a:t>Acquisition</a:t>
                      </a:r>
                      <a:endParaRPr sz="15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91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endParaRPr sz="19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u="none" strike="noStrike" cap="none"/>
                        <a:t>processingDate</a:t>
                      </a:r>
                      <a:endParaRPr sz="15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u="none" strike="noStrike" cap="none"/>
                        <a:t>LI_ProcessStep.dateTime</a:t>
                      </a:r>
                      <a:endParaRPr sz="15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u="none" strike="noStrike" cap="none"/>
                        <a:t>LI_Lineage.processStep</a:t>
                      </a:r>
                      <a:endParaRPr sz="15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u="none" strike="noStrike" cap="none"/>
                        <a:t>Processing time</a:t>
                      </a:r>
                      <a:endParaRPr sz="15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583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endParaRPr sz="19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u="none" strike="noStrike" cap="none"/>
                        <a:t>spatialResolution</a:t>
                      </a:r>
                      <a:endParaRPr sz="15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u="none" strike="noStrike" cap="none"/>
                        <a:t>MD_Resolution</a:t>
                      </a:r>
                      <a:endParaRPr sz="15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u="none" strike="noStrike" cap="none"/>
                        <a:t>MD_DataIdentification.spatialResolution</a:t>
                      </a:r>
                      <a:endParaRPr sz="15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u="none" strike="noStrike" cap="none"/>
                        <a:t>Required</a:t>
                      </a:r>
                      <a:endParaRPr sz="1500" u="none" strike="noStrike" cap="none"/>
                    </a:p>
                  </a:txBody>
                  <a:tcPr marL="91475" marR="9147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43" name="Google Shape;143;p8"/>
          <p:cNvSpPr txBox="1"/>
          <p:nvPr/>
        </p:nvSpPr>
        <p:spPr>
          <a:xfrm>
            <a:off x="838200" y="216607"/>
            <a:ext cx="6097656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Core Metadata Crosswalk</a:t>
            </a:r>
            <a:endParaRPr sz="3200" b="0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eos">
  <a:themeElements>
    <a:clrScheme name="Custom 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33445F"/>
      </a:accent1>
      <a:accent2>
        <a:srgbClr val="A3CB34"/>
      </a:accent2>
      <a:accent3>
        <a:srgbClr val="C1666B"/>
      </a:accent3>
      <a:accent4>
        <a:srgbClr val="DDDDDD"/>
      </a:accent4>
      <a:accent5>
        <a:srgbClr val="7BC0D7"/>
      </a:accent5>
      <a:accent6>
        <a:srgbClr val="D1462F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1191</Words>
  <Application>Microsoft Macintosh PowerPoint</Application>
  <PresentationFormat>Widescreen</PresentationFormat>
  <Paragraphs>299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Calibri</vt:lpstr>
      <vt:lpstr>Noto Sans Symbols</vt:lpstr>
      <vt:lpstr>Montserrat</vt:lpstr>
      <vt:lpstr>Arial</vt:lpstr>
      <vt:lpstr>ceos</vt:lpstr>
      <vt:lpstr>Using ISO 19115-2 to model CEOS ARD Meta-data modeling with Universal Modeling Language (UML)</vt:lpstr>
      <vt:lpstr>Why CEOS ARD needs grounding in ISO Standards</vt:lpstr>
      <vt:lpstr>UML     Example</vt:lpstr>
      <vt:lpstr>Representing CEOS ARD in UML</vt:lpstr>
      <vt:lpstr>ISO 19115-2</vt:lpstr>
      <vt:lpstr>High Level ARD UML Model</vt:lpstr>
      <vt:lpstr>UML Models of CEOS ARD …</vt:lpstr>
      <vt:lpstr>Classes and  their  associations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Stereotype mapping</vt:lpstr>
      <vt:lpstr>What is missing</vt:lpstr>
      <vt:lpstr>Why not STAC?</vt:lpstr>
      <vt:lpstr>Conclusions and Takeaways</vt:lpstr>
      <vt:lpstr>Questions &amp; Discussion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neelam sen</dc:creator>
  <cp:lastModifiedBy>Siri Jodha Singh Khalsa</cp:lastModifiedBy>
  <cp:revision>6</cp:revision>
  <dcterms:modified xsi:type="dcterms:W3CDTF">2026-04-22T11:47:24Z</dcterms:modified>
</cp:coreProperties>
</file>