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ms-office.chartstyle+xml" PartName="/ppt/charts/style1.xml"/>
  <Override ContentType="application/vnd.openxmlformats-officedocument.presentationml.presProps+xml" PartName="/ppt/pres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embeddedFontLst>
    <p:embeddedFont>
      <p:font typeface="Montserrat"/>
      <p:regular r:id="rId17"/>
      <p:bold r:id="rId18"/>
      <p:italic r:id="rId19"/>
      <p:boldItalic r:id="rId20"/>
    </p:embeddedFont>
    <p:embeddedFont>
      <p:font typeface="Open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5" roundtripDataSignature="AMtx7mhHmhhzbuP4GNsqqMOs2JF/+2Mz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0D0A38B-71DD-4359-9D95-CB0C71E3C277}">
  <a:tblStyle styleId="{10D0A38B-71DD-4359-9D95-CB0C71E3C27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8E9"/>
          </a:solidFill>
        </a:fill>
      </a:tcStyle>
    </a:wholeTbl>
    <a:band1H>
      <a:tcTxStyle/>
      <a:tcStyle>
        <a:fill>
          <a:solidFill>
            <a:srgbClr val="CCCDD1"/>
          </a:solidFill>
        </a:fill>
      </a:tcStyle>
    </a:band1H>
    <a:band2H>
      <a:tcTxStyle/>
    </a:band2H>
    <a:band1V>
      <a:tcTxStyle/>
      <a:tcStyle>
        <a:fill>
          <a:solidFill>
            <a:srgbClr val="CCCDD1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boldItalic.fntdata"/><Relationship Id="rId22" Type="http://schemas.openxmlformats.org/officeDocument/2006/relationships/font" Target="fonts/OpenSans-bold.fntdata"/><Relationship Id="rId21" Type="http://schemas.openxmlformats.org/officeDocument/2006/relationships/font" Target="fonts/OpenSans-regular.fntdata"/><Relationship Id="rId24" Type="http://schemas.openxmlformats.org/officeDocument/2006/relationships/font" Target="fonts/OpenSans-boldItalic.fntdata"/><Relationship Id="rId23" Type="http://schemas.openxmlformats.org/officeDocument/2006/relationships/font" Target="fonts/OpenSans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Montserrat-regular.fntdata"/><Relationship Id="rId16" Type="http://schemas.openxmlformats.org/officeDocument/2006/relationships/slide" Target="slides/slide11.xml"/><Relationship Id="rId19" Type="http://schemas.openxmlformats.org/officeDocument/2006/relationships/font" Target="fonts/Montserrat-italic.fntdata"/><Relationship Id="rId18" Type="http://schemas.openxmlformats.org/officeDocument/2006/relationships/font" Target="fonts/Montserrat-bold.fntdata"/></Relationships>
</file>

<file path=ppt/charts/_rels/chart1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https://doimspp.sharepoint.com/sites/usgs-TSSC-Enterprise-DevOps-Division/DPAS/1%20DPAS%20Management%20&amp;%20Infrastructure/DPAS%20Project%20Management/Reports/Monthly%20Access%20Report/Product%20Manager%20Reports/Interface_v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[Interface_v3.xlsx]Access by Type!PivotTable9</c:name>
    <c:fmtId val="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Access by Interface Type,</a:t>
            </a:r>
            <a:r>
              <a:rPr lang="en-US" baseline="0"/>
              <a:t> </a:t>
            </a:r>
            <a:r>
              <a:rPr lang="en-US"/>
              <a:t>Percent Volume by Fiscal Year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5400"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25400"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25400"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areaChart>
        <c:grouping val="percentStacked"/>
        <c:varyColors val="0"/>
        <c:ser>
          <c:idx val="0"/>
          <c:order val="0"/>
          <c:tx>
            <c:strRef>
              <c:f>'Access by Type'!$B$3:$B$4</c:f>
              <c:strCache>
                <c:ptCount val="1"/>
                <c:pt idx="0">
                  <c:v>M2M API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  <a:effectLst/>
          </c:spPr>
          <c:cat>
            <c:strRef>
              <c:f>'Access by Type'!$A$5:$A$19</c:f>
              <c:strCache>
                <c:ptCount val="14"/>
                <c:pt idx="0">
                  <c:v>FY 2013</c:v>
                </c:pt>
                <c:pt idx="1">
                  <c:v>FY 2014</c:v>
                </c:pt>
                <c:pt idx="2">
                  <c:v>FY 2015</c:v>
                </c:pt>
                <c:pt idx="3">
                  <c:v>FY 2016</c:v>
                </c:pt>
                <c:pt idx="4">
                  <c:v>FY 2017</c:v>
                </c:pt>
                <c:pt idx="5">
                  <c:v>FY 2018</c:v>
                </c:pt>
                <c:pt idx="6">
                  <c:v>FY 2019</c:v>
                </c:pt>
                <c:pt idx="7">
                  <c:v>FY 2020</c:v>
                </c:pt>
                <c:pt idx="8">
                  <c:v>FY 2021</c:v>
                </c:pt>
                <c:pt idx="9">
                  <c:v>FY 2022</c:v>
                </c:pt>
                <c:pt idx="10">
                  <c:v>FY 2023</c:v>
                </c:pt>
                <c:pt idx="11">
                  <c:v>FY 2024</c:v>
                </c:pt>
                <c:pt idx="12">
                  <c:v>FY 2025</c:v>
                </c:pt>
                <c:pt idx="13">
                  <c:v>FY 2026 (thru Q2)</c:v>
                </c:pt>
              </c:strCache>
            </c:strRef>
          </c:cat>
          <c:val>
            <c:numRef>
              <c:f>'Access by Type'!$B$5:$B$19</c:f>
              <c:numCache>
                <c:formatCode>General</c:formatCode>
                <c:ptCount val="14"/>
                <c:pt idx="0">
                  <c:v>7.0271503000000001E-5</c:v>
                </c:pt>
                <c:pt idx="1">
                  <c:v>0.400020567233</c:v>
                </c:pt>
                <c:pt idx="2">
                  <c:v>160.45392647037201</c:v>
                </c:pt>
                <c:pt idx="3">
                  <c:v>642.135685335895</c:v>
                </c:pt>
                <c:pt idx="4">
                  <c:v>940.25802470622295</c:v>
                </c:pt>
                <c:pt idx="5">
                  <c:v>1126.5402538864901</c:v>
                </c:pt>
                <c:pt idx="6">
                  <c:v>1727.0745612180599</c:v>
                </c:pt>
                <c:pt idx="7">
                  <c:v>1006.46515228999</c:v>
                </c:pt>
                <c:pt idx="8">
                  <c:v>9003.6541262451301</c:v>
                </c:pt>
                <c:pt idx="9">
                  <c:v>13818.4204187261</c:v>
                </c:pt>
                <c:pt idx="10">
                  <c:v>8805.97059102196</c:v>
                </c:pt>
                <c:pt idx="11">
                  <c:v>8365.2527215170503</c:v>
                </c:pt>
                <c:pt idx="12">
                  <c:v>11698.1401356272</c:v>
                </c:pt>
                <c:pt idx="13">
                  <c:v>3717.78602402755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92-4B36-8527-C148CFA92D9C}"/>
            </c:ext>
          </c:extLst>
        </c:ser>
        <c:ser>
          <c:idx val="1"/>
          <c:order val="1"/>
          <c:tx>
            <c:strRef>
              <c:f>'Access by Type'!$C$3:$C$4</c:f>
              <c:strCache>
                <c:ptCount val="1"/>
                <c:pt idx="0">
                  <c:v>GUI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'Access by Type'!$A$5:$A$19</c:f>
              <c:strCache>
                <c:ptCount val="14"/>
                <c:pt idx="0">
                  <c:v>FY 2013</c:v>
                </c:pt>
                <c:pt idx="1">
                  <c:v>FY 2014</c:v>
                </c:pt>
                <c:pt idx="2">
                  <c:v>FY 2015</c:v>
                </c:pt>
                <c:pt idx="3">
                  <c:v>FY 2016</c:v>
                </c:pt>
                <c:pt idx="4">
                  <c:v>FY 2017</c:v>
                </c:pt>
                <c:pt idx="5">
                  <c:v>FY 2018</c:v>
                </c:pt>
                <c:pt idx="6">
                  <c:v>FY 2019</c:v>
                </c:pt>
                <c:pt idx="7">
                  <c:v>FY 2020</c:v>
                </c:pt>
                <c:pt idx="8">
                  <c:v>FY 2021</c:v>
                </c:pt>
                <c:pt idx="9">
                  <c:v>FY 2022</c:v>
                </c:pt>
                <c:pt idx="10">
                  <c:v>FY 2023</c:v>
                </c:pt>
                <c:pt idx="11">
                  <c:v>FY 2024</c:v>
                </c:pt>
                <c:pt idx="12">
                  <c:v>FY 2025</c:v>
                </c:pt>
                <c:pt idx="13">
                  <c:v>FY 2026 (thru Q2)</c:v>
                </c:pt>
              </c:strCache>
            </c:strRef>
          </c:cat>
          <c:val>
            <c:numRef>
              <c:f>'Access by Type'!$C$5:$C$19</c:f>
              <c:numCache>
                <c:formatCode>General</c:formatCode>
                <c:ptCount val="14"/>
                <c:pt idx="0">
                  <c:v>122.99130592648599</c:v>
                </c:pt>
                <c:pt idx="1">
                  <c:v>193.71039192548602</c:v>
                </c:pt>
                <c:pt idx="2">
                  <c:v>789.62099864759705</c:v>
                </c:pt>
                <c:pt idx="3">
                  <c:v>6543.9751869659467</c:v>
                </c:pt>
                <c:pt idx="4">
                  <c:v>7469.3357282874967</c:v>
                </c:pt>
                <c:pt idx="5">
                  <c:v>4534.9753762748778</c:v>
                </c:pt>
                <c:pt idx="6">
                  <c:v>2799.5328689847433</c:v>
                </c:pt>
                <c:pt idx="7">
                  <c:v>2762.8701691531742</c:v>
                </c:pt>
                <c:pt idx="8">
                  <c:v>6730.7637184143259</c:v>
                </c:pt>
                <c:pt idx="9">
                  <c:v>5184.2149086187119</c:v>
                </c:pt>
                <c:pt idx="10">
                  <c:v>6116.9009820199726</c:v>
                </c:pt>
                <c:pt idx="11">
                  <c:v>6023.5547449259275</c:v>
                </c:pt>
                <c:pt idx="12">
                  <c:v>4794.7659972058946</c:v>
                </c:pt>
                <c:pt idx="13">
                  <c:v>1960.2570097036601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92-4B36-8527-C148CFA92D9C}"/>
            </c:ext>
          </c:extLst>
        </c:ser>
        <c:ser>
          <c:idx val="2"/>
          <c:order val="2"/>
          <c:tx>
            <c:strRef>
              <c:f>'Access by Type'!$D$3:$D$4</c:f>
              <c:strCache>
                <c:ptCount val="1"/>
                <c:pt idx="0">
                  <c:v>Cloud Direct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'Access by Type'!$A$5:$A$19</c:f>
              <c:strCache>
                <c:ptCount val="14"/>
                <c:pt idx="0">
                  <c:v>FY 2013</c:v>
                </c:pt>
                <c:pt idx="1">
                  <c:v>FY 2014</c:v>
                </c:pt>
                <c:pt idx="2">
                  <c:v>FY 2015</c:v>
                </c:pt>
                <c:pt idx="3">
                  <c:v>FY 2016</c:v>
                </c:pt>
                <c:pt idx="4">
                  <c:v>FY 2017</c:v>
                </c:pt>
                <c:pt idx="5">
                  <c:v>FY 2018</c:v>
                </c:pt>
                <c:pt idx="6">
                  <c:v>FY 2019</c:v>
                </c:pt>
                <c:pt idx="7">
                  <c:v>FY 2020</c:v>
                </c:pt>
                <c:pt idx="8">
                  <c:v>FY 2021</c:v>
                </c:pt>
                <c:pt idx="9">
                  <c:v>FY 2022</c:v>
                </c:pt>
                <c:pt idx="10">
                  <c:v>FY 2023</c:v>
                </c:pt>
                <c:pt idx="11">
                  <c:v>FY 2024</c:v>
                </c:pt>
                <c:pt idx="12">
                  <c:v>FY 2025</c:v>
                </c:pt>
                <c:pt idx="13">
                  <c:v>FY 2026 (thru Q2)</c:v>
                </c:pt>
              </c:strCache>
            </c:strRef>
          </c:cat>
          <c:val>
            <c:numRef>
              <c:f>'Access by Type'!$D$5:$D$19</c:f>
              <c:numCache>
                <c:formatCode>General</c:formatCode>
                <c:ptCount val="14"/>
                <c:pt idx="8">
                  <c:v>5358.4082454085601</c:v>
                </c:pt>
                <c:pt idx="9">
                  <c:v>12044.0037024749</c:v>
                </c:pt>
                <c:pt idx="10">
                  <c:v>24360.495315824101</c:v>
                </c:pt>
                <c:pt idx="11">
                  <c:v>12745.6628352725</c:v>
                </c:pt>
                <c:pt idx="12">
                  <c:v>14839.827316795399</c:v>
                </c:pt>
                <c:pt idx="13">
                  <c:v>5525.0057437914602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D92-4B36-8527-C148CFA92D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01679391"/>
        <c:axId val="2001673631"/>
      </c:areaChart>
      <c:catAx>
        <c:axId val="200167939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Fiscal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1673631"/>
        <c:crosses val="autoZero"/>
        <c:auto val="1"/>
        <c:lblAlgn val="ctr"/>
        <c:lblOffset val="100"/>
        <c:noMultiLvlLbl val="0"/>
      </c:catAx>
      <c:valAx>
        <c:axId val="20016736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% of Total Volume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1679391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4" name="Google Shape;5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Not an easy task for Landsat, not an easy task for archive replicators and scientific reproducibility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4.jpg"/><Relationship Id="rId5" Type="http://schemas.openxmlformats.org/officeDocument/2006/relationships/image" Target="../media/image5.png"/><Relationship Id="rId6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1750" y="2265730"/>
            <a:ext cx="8288157" cy="2756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13"/>
          <p:cNvPicPr preferRelativeResize="0"/>
          <p:nvPr/>
        </p:nvPicPr>
        <p:blipFill rotWithShape="1">
          <a:blip r:embed="rId3">
            <a:alphaModFix/>
          </a:blip>
          <a:srcRect b="-114" l="0" r="0" t="0"/>
          <a:stretch/>
        </p:blipFill>
        <p:spPr>
          <a:xfrm flipH="1" rot="10800000">
            <a:off x="2824280" y="4824248"/>
            <a:ext cx="5391556" cy="20380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nature&#10;&#10;Description automatically generated" id="9" name="Google Shape;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77344" y="-1"/>
            <a:ext cx="3714656" cy="268681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3"/>
          <p:cNvSpPr/>
          <p:nvPr/>
        </p:nvSpPr>
        <p:spPr>
          <a:xfrm flipH="1">
            <a:off x="5456394" y="1968439"/>
            <a:ext cx="6751471" cy="4901119"/>
          </a:xfrm>
          <a:custGeom>
            <a:rect b="b" l="l" r="r" t="t"/>
            <a:pathLst>
              <a:path extrusionOk="0" h="4901119" w="6751471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rotWithShape="0" algn="br" dir="135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3"/>
          <p:cNvSpPr/>
          <p:nvPr/>
        </p:nvSpPr>
        <p:spPr>
          <a:xfrm flipH="1">
            <a:off x="-9144" y="-20653"/>
            <a:ext cx="12199164" cy="6874921"/>
          </a:xfrm>
          <a:custGeom>
            <a:rect b="b" l="l" r="r" t="t"/>
            <a:pathLst>
              <a:path extrusionOk="0" h="6836301" w="1476191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rotWithShape="0" algn="t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13"/>
          <p:cNvPicPr preferRelativeResize="0"/>
          <p:nvPr/>
        </p:nvPicPr>
        <p:blipFill rotWithShape="1">
          <a:blip r:embed="rId5">
            <a:alphaModFix amt="34000"/>
          </a:blip>
          <a:srcRect b="-8774" l="32582" r="8554" t="2399"/>
          <a:stretch/>
        </p:blipFill>
        <p:spPr>
          <a:xfrm rot="5400000">
            <a:off x="5734286" y="-1016167"/>
            <a:ext cx="5455273" cy="7480884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13" name="Google Shape;13;p13"/>
          <p:cNvPicPr preferRelativeResize="0"/>
          <p:nvPr/>
        </p:nvPicPr>
        <p:blipFill rotWithShape="1">
          <a:blip r:embed="rId5">
            <a:alphaModFix amt="34000"/>
          </a:blip>
          <a:srcRect b="674" l="54017" r="11355" t="36082"/>
          <a:stretch/>
        </p:blipFill>
        <p:spPr>
          <a:xfrm rot="-5400000">
            <a:off x="5792642" y="4819952"/>
            <a:ext cx="1719709" cy="2366806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14" name="Google Shape;14;p13"/>
          <p:cNvSpPr txBox="1"/>
          <p:nvPr>
            <p:ph type="title"/>
          </p:nvPr>
        </p:nvSpPr>
        <p:spPr>
          <a:xfrm>
            <a:off x="255059" y="1629279"/>
            <a:ext cx="6261553" cy="39726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Montserrat"/>
              <a:buNone/>
              <a:defRPr b="0" i="0" sz="8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5" name="Google Shape;15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072494" y="3429000"/>
            <a:ext cx="1864447" cy="102689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6" name="Google Shape;16;p13"/>
          <p:cNvSpPr txBox="1"/>
          <p:nvPr/>
        </p:nvSpPr>
        <p:spPr>
          <a:xfrm>
            <a:off x="175524" y="6130246"/>
            <a:ext cx="3761815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U.S. Department of the Interior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U.S. Geological Survey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40">
          <p15:clr>
            <a:srgbClr val="FBAE40"/>
          </p15:clr>
        </p15:guide>
        <p15:guide id="4" orient="horz" pos="120">
          <p15:clr>
            <a:srgbClr val="FBAE40"/>
          </p15:clr>
        </p15:guide>
        <p15:guide id="5" orient="horz" pos="62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9;p14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75211" y="6091566"/>
            <a:ext cx="1071422" cy="42448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21" name="Google Shape;21;p14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4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4"/>
          <p:cNvSpPr txBox="1"/>
          <p:nvPr/>
        </p:nvSpPr>
        <p:spPr>
          <a:xfrm>
            <a:off x="10365054" y="6574604"/>
            <a:ext cx="168096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Slide </a:t>
            </a:r>
            <a:fld id="{00000000-1234-1234-1234-123412341234}" type="slidenum">
              <a:rPr b="0" i="0" lang="en-US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4"/>
          <p:cNvSpPr txBox="1"/>
          <p:nvPr/>
        </p:nvSpPr>
        <p:spPr>
          <a:xfrm>
            <a:off x="152401" y="6562800"/>
            <a:ext cx="5698424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CEOS WGCV-56, 20-24 April 2026</a:t>
            </a:r>
            <a:endParaRPr b="0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4"/>
          <p:cNvSpPr txBox="1"/>
          <p:nvPr>
            <p:ph idx="1" type="body"/>
          </p:nvPr>
        </p:nvSpPr>
        <p:spPr>
          <a:xfrm>
            <a:off x="254000" y="1558533"/>
            <a:ext cx="11692633" cy="43151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26" name="Google Shape;26;p14"/>
          <p:cNvSpPr txBox="1"/>
          <p:nvPr>
            <p:ph type="title"/>
          </p:nvPr>
        </p:nvSpPr>
        <p:spPr>
          <a:xfrm>
            <a:off x="254000" y="175939"/>
            <a:ext cx="9308911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27" name="Google Shape;2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4000" y="6168169"/>
            <a:ext cx="1158875" cy="306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5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" name="Google Shape;30;p15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5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5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5"/>
          <p:cNvSpPr txBox="1"/>
          <p:nvPr>
            <p:ph idx="1" type="body"/>
          </p:nvPr>
        </p:nvSpPr>
        <p:spPr>
          <a:xfrm>
            <a:off x="253999" y="1445923"/>
            <a:ext cx="5641641" cy="42844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" name="Google Shape;34;p15"/>
          <p:cNvSpPr txBox="1"/>
          <p:nvPr>
            <p:ph idx="2" type="body"/>
          </p:nvPr>
        </p:nvSpPr>
        <p:spPr>
          <a:xfrm>
            <a:off x="6296360" y="1445923"/>
            <a:ext cx="5641639" cy="42844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pic>
        <p:nvPicPr>
          <p:cNvPr id="35" name="Google Shape;3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75211" y="6091566"/>
            <a:ext cx="1071422" cy="42448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36" name="Google Shape;3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4000" y="6168169"/>
            <a:ext cx="1158875" cy="306207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5"/>
          <p:cNvSpPr txBox="1"/>
          <p:nvPr/>
        </p:nvSpPr>
        <p:spPr>
          <a:xfrm>
            <a:off x="10365054" y="6574604"/>
            <a:ext cx="168096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Slide </a:t>
            </a:r>
            <a:fld id="{00000000-1234-1234-1234-123412341234}" type="slidenum">
              <a:rPr b="0" i="0" lang="en-US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5"/>
          <p:cNvSpPr txBox="1"/>
          <p:nvPr/>
        </p:nvSpPr>
        <p:spPr>
          <a:xfrm>
            <a:off x="152401" y="6562800"/>
            <a:ext cx="5698424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CEOS WGCV-56, 20-24 April 2026</a:t>
            </a:r>
            <a:endParaRPr b="0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5"/>
          <p:cNvSpPr txBox="1"/>
          <p:nvPr>
            <p:ph type="title"/>
          </p:nvPr>
        </p:nvSpPr>
        <p:spPr>
          <a:xfrm>
            <a:off x="254000" y="175939"/>
            <a:ext cx="9308911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16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16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6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6"/>
          <p:cNvSpPr txBox="1"/>
          <p:nvPr>
            <p:ph idx="1" type="body"/>
          </p:nvPr>
        </p:nvSpPr>
        <p:spPr>
          <a:xfrm>
            <a:off x="5180012" y="1373852"/>
            <a:ext cx="6757988" cy="44596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▪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810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o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556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556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6" name="Google Shape;46;p16"/>
          <p:cNvSpPr txBox="1"/>
          <p:nvPr>
            <p:ph idx="2" type="body"/>
          </p:nvPr>
        </p:nvSpPr>
        <p:spPr>
          <a:xfrm>
            <a:off x="254000" y="1373852"/>
            <a:ext cx="4518025" cy="44596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b="0" i="0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b="0" i="0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b="0"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7" name="Google Shape;47;p16"/>
          <p:cNvSpPr txBox="1"/>
          <p:nvPr>
            <p:ph type="title"/>
          </p:nvPr>
        </p:nvSpPr>
        <p:spPr>
          <a:xfrm>
            <a:off x="254000" y="175939"/>
            <a:ext cx="9308912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b="0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pic>
        <p:nvPicPr>
          <p:cNvPr id="48" name="Google Shape;4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75211" y="6091566"/>
            <a:ext cx="1071422" cy="42448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49" name="Google Shape;4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4000" y="6168169"/>
            <a:ext cx="1158875" cy="306207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6"/>
          <p:cNvSpPr txBox="1"/>
          <p:nvPr/>
        </p:nvSpPr>
        <p:spPr>
          <a:xfrm>
            <a:off x="10365054" y="6574604"/>
            <a:ext cx="168096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Slide </a:t>
            </a:r>
            <a:fld id="{00000000-1234-1234-1234-123412341234}" type="slidenum">
              <a:rPr b="0" i="0" lang="en-US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6"/>
          <p:cNvSpPr txBox="1"/>
          <p:nvPr/>
        </p:nvSpPr>
        <p:spPr>
          <a:xfrm>
            <a:off x="152401" y="6562800"/>
            <a:ext cx="5698424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CEOS WGCV-56, 20-24 April 2026</a:t>
            </a:r>
            <a:endParaRPr b="0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landsat.usgs.gov/landsat-reprocessing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chart" Target="../charts/chart1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"/>
          <p:cNvSpPr txBox="1"/>
          <p:nvPr>
            <p:ph type="title"/>
          </p:nvPr>
        </p:nvSpPr>
        <p:spPr>
          <a:xfrm>
            <a:off x="169174" y="191687"/>
            <a:ext cx="9483275" cy="1808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529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lang="en-US" sz="6800">
                <a:latin typeface="Arial"/>
                <a:ea typeface="Arial"/>
                <a:cs typeface="Arial"/>
                <a:sym typeface="Arial"/>
              </a:rPr>
              <a:t>CEOS-ARD in the Cloud</a:t>
            </a:r>
            <a:endParaRPr/>
          </a:p>
        </p:txBody>
      </p:sp>
      <p:sp>
        <p:nvSpPr>
          <p:cNvPr id="57" name="Google Shape;57;p1"/>
          <p:cNvSpPr/>
          <p:nvPr/>
        </p:nvSpPr>
        <p:spPr>
          <a:xfrm>
            <a:off x="6713316" y="6317266"/>
            <a:ext cx="5249039" cy="588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*KBR, contractor to the U.S. Geological Survey (USGS) </a:t>
            </a:r>
            <a:endParaRPr/>
          </a:p>
          <a:p>
            <a:pPr indent="0" lvl="0" marL="0" marR="0" rtl="0" algn="r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Earth Resources Observation and Science (EROS) Center, Sioux Falls, SD 57198, USA. </a:t>
            </a:r>
            <a:endParaRPr/>
          </a:p>
          <a:p>
            <a:pPr indent="0" lvl="0" marL="0" marR="0" rtl="0" algn="r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Work performed under USGS Contract 140G0121D0001.</a:t>
            </a:r>
            <a:endParaRPr b="0" i="0" sz="105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"/>
          <p:cNvSpPr txBox="1"/>
          <p:nvPr/>
        </p:nvSpPr>
        <p:spPr>
          <a:xfrm>
            <a:off x="169174" y="2082781"/>
            <a:ext cx="6273478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Landsat, STAC, </a:t>
            </a:r>
            <a:b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and the Cloud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"/>
          <p:cNvSpPr/>
          <p:nvPr/>
        </p:nvSpPr>
        <p:spPr>
          <a:xfrm>
            <a:off x="7835871" y="4447611"/>
            <a:ext cx="4163060" cy="1377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2555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Megan Rush, KBR*</a:t>
            </a:r>
            <a:endParaRPr/>
          </a:p>
          <a:p>
            <a:pPr indent="0" lvl="0" marL="0" marR="0" rtl="0" algn="r">
              <a:lnSpc>
                <a:spcPct val="12555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Tom Maiersperger, USGS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2555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Agenda Item L7.7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2555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WGCV-56 / LSI-VC-19 Joint Meeting</a:t>
            </a:r>
            <a:endParaRPr b="1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2555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Sioux Falls, SD, USA</a:t>
            </a:r>
            <a:endParaRPr b="1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2555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20-24 April, 2026</a:t>
            </a:r>
            <a:endParaRPr b="1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0"/>
          <p:cNvSpPr txBox="1"/>
          <p:nvPr>
            <p:ph type="title"/>
          </p:nvPr>
        </p:nvSpPr>
        <p:spPr>
          <a:xfrm>
            <a:off x="254000" y="175939"/>
            <a:ext cx="9308911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Transparency Tools</a:t>
            </a:r>
            <a:endParaRPr/>
          </a:p>
        </p:txBody>
      </p:sp>
      <p:graphicFrame>
        <p:nvGraphicFramePr>
          <p:cNvPr id="125" name="Google Shape;125;p10"/>
          <p:cNvGraphicFramePr/>
          <p:nvPr/>
        </p:nvGraphicFramePr>
        <p:xfrm>
          <a:off x="1129792" y="176817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{10D0A38B-71DD-4359-9D95-CB0C71E3C277}</a:tableStyleId>
              </a:tblPr>
              <a:tblGrid>
                <a:gridCol w="2536950"/>
                <a:gridCol w="2536950"/>
                <a:gridCol w="2536950"/>
                <a:gridCol w="2646675"/>
              </a:tblGrid>
              <a:tr h="750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Tool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Useful for Search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Useful for New Items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Useful for </a:t>
                      </a:r>
                      <a:br>
                        <a:rPr lang="en-US" sz="1800" u="none" cap="none" strike="noStrike"/>
                      </a:br>
                      <a:r>
                        <a:rPr lang="en-US" sz="1800" u="none" cap="none" strike="noStrike"/>
                        <a:t>Reconciliation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750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STAC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750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Bulk Metadata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750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SNS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750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S3 Inventory List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descr="Close with solid fill" id="126" name="Google Shape;126;p10"/>
          <p:cNvSpPr/>
          <p:nvPr/>
        </p:nvSpPr>
        <p:spPr>
          <a:xfrm>
            <a:off x="9751925" y="2658254"/>
            <a:ext cx="462063" cy="462063"/>
          </a:xfrm>
          <a:prstGeom prst="rect">
            <a:avLst/>
          </a:prstGeom>
          <a:noFill/>
          <a:ln>
            <a:noFill/>
          </a:ln>
        </p:spPr>
      </p:sp>
      <p:sp>
        <p:nvSpPr>
          <p:cNvPr descr="Close with solid fill" id="127" name="Google Shape;127;p10"/>
          <p:cNvSpPr/>
          <p:nvPr/>
        </p:nvSpPr>
        <p:spPr>
          <a:xfrm>
            <a:off x="9770213" y="4163966"/>
            <a:ext cx="462063" cy="462063"/>
          </a:xfrm>
          <a:prstGeom prst="rect">
            <a:avLst/>
          </a:prstGeom>
          <a:noFill/>
          <a:ln>
            <a:noFill/>
          </a:ln>
        </p:spPr>
      </p:sp>
      <p:sp>
        <p:nvSpPr>
          <p:cNvPr descr="Checkmark with solid fill" id="128" name="Google Shape;128;p10"/>
          <p:cNvSpPr/>
          <p:nvPr/>
        </p:nvSpPr>
        <p:spPr>
          <a:xfrm>
            <a:off x="7271109" y="4111611"/>
            <a:ext cx="462063" cy="462063"/>
          </a:xfrm>
          <a:prstGeom prst="rect">
            <a:avLst/>
          </a:prstGeom>
          <a:noFill/>
          <a:ln>
            <a:noFill/>
          </a:ln>
        </p:spPr>
      </p:sp>
      <p:sp>
        <p:nvSpPr>
          <p:cNvPr descr="Checkmark with solid fill" id="129" name="Google Shape;129;p10"/>
          <p:cNvSpPr/>
          <p:nvPr/>
        </p:nvSpPr>
        <p:spPr>
          <a:xfrm>
            <a:off x="7252821" y="2630283"/>
            <a:ext cx="462063" cy="462063"/>
          </a:xfrm>
          <a:prstGeom prst="rect">
            <a:avLst/>
          </a:prstGeom>
          <a:noFill/>
          <a:ln>
            <a:noFill/>
          </a:ln>
        </p:spPr>
      </p:sp>
      <p:sp>
        <p:nvSpPr>
          <p:cNvPr descr="Checkmark with solid fill" id="130" name="Google Shape;130;p10"/>
          <p:cNvSpPr/>
          <p:nvPr/>
        </p:nvSpPr>
        <p:spPr>
          <a:xfrm>
            <a:off x="4674213" y="2636379"/>
            <a:ext cx="462063" cy="462063"/>
          </a:xfrm>
          <a:prstGeom prst="rect">
            <a:avLst/>
          </a:prstGeom>
          <a:noFill/>
          <a:ln>
            <a:noFill/>
          </a:ln>
        </p:spPr>
      </p:sp>
      <p:sp>
        <p:nvSpPr>
          <p:cNvPr descr="Checkmark with solid fill" id="131" name="Google Shape;131;p10"/>
          <p:cNvSpPr/>
          <p:nvPr/>
        </p:nvSpPr>
        <p:spPr>
          <a:xfrm>
            <a:off x="4668117" y="3459339"/>
            <a:ext cx="462063" cy="462063"/>
          </a:xfrm>
          <a:prstGeom prst="rect">
            <a:avLst/>
          </a:prstGeom>
          <a:noFill/>
          <a:ln>
            <a:noFill/>
          </a:ln>
        </p:spPr>
      </p:sp>
      <p:sp>
        <p:nvSpPr>
          <p:cNvPr descr="Checkmark with solid fill" id="132" name="Google Shape;132;p10"/>
          <p:cNvSpPr/>
          <p:nvPr/>
        </p:nvSpPr>
        <p:spPr>
          <a:xfrm>
            <a:off x="4662021" y="4879707"/>
            <a:ext cx="462063" cy="462063"/>
          </a:xfrm>
          <a:prstGeom prst="rect">
            <a:avLst/>
          </a:prstGeom>
          <a:noFill/>
          <a:ln>
            <a:noFill/>
          </a:ln>
        </p:spPr>
      </p:sp>
      <p:sp>
        <p:nvSpPr>
          <p:cNvPr descr="Close with solid fill" id="133" name="Google Shape;133;p10"/>
          <p:cNvSpPr/>
          <p:nvPr/>
        </p:nvSpPr>
        <p:spPr>
          <a:xfrm>
            <a:off x="4667861" y="4157870"/>
            <a:ext cx="462063" cy="462063"/>
          </a:xfrm>
          <a:prstGeom prst="rect">
            <a:avLst/>
          </a:prstGeom>
          <a:noFill/>
          <a:ln>
            <a:noFill/>
          </a:ln>
        </p:spPr>
      </p:sp>
      <p:sp>
        <p:nvSpPr>
          <p:cNvPr descr="Question Mark with solid fill" id="134" name="Google Shape;134;p10"/>
          <p:cNvSpPr/>
          <p:nvPr/>
        </p:nvSpPr>
        <p:spPr>
          <a:xfrm>
            <a:off x="9770213" y="3376128"/>
            <a:ext cx="532027" cy="532027"/>
          </a:xfrm>
          <a:prstGeom prst="rect">
            <a:avLst/>
          </a:prstGeom>
          <a:noFill/>
          <a:ln>
            <a:noFill/>
          </a:ln>
        </p:spPr>
      </p:sp>
      <p:sp>
        <p:nvSpPr>
          <p:cNvPr descr="Question Mark with solid fill" id="135" name="Google Shape;135;p10"/>
          <p:cNvSpPr/>
          <p:nvPr/>
        </p:nvSpPr>
        <p:spPr>
          <a:xfrm>
            <a:off x="9739733" y="4857456"/>
            <a:ext cx="532027" cy="532027"/>
          </a:xfrm>
          <a:prstGeom prst="rect">
            <a:avLst/>
          </a:prstGeom>
          <a:noFill/>
          <a:ln>
            <a:noFill/>
          </a:ln>
        </p:spPr>
      </p:sp>
      <p:sp>
        <p:nvSpPr>
          <p:cNvPr descr="Checkmark with solid fill" id="136" name="Google Shape;136;p10"/>
          <p:cNvSpPr/>
          <p:nvPr/>
        </p:nvSpPr>
        <p:spPr>
          <a:xfrm>
            <a:off x="7258917" y="3428859"/>
            <a:ext cx="462063" cy="462063"/>
          </a:xfrm>
          <a:prstGeom prst="rect">
            <a:avLst/>
          </a:prstGeom>
          <a:noFill/>
          <a:ln>
            <a:noFill/>
          </a:ln>
        </p:spPr>
      </p:sp>
      <p:sp>
        <p:nvSpPr>
          <p:cNvPr descr="Question Mark with solid fill" id="137" name="Google Shape;137;p10"/>
          <p:cNvSpPr/>
          <p:nvPr/>
        </p:nvSpPr>
        <p:spPr>
          <a:xfrm>
            <a:off x="7197701" y="4851360"/>
            <a:ext cx="532027" cy="532027"/>
          </a:xfrm>
          <a:prstGeom prst="rect">
            <a:avLst/>
          </a:prstGeom>
          <a:noFill/>
          <a:ln>
            <a:noFill/>
          </a:ln>
        </p:spPr>
      </p:sp>
      <p:pic>
        <p:nvPicPr>
          <p:cNvPr id="138" name="Google Shape;138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27922"/>
            <a:ext cx="12191999" cy="4802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"/>
          <p:cNvSpPr txBox="1"/>
          <p:nvPr>
            <p:ph idx="1" type="body"/>
          </p:nvPr>
        </p:nvSpPr>
        <p:spPr>
          <a:xfrm>
            <a:off x="254000" y="1415441"/>
            <a:ext cx="11692633" cy="44581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US"/>
              <a:t>Collection 2 improvements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Reprocessing GUI and CSV</a:t>
            </a:r>
            <a:endParaRPr/>
          </a:p>
          <a:p>
            <a:pPr indent="-355600" lvl="2" marL="13716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Char char="o"/>
            </a:pPr>
            <a:r>
              <a:rPr lang="en-US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https://landsat.usgs.gov/landsat-reprocessing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55600" lvl="2" marL="13716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Char char="o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Updated monthly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US"/>
              <a:t>Collection 3 Concepts Explored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Similar GUI and export list of removed and reprocessed products</a:t>
            </a:r>
            <a:endParaRPr/>
          </a:p>
          <a:p>
            <a:pPr indent="-355600" lvl="2" marL="13716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Char char="o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But updated more often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SNS subscription for removed products</a:t>
            </a:r>
            <a:endParaRPr/>
          </a:p>
          <a:p>
            <a:pPr indent="-2286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1"/>
          <p:cNvSpPr txBox="1"/>
          <p:nvPr>
            <p:ph type="title"/>
          </p:nvPr>
        </p:nvSpPr>
        <p:spPr>
          <a:xfrm>
            <a:off x="254000" y="175939"/>
            <a:ext cx="9308911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Reconciliation Tools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"/>
          <p:cNvSpPr txBox="1"/>
          <p:nvPr>
            <p:ph type="title"/>
          </p:nvPr>
        </p:nvSpPr>
        <p:spPr>
          <a:xfrm>
            <a:off x="254000" y="175939"/>
            <a:ext cx="9308911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Data Access</a:t>
            </a:r>
            <a:endParaRPr/>
          </a:p>
        </p:txBody>
      </p:sp>
      <p:sp>
        <p:nvSpPr>
          <p:cNvPr id="65" name="Google Shape;65;p2"/>
          <p:cNvSpPr txBox="1"/>
          <p:nvPr/>
        </p:nvSpPr>
        <p:spPr>
          <a:xfrm>
            <a:off x="6028156" y="3286833"/>
            <a:ext cx="92660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M2M</a:t>
            </a:r>
            <a:endParaRPr/>
          </a:p>
        </p:txBody>
      </p:sp>
      <p:sp>
        <p:nvSpPr>
          <p:cNvPr descr="Download from cloud with solid fill" id="66" name="Google Shape;66;p2"/>
          <p:cNvSpPr/>
          <p:nvPr/>
        </p:nvSpPr>
        <p:spPr>
          <a:xfrm>
            <a:off x="8896526" y="1721359"/>
            <a:ext cx="1707640" cy="1707640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2"/>
          <p:cNvSpPr txBox="1"/>
          <p:nvPr/>
        </p:nvSpPr>
        <p:spPr>
          <a:xfrm>
            <a:off x="8988583" y="3198460"/>
            <a:ext cx="147104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AWS</a:t>
            </a:r>
            <a:endParaRPr/>
          </a:p>
        </p:txBody>
      </p:sp>
      <p:sp>
        <p:nvSpPr>
          <p:cNvPr descr="Programmer female with solid fill" id="68" name="Google Shape;68;p2"/>
          <p:cNvSpPr/>
          <p:nvPr/>
        </p:nvSpPr>
        <p:spPr>
          <a:xfrm>
            <a:off x="5606124" y="1760390"/>
            <a:ext cx="1484962" cy="1484962"/>
          </a:xfrm>
          <a:prstGeom prst="rect">
            <a:avLst/>
          </a:prstGeom>
          <a:noFill/>
          <a:ln>
            <a:noFill/>
          </a:ln>
        </p:spPr>
      </p:sp>
      <p:sp>
        <p:nvSpPr>
          <p:cNvPr descr="Ui Ux with solid fill" id="69" name="Google Shape;69;p2"/>
          <p:cNvSpPr/>
          <p:nvPr/>
        </p:nvSpPr>
        <p:spPr>
          <a:xfrm>
            <a:off x="987240" y="1662676"/>
            <a:ext cx="1766323" cy="1766323"/>
          </a:xfrm>
          <a:prstGeom prst="rect">
            <a:avLst/>
          </a:prstGeom>
          <a:noFill/>
          <a:ln>
            <a:noFill/>
          </a:ln>
        </p:spPr>
      </p:sp>
      <p:sp>
        <p:nvSpPr>
          <p:cNvPr descr="Ui Ux with solid fill" id="70" name="Google Shape;70;p2"/>
          <p:cNvSpPr/>
          <p:nvPr/>
        </p:nvSpPr>
        <p:spPr>
          <a:xfrm>
            <a:off x="3261516" y="1662677"/>
            <a:ext cx="1766323" cy="1766323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2"/>
          <p:cNvSpPr txBox="1"/>
          <p:nvPr/>
        </p:nvSpPr>
        <p:spPr>
          <a:xfrm>
            <a:off x="955470" y="3263387"/>
            <a:ext cx="179977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EarthExplorer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"/>
          <p:cNvSpPr txBox="1"/>
          <p:nvPr/>
        </p:nvSpPr>
        <p:spPr>
          <a:xfrm>
            <a:off x="3528075" y="3263388"/>
            <a:ext cx="128009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GloVis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 rot="-5400000">
            <a:off x="3790523" y="1138546"/>
            <a:ext cx="497281" cy="6103848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rgbClr val="2F41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"/>
          <p:cNvSpPr txBox="1"/>
          <p:nvPr/>
        </p:nvSpPr>
        <p:spPr>
          <a:xfrm>
            <a:off x="2000784" y="4551830"/>
            <a:ext cx="4076757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Limited Resources and Bandwidth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It’s Free to Users</a:t>
            </a:r>
            <a:endParaRPr/>
          </a:p>
        </p:txBody>
      </p:sp>
      <p:sp>
        <p:nvSpPr>
          <p:cNvPr id="75" name="Google Shape;75;p2"/>
          <p:cNvSpPr/>
          <p:nvPr/>
        </p:nvSpPr>
        <p:spPr>
          <a:xfrm rot="-5400000">
            <a:off x="9552946" y="3264356"/>
            <a:ext cx="432353" cy="1846185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rgbClr val="2F415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2"/>
          <p:cNvSpPr txBox="1"/>
          <p:nvPr/>
        </p:nvSpPr>
        <p:spPr>
          <a:xfrm>
            <a:off x="7945654" y="4551831"/>
            <a:ext cx="3669397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Define Your Own Resources and Bandwidth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Pay For It</a:t>
            </a:r>
            <a:endParaRPr/>
          </a:p>
        </p:txBody>
      </p:sp>
      <p:pic>
        <p:nvPicPr>
          <p:cNvPr id="77" name="Google Shape;77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625" y="1122124"/>
            <a:ext cx="11508326" cy="4950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"/>
          <p:cNvSpPr txBox="1"/>
          <p:nvPr>
            <p:ph idx="1" type="body"/>
          </p:nvPr>
        </p:nvSpPr>
        <p:spPr>
          <a:xfrm>
            <a:off x="254000" y="1558533"/>
            <a:ext cx="11692633" cy="43151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US"/>
              <a:t>STAC supports both M2M and AWS direct access users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US"/>
              <a:t>No cost access for all, but with limited resources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Over 800,000 unique user accounts in Collection 2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US"/>
              <a:t>Alternate access option for users who want more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AWS direct access (user-pays)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US"/>
              <a:t>Collection 2 moved to COG format to allow partial-file access for direct access users</a:t>
            </a:r>
            <a:endParaRPr/>
          </a:p>
          <a:p>
            <a:pPr indent="-228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83" name="Google Shape;83;p3"/>
          <p:cNvSpPr txBox="1"/>
          <p:nvPr>
            <p:ph type="title"/>
          </p:nvPr>
        </p:nvSpPr>
        <p:spPr>
          <a:xfrm>
            <a:off x="254000" y="175939"/>
            <a:ext cx="9308911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About Access Types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"/>
          <p:cNvSpPr txBox="1"/>
          <p:nvPr>
            <p:ph type="title"/>
          </p:nvPr>
        </p:nvSpPr>
        <p:spPr>
          <a:xfrm>
            <a:off x="254000" y="175939"/>
            <a:ext cx="9308911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Direct Access Popularity</a:t>
            </a:r>
            <a:endParaRPr/>
          </a:p>
        </p:txBody>
      </p:sp>
      <p:graphicFrame>
        <p:nvGraphicFramePr>
          <p:cNvPr id="89" name="Google Shape;89;p4"/>
          <p:cNvGraphicFramePr/>
          <p:nvPr/>
        </p:nvGraphicFramePr>
        <p:xfrm>
          <a:off x="304338" y="1292161"/>
          <a:ext cx="11534094" cy="5035487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"/>
          <p:cNvSpPr txBox="1"/>
          <p:nvPr>
            <p:ph idx="1" type="body"/>
          </p:nvPr>
        </p:nvSpPr>
        <p:spPr>
          <a:xfrm>
            <a:off x="254000" y="1558533"/>
            <a:ext cx="11692633" cy="43151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US"/>
              <a:t>Landsat took a chance on STAC in 2020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Metadata catalog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Browser interface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Access and Discovery API</a:t>
            </a:r>
            <a:endParaRPr/>
          </a:p>
          <a:p>
            <a:pPr indent="-228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95" name="Google Shape;95;p5"/>
          <p:cNvSpPr txBox="1"/>
          <p:nvPr>
            <p:ph type="title"/>
          </p:nvPr>
        </p:nvSpPr>
        <p:spPr>
          <a:xfrm>
            <a:off x="254000" y="175939"/>
            <a:ext cx="9308911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Take a Chance on Me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"/>
          <p:cNvSpPr txBox="1"/>
          <p:nvPr>
            <p:ph idx="1" type="body"/>
          </p:nvPr>
        </p:nvSpPr>
        <p:spPr>
          <a:xfrm>
            <a:off x="254000" y="1558533"/>
            <a:ext cx="11692633" cy="43151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US"/>
              <a:t>Dataset metadata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FGDC: Used in USGS and US Government catalogs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US"/>
              <a:t>Granule catalogs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FGDC: Unused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MTL metadata file: Used for details on granules downloaded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Bulk metadata export (CSV, Parquet, XML): Used for access and reconciliation</a:t>
            </a:r>
            <a:endParaRPr/>
          </a:p>
          <a:p>
            <a:pPr indent="-2286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6"/>
          <p:cNvSpPr txBox="1"/>
          <p:nvPr>
            <p:ph type="title"/>
          </p:nvPr>
        </p:nvSpPr>
        <p:spPr>
          <a:xfrm>
            <a:off x="254000" y="175939"/>
            <a:ext cx="9308911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Other Metadata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"/>
          <p:cNvSpPr txBox="1"/>
          <p:nvPr>
            <p:ph idx="1" type="body"/>
          </p:nvPr>
        </p:nvSpPr>
        <p:spPr>
          <a:xfrm>
            <a:off x="254000" y="1290181"/>
            <a:ext cx="11692633" cy="46460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US"/>
              <a:t>Which Landsat catalog best enables interoperability with other catalogs?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STAC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US"/>
              <a:t>Is it perfect? 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License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Thumbnails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Sparse dataset (collection) records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Still using STAC 1.0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Still using CARD4L</a:t>
            </a:r>
            <a:endParaRPr/>
          </a:p>
          <a:p>
            <a:pPr indent="-2286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286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7"/>
          <p:cNvSpPr txBox="1"/>
          <p:nvPr>
            <p:ph type="title"/>
          </p:nvPr>
        </p:nvSpPr>
        <p:spPr>
          <a:xfrm>
            <a:off x="254000" y="175939"/>
            <a:ext cx="9308911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Interoperability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"/>
          <p:cNvSpPr txBox="1"/>
          <p:nvPr>
            <p:ph idx="1" type="body"/>
          </p:nvPr>
        </p:nvSpPr>
        <p:spPr>
          <a:xfrm>
            <a:off x="254000" y="1415441"/>
            <a:ext cx="11692633" cy="44581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US"/>
              <a:t>Made during Collection 2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Checksums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US"/>
              <a:t>Looking at for Collection 3 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Processing timestamp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Quality indicators to aid in search 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Scale and offset per band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Identifier for unique data collects</a:t>
            </a:r>
            <a:endParaRPr/>
          </a:p>
        </p:txBody>
      </p:sp>
      <p:sp>
        <p:nvSpPr>
          <p:cNvPr id="113" name="Google Shape;113;p8"/>
          <p:cNvSpPr txBox="1"/>
          <p:nvPr>
            <p:ph type="title"/>
          </p:nvPr>
        </p:nvSpPr>
        <p:spPr>
          <a:xfrm>
            <a:off x="254000" y="175939"/>
            <a:ext cx="9308911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New Data for STAC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"/>
          <p:cNvSpPr txBox="1"/>
          <p:nvPr>
            <p:ph idx="1" type="body"/>
          </p:nvPr>
        </p:nvSpPr>
        <p:spPr>
          <a:xfrm>
            <a:off x="254000" y="1427967"/>
            <a:ext cx="11692633" cy="4445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US"/>
              <a:t>Supporting authoritative data means more transparency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Granules processed, removed, revised</a:t>
            </a:r>
            <a:endParaRPr/>
          </a:p>
          <a:p>
            <a: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US"/>
              <a:t>Transparency on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Over 30 million granules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Constantly growing datasets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Corrections and revisions due to instrument anomalies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“New” data from previous decades</a:t>
            </a:r>
            <a:endParaRPr/>
          </a:p>
          <a:p>
            <a:pPr indent="0" lvl="1" marL="533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9"/>
          <p:cNvSpPr txBox="1"/>
          <p:nvPr>
            <p:ph type="title"/>
          </p:nvPr>
        </p:nvSpPr>
        <p:spPr>
          <a:xfrm>
            <a:off x="254000" y="175939"/>
            <a:ext cx="9308911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Pulling Back the Curtain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eos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45F"/>
      </a:accent1>
      <a:accent2>
        <a:srgbClr val="A3CB34"/>
      </a:accent2>
      <a:accent3>
        <a:srgbClr val="C1666B"/>
      </a:accent3>
      <a:accent4>
        <a:srgbClr val="DDDDDD"/>
      </a:accent4>
      <a:accent5>
        <a:srgbClr val="7BC0D7"/>
      </a:accent5>
      <a:accent6>
        <a:srgbClr val="D146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Rush, Megan (Contractor) Eileen</dc:creator>
</cp:coreProperties>
</file>