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7FE022-A3C7-4372-B5A1-9AC9E54FBF97}">
  <a:tblStyle styleId="{CA7FE022-A3C7-4372-B5A1-9AC9E54FB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5468b2cb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d5468b2cb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5468b2cb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3d5468b2cb5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5468b2cb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d5468b2cb5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5468b2c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d5468b2cb5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5468b2c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d5468b2cb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alvalportal.ceos.org/wgcv" TargetMode="External"/><Relationship Id="rId4" Type="http://schemas.openxmlformats.org/officeDocument/2006/relationships/hyperlink" Target="http://ceos.org/wgcv/subgroups" TargetMode="External"/><Relationship Id="rId5" Type="http://schemas.openxmlformats.org/officeDocument/2006/relationships/hyperlink" Target="http://calvalportal.ceos.org/web/guest/wgc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4764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800"/>
              <a:t>CEOS </a:t>
            </a:r>
            <a:r>
              <a:rPr lang="en-GB" sz="6400"/>
              <a:t>WGCV-55 </a:t>
            </a:r>
            <a:endParaRPr sz="6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5000"/>
              <a:t>Action Review</a:t>
            </a:r>
            <a:endParaRPr i="1"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6755650" y="3779275"/>
            <a:ext cx="53502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Harvey Jones,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 Secretariat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W1.1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WGCV-56 / LSI-VC-19 Joint Meeting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SD, USA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20-24 April,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540000" y="3302399"/>
            <a:ext cx="111120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Cal/Val Portal pages exist for MSSG, SAR and IVOS, and LPV has a website hosted by NASA. No webpage for TMSG and ACSG.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Suggestion: repurpose this action to establish Cal/Val Portal pages for TMSG and ACSG.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Suggest that the CEOS webpages continue to host subgroup ToRs, governing documents, and contacts, and CVP detail subgroup activities / focus areas, repositories, and meeting information.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WGCV-55 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4" name="Google Shape;74;p8"/>
          <p:cNvGraphicFramePr/>
          <p:nvPr/>
        </p:nvGraphicFramePr>
        <p:xfrm>
          <a:off x="1387150" y="118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{CA7FE022-A3C7-4372-B5A1-9AC9E54FBF97}</a:tableStyleId>
              </a:tblPr>
              <a:tblGrid>
                <a:gridCol w="1489250"/>
                <a:gridCol w="5479450"/>
                <a:gridCol w="1798375"/>
              </a:tblGrid>
              <a:tr h="200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WGCV-55-01</a:t>
                      </a:r>
                      <a:endParaRPr b="1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 Subgroup chairs to communicate subgroup activities to Paolo to be shared on the Cal/Val Portal at </a:t>
                      </a:r>
                      <a:r>
                        <a:rPr lang="en-GB" sz="20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https://calvalportal.ceos.org/wgcv</a:t>
                      </a: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WGCV-56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75" name="Google Shape;75;p8"/>
          <p:cNvSpPr txBox="1"/>
          <p:nvPr/>
        </p:nvSpPr>
        <p:spPr>
          <a:xfrm>
            <a:off x="678375" y="5920074"/>
            <a:ext cx="111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website: </a:t>
            </a:r>
            <a:r>
              <a:rPr lang="en-GB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ceos.org/wgcv/subgroups</a:t>
            </a:r>
            <a:r>
              <a:rPr lang="en-GB"/>
              <a:t>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Cal/Val Portal:</a:t>
            </a:r>
            <a:r>
              <a:rPr lang="en-GB"/>
              <a:t>  </a:t>
            </a:r>
            <a:r>
              <a:rPr lang="en-GB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calvalportal.ceos.org/web/guest/wgcv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609850" y="3994124"/>
            <a:ext cx="111120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action from WGCV-54 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carried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over to WGCV-55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 this database still desired? Would it be useful on the PVP as well?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WGCV-55 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2" name="Google Shape;82;p9"/>
          <p:cNvGraphicFramePr/>
          <p:nvPr/>
        </p:nvGraphicFramePr>
        <p:xfrm>
          <a:off x="1831600" y="18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{CA7FE022-A3C7-4372-B5A1-9AC9E54FBF97}</a:tableStyleId>
              </a:tblPr>
              <a:tblGrid>
                <a:gridCol w="1472525"/>
                <a:gridCol w="5417825"/>
                <a:gridCol w="177815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WGCV-55-02</a:t>
                      </a:r>
                      <a:endParaRPr b="1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Paolo Castracane to work with Nigel Fox to establish on the Cal/Val Portal an IVOS database on radiometric calibration capabilities.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Q4 2025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/>
        </p:nvSpPr>
        <p:spPr>
          <a:xfrm>
            <a:off x="357100" y="4106174"/>
            <a:ext cx="111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be addressed in item W4.5 this afternoon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WGCV-55 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9" name="Google Shape;89;p10"/>
          <p:cNvGraphicFramePr/>
          <p:nvPr/>
        </p:nvGraphicFramePr>
        <p:xfrm>
          <a:off x="1578850" y="171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{CA7FE022-A3C7-4372-B5A1-9AC9E54FBF97}</a:tableStyleId>
              </a:tblPr>
              <a:tblGrid>
                <a:gridCol w="1472525"/>
                <a:gridCol w="5417825"/>
                <a:gridCol w="1778150"/>
              </a:tblGrid>
              <a:tr h="204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WGCV-55-09</a:t>
                      </a:r>
                      <a:endParaRPr b="1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Medhavy and Paolo to communicate with Bruce and Stephane that WGCV Membership should be notified when new SARCalNet site submissions are ready for approval. A step in the review and approval process for SARCalNet sites should include that WGCV membership is notified.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be addressed at WGCV-56</a:t>
                      </a:r>
                      <a:endParaRPr i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1"/>
          <p:cNvGraphicFramePr/>
          <p:nvPr/>
        </p:nvGraphicFramePr>
        <p:xfrm>
          <a:off x="950950" y="171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{CA7FE022-A3C7-4372-B5A1-9AC9E54FBF97}</a:tableStyleId>
              </a:tblPr>
              <a:tblGrid>
                <a:gridCol w="1616075"/>
                <a:gridCol w="5945950"/>
                <a:gridCol w="1951500"/>
              </a:tblGrid>
              <a:tr h="1551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WGCV-55-12</a:t>
                      </a:r>
                      <a:endParaRPr b="1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Pre-flight Calibration Workshop team (Nigel, Albrecht, Philippe, Paolo) to develop a good practice guidance document to summarise the workshop’s outcomes and recommendations.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Q1 2026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progress. Guidelines development telecons initiated October 30th.</a:t>
                      </a:r>
                      <a:endParaRPr i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95" name="Google Shape;95;p11"/>
          <p:cNvSpPr txBox="1"/>
          <p:nvPr/>
        </p:nvSpPr>
        <p:spPr>
          <a:xfrm>
            <a:off x="357100" y="4106174"/>
            <a:ext cx="111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Extend deadline?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WGCV-55 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2"/>
          <p:cNvGraphicFramePr/>
          <p:nvPr/>
        </p:nvGraphicFramePr>
        <p:xfrm>
          <a:off x="622125" y="163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{CA7FE022-A3C7-4372-B5A1-9AC9E54FBF97}</a:tableStyleId>
              </a:tblPr>
              <a:tblGrid>
                <a:gridCol w="1576200"/>
                <a:gridCol w="5799175"/>
                <a:gridCol w="1903300"/>
              </a:tblGrid>
              <a:tr h="2050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WGCV-55-14</a:t>
                      </a:r>
                      <a:endParaRPr b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Subgroup Chairs and WGCV members to consider adding other product validation tools beyond the optical domain onto a common front page of the CEOS Product Validation Platform.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WGCV-56</a:t>
                      </a:r>
                      <a:endParaRPr b="1"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102" name="Google Shape;102;p12"/>
          <p:cNvSpPr txBox="1"/>
          <p:nvPr/>
        </p:nvSpPr>
        <p:spPr>
          <a:xfrm>
            <a:off x="540000" y="4106174"/>
            <a:ext cx="11112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Reminder to Subgroup chairs to suggest additional platforms to add to the Product Validation Platform (email Nigel and Harvey)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Proposal to close action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WGCV-55 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WGCV-54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540000" y="4106174"/>
            <a:ext cx="111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 in mind for GSICS session later!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0" name="Google Shape;110;p13"/>
          <p:cNvGraphicFramePr/>
          <p:nvPr/>
        </p:nvGraphicFramePr>
        <p:xfrm>
          <a:off x="2246975" y="156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{CA7FE022-A3C7-4372-B5A1-9AC9E54FBF97}</a:tableStyleId>
              </a:tblPr>
              <a:tblGrid>
                <a:gridCol w="1576200"/>
                <a:gridCol w="5799175"/>
              </a:tblGrid>
              <a:tr h="20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WGCV-54-07</a:t>
                      </a:r>
                      <a:endParaRPr b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33445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Philippe and Nigel to initiate a discussion with WMO representatives on key in situ networks that could be brought in line with the FRM Assessment Framework / labelling. We would like to see broad utilisation of the FRM label.</a:t>
                      </a:r>
                      <a:endParaRPr sz="2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