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58" r:id="rId2"/>
  </p:sldMasterIdLst>
  <p:notesMasterIdLst>
    <p:notesMasterId r:id="rId37"/>
  </p:notesMasterIdLst>
  <p:sldIdLst>
    <p:sldId id="256" r:id="rId3"/>
    <p:sldId id="445" r:id="rId4"/>
    <p:sldId id="260" r:id="rId5"/>
    <p:sldId id="404" r:id="rId6"/>
    <p:sldId id="414" r:id="rId7"/>
    <p:sldId id="432" r:id="rId8"/>
    <p:sldId id="427" r:id="rId9"/>
    <p:sldId id="428" r:id="rId10"/>
    <p:sldId id="257" r:id="rId11"/>
    <p:sldId id="460" r:id="rId12"/>
    <p:sldId id="605" r:id="rId13"/>
    <p:sldId id="339" r:id="rId14"/>
    <p:sldId id="466" r:id="rId15"/>
    <p:sldId id="360" r:id="rId16"/>
    <p:sldId id="467" r:id="rId17"/>
    <p:sldId id="462" r:id="rId18"/>
    <p:sldId id="415" r:id="rId19"/>
    <p:sldId id="472" r:id="rId20"/>
    <p:sldId id="612" r:id="rId21"/>
    <p:sldId id="616" r:id="rId22"/>
    <p:sldId id="613" r:id="rId23"/>
    <p:sldId id="410" r:id="rId24"/>
    <p:sldId id="424" r:id="rId25"/>
    <p:sldId id="441" r:id="rId26"/>
    <p:sldId id="442" r:id="rId27"/>
    <p:sldId id="446" r:id="rId28"/>
    <p:sldId id="423" r:id="rId29"/>
    <p:sldId id="471" r:id="rId30"/>
    <p:sldId id="470" r:id="rId31"/>
    <p:sldId id="608" r:id="rId32"/>
    <p:sldId id="464" r:id="rId33"/>
    <p:sldId id="601" r:id="rId34"/>
    <p:sldId id="453" r:id="rId35"/>
    <p:sldId id="422"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snapToGrid="0">
      <p:cViewPr varScale="1">
        <p:scale>
          <a:sx n="90" d="100"/>
          <a:sy n="90" d="100"/>
        </p:scale>
        <p:origin x="36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26BB7-0F5C-B9EC-0CB6-41C809E89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58076-5EF7-BEF1-265F-115E674199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9C22741-9DFB-FAD8-1285-EE0DEA1B1956}"/>
              </a:ext>
            </a:extLst>
          </p:cNvPr>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618644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4371" y="0"/>
            <a:ext cx="8367388" cy="1143000"/>
          </a:xfrm>
          <a:prstGeom prst="rect">
            <a:avLst/>
          </a:prstGeom>
        </p:spPr>
        <p:txBody>
          <a:bodyPr anchor="ctr"/>
          <a:lstStyle>
            <a:lvl1pPr algn="ct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sz="3200" b="0">
                <a:latin typeface="Calibri" panose="020F0502020204030204" pitchFamily="34" charset="0"/>
                <a:cs typeface="Calibri" panose="020F0502020204030204" pitchFamily="34" charset="0"/>
              </a:defRPr>
            </a:lvl1pPr>
            <a:lvl2pPr>
              <a:defRPr sz="2933">
                <a:latin typeface="Calibri" panose="020F0502020204030204" pitchFamily="34" charset="0"/>
                <a:cs typeface="Calibri" panose="020F0502020204030204" pitchFamily="34" charset="0"/>
              </a:defRPr>
            </a:lvl2pPr>
            <a:lvl3pPr>
              <a:defRPr sz="2933">
                <a:latin typeface="Calibri" panose="020F0502020204030204" pitchFamily="34" charset="0"/>
                <a:cs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lvl1pPr>
              <a:defRPr/>
            </a:lvl1pPr>
          </a:lstStyle>
          <a:p>
            <a:pPr>
              <a:defRPr/>
            </a:pPr>
            <a:fld id="{B6244287-A535-B146-861C-249B7928B0A4}" type="slidenum">
              <a:rPr lang="en-US"/>
              <a:pPr>
                <a:defRPr/>
              </a:pPr>
              <a:t>‹#›</a:t>
            </a:fld>
            <a:endParaRPr lang="en-US" dirty="0"/>
          </a:p>
        </p:txBody>
      </p:sp>
    </p:spTree>
    <p:extLst>
      <p:ext uri="{BB962C8B-B14F-4D97-AF65-F5344CB8AC3E}">
        <p14:creationId xmlns:p14="http://schemas.microsoft.com/office/powerpoint/2010/main" val="60721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89652A-556A-116F-BC51-EE5D83B9F2C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355E0A4-AB7B-439F-57E5-45F3D5D03EBF}"/>
              </a:ext>
            </a:extLst>
          </p:cNvPr>
          <p:cNvSpPr>
            <a:spLocks noGrp="1"/>
          </p:cNvSpPr>
          <p:nvPr>
            <p:ph type="dt" sz="half" idx="10"/>
          </p:nvPr>
        </p:nvSpPr>
        <p:spPr/>
        <p:txBody>
          <a:bodyPr/>
          <a:lstStyle/>
          <a:p>
            <a:fld id="{977C74EE-C3EB-4FA0-BEA1-AAB5611A991B}" type="datetimeFigureOut">
              <a:rPr kumimoji="1" lang="ja-JP" altLang="en-US" smtClean="0"/>
              <a:t>2026/4/21</a:t>
            </a:fld>
            <a:endParaRPr kumimoji="1" lang="ja-JP" altLang="en-US"/>
          </a:p>
        </p:txBody>
      </p:sp>
      <p:sp>
        <p:nvSpPr>
          <p:cNvPr id="4" name="フッター プレースホルダー 3">
            <a:extLst>
              <a:ext uri="{FF2B5EF4-FFF2-40B4-BE49-F238E27FC236}">
                <a16:creationId xmlns:a16="http://schemas.microsoft.com/office/drawing/2014/main" id="{D9C407A3-326A-8CF5-9675-EEF18B8D595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57CC6B5-08D3-33DB-59DD-E5537F40BAAF}"/>
              </a:ext>
            </a:extLst>
          </p:cNvPr>
          <p:cNvSpPr>
            <a:spLocks noGrp="1"/>
          </p:cNvSpPr>
          <p:nvPr>
            <p:ph type="sldNum" sz="quarter" idx="12"/>
          </p:nvPr>
        </p:nvSpPr>
        <p:spPr/>
        <p:txBody>
          <a:bodyPr/>
          <a:lstStyle/>
          <a:p>
            <a:fld id="{0C000D1F-4B8E-4EF3-870B-54A670BC1AC4}" type="slidenum">
              <a:rPr kumimoji="1" lang="ja-JP" altLang="en-US" smtClean="0"/>
              <a:t>‹#›</a:t>
            </a:fld>
            <a:endParaRPr kumimoji="1" lang="ja-JP" altLang="en-US"/>
          </a:p>
        </p:txBody>
      </p:sp>
    </p:spTree>
    <p:extLst>
      <p:ext uri="{BB962C8B-B14F-4D97-AF65-F5344CB8AC3E}">
        <p14:creationId xmlns:p14="http://schemas.microsoft.com/office/powerpoint/2010/main" val="3591408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8A7B0-5EA5-26CA-EFAF-A078C54B3DE2}"/>
              </a:ext>
            </a:extLst>
          </p:cNvPr>
          <p:cNvSpPr>
            <a:spLocks noGrp="1"/>
          </p:cNvSpPr>
          <p:nvPr>
            <p:ph type="dt" sz="half" idx="10"/>
          </p:nvPr>
        </p:nvSpPr>
        <p:spPr/>
        <p:txBody>
          <a:bodyPr/>
          <a:lstStyle/>
          <a:p>
            <a:fld id="{6F2524E8-7422-4F95-BC51-25B3B00B74C6}" type="datetimeFigureOut">
              <a:rPr lang="en-BE" smtClean="0"/>
              <a:t>21/04/2026</a:t>
            </a:fld>
            <a:endParaRPr lang="en-BE"/>
          </a:p>
        </p:txBody>
      </p:sp>
      <p:sp>
        <p:nvSpPr>
          <p:cNvPr id="3" name="Footer Placeholder 2">
            <a:extLst>
              <a:ext uri="{FF2B5EF4-FFF2-40B4-BE49-F238E27FC236}">
                <a16:creationId xmlns:a16="http://schemas.microsoft.com/office/drawing/2014/main" id="{3734C8F0-2E0C-9F01-D312-502DD420F0DB}"/>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79DA1F9B-BB64-CDCF-2153-7BDF951C91F7}"/>
              </a:ext>
            </a:extLst>
          </p:cNvPr>
          <p:cNvSpPr>
            <a:spLocks noGrp="1"/>
          </p:cNvSpPr>
          <p:nvPr>
            <p:ph type="sldNum" sz="quarter" idx="12"/>
          </p:nvPr>
        </p:nvSpPr>
        <p:spPr/>
        <p:txBody>
          <a:bodyPr/>
          <a:lstStyle/>
          <a:p>
            <a:fld id="{FA962F4F-CB67-4427-B561-D8F835099E24}" type="slidenum">
              <a:rPr lang="en-BE" smtClean="0"/>
              <a:t>‹#›</a:t>
            </a:fld>
            <a:endParaRPr lang="en-BE"/>
          </a:p>
        </p:txBody>
      </p:sp>
    </p:spTree>
    <p:extLst>
      <p:ext uri="{BB962C8B-B14F-4D97-AF65-F5344CB8AC3E}">
        <p14:creationId xmlns:p14="http://schemas.microsoft.com/office/powerpoint/2010/main" val="2904547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5411" y="154800"/>
            <a:ext cx="10081234" cy="565200"/>
          </a:xfrm>
        </p:spPr>
        <p:txBody>
          <a:bodyPr/>
          <a:lstStyle>
            <a:lvl1pPr algn="l">
              <a:defRPr sz="2992"/>
            </a:lvl1pPr>
          </a:lstStyle>
          <a:p>
            <a:r>
              <a:rPr lang="en-GB" altLang="en-US" noProof="0"/>
              <a:t>CLICK TO EDIT MASTER TITLE STYLE</a:t>
            </a:r>
            <a:endParaRPr lang="en-GB" noProof="0"/>
          </a:p>
        </p:txBody>
      </p:sp>
    </p:spTree>
    <p:extLst>
      <p:ext uri="{BB962C8B-B14F-4D97-AF65-F5344CB8AC3E}">
        <p14:creationId xmlns:p14="http://schemas.microsoft.com/office/powerpoint/2010/main" val="657666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221900"/>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2667"/>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a:endParaRPr/>
          </a:p>
        </p:txBody>
      </p:sp>
      <p:sp>
        <p:nvSpPr>
          <p:cNvPr id="18" name="Google Shape;18;p4"/>
          <p:cNvSpPr txBox="1">
            <a:spLocks noGrp="1"/>
          </p:cNvSpPr>
          <p:nvPr>
            <p:ph type="body" idx="1"/>
          </p:nvPr>
        </p:nvSpPr>
        <p:spPr>
          <a:xfrm>
            <a:off x="415600" y="985500"/>
            <a:ext cx="11360800" cy="52320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Clr>
                <a:schemeClr val="dk1"/>
              </a:buClr>
              <a:buSzPts val="1200"/>
              <a:buChar char="●"/>
              <a:defRPr sz="1600">
                <a:solidFill>
                  <a:schemeClr val="dk1"/>
                </a:solidFill>
              </a:defRPr>
            </a:lvl1pPr>
            <a:lvl2pPr marL="1219170" lvl="1" indent="-389457">
              <a:spcBef>
                <a:spcPts val="0"/>
              </a:spcBef>
              <a:spcAft>
                <a:spcPts val="0"/>
              </a:spcAft>
              <a:buClr>
                <a:schemeClr val="dk1"/>
              </a:buClr>
              <a:buSzPts val="1000"/>
              <a:buChar char="○"/>
              <a:defRPr sz="1333">
                <a:solidFill>
                  <a:schemeClr val="dk1"/>
                </a:solidFill>
              </a:defRPr>
            </a:lvl2pPr>
            <a:lvl3pPr marL="1828754" lvl="2" indent="-389457">
              <a:spcBef>
                <a:spcPts val="0"/>
              </a:spcBef>
              <a:spcAft>
                <a:spcPts val="0"/>
              </a:spcAft>
              <a:buClr>
                <a:schemeClr val="dk1"/>
              </a:buClr>
              <a:buSzPts val="1000"/>
              <a:buChar char="■"/>
              <a:defRPr sz="1333">
                <a:solidFill>
                  <a:schemeClr val="dk1"/>
                </a:solidFill>
              </a:defRPr>
            </a:lvl3pPr>
            <a:lvl4pPr marL="2438339" lvl="3" indent="-389457">
              <a:spcBef>
                <a:spcPts val="0"/>
              </a:spcBef>
              <a:spcAft>
                <a:spcPts val="0"/>
              </a:spcAft>
              <a:buClr>
                <a:schemeClr val="dk1"/>
              </a:buClr>
              <a:buSzPts val="1000"/>
              <a:buChar char="●"/>
              <a:defRPr sz="1333">
                <a:solidFill>
                  <a:schemeClr val="dk1"/>
                </a:solidFill>
              </a:defRPr>
            </a:lvl4pPr>
            <a:lvl5pPr marL="3047924" lvl="4" indent="-389457">
              <a:spcBef>
                <a:spcPts val="0"/>
              </a:spcBef>
              <a:spcAft>
                <a:spcPts val="0"/>
              </a:spcAft>
              <a:buClr>
                <a:schemeClr val="dk1"/>
              </a:buClr>
              <a:buSzPts val="1000"/>
              <a:buChar char="○"/>
              <a:defRPr sz="1333">
                <a:solidFill>
                  <a:schemeClr val="dk1"/>
                </a:solidFill>
              </a:defRPr>
            </a:lvl5pPr>
            <a:lvl6pPr marL="3657509" lvl="5" indent="-389457">
              <a:spcBef>
                <a:spcPts val="0"/>
              </a:spcBef>
              <a:spcAft>
                <a:spcPts val="0"/>
              </a:spcAft>
              <a:buClr>
                <a:schemeClr val="dk1"/>
              </a:buClr>
              <a:buSzPts val="1000"/>
              <a:buChar char="■"/>
              <a:defRPr sz="1333">
                <a:solidFill>
                  <a:schemeClr val="dk1"/>
                </a:solidFill>
              </a:defRPr>
            </a:lvl6pPr>
            <a:lvl7pPr marL="4267093" lvl="6" indent="-389457">
              <a:spcBef>
                <a:spcPts val="0"/>
              </a:spcBef>
              <a:spcAft>
                <a:spcPts val="0"/>
              </a:spcAft>
              <a:buClr>
                <a:schemeClr val="dk1"/>
              </a:buClr>
              <a:buSzPts val="1000"/>
              <a:buChar char="●"/>
              <a:defRPr sz="1333">
                <a:solidFill>
                  <a:schemeClr val="dk1"/>
                </a:solidFill>
              </a:defRPr>
            </a:lvl7pPr>
            <a:lvl8pPr marL="4876678" lvl="7" indent="-389457">
              <a:spcBef>
                <a:spcPts val="0"/>
              </a:spcBef>
              <a:spcAft>
                <a:spcPts val="0"/>
              </a:spcAft>
              <a:buClr>
                <a:schemeClr val="dk1"/>
              </a:buClr>
              <a:buSzPts val="1000"/>
              <a:buChar char="○"/>
              <a:defRPr sz="1333">
                <a:solidFill>
                  <a:schemeClr val="dk1"/>
                </a:solidFill>
              </a:defRPr>
            </a:lvl8pPr>
            <a:lvl9pPr marL="5486263" lvl="8" indent="-389457">
              <a:spcBef>
                <a:spcPts val="0"/>
              </a:spcBef>
              <a:spcAft>
                <a:spcPts val="0"/>
              </a:spcAft>
              <a:buClr>
                <a:schemeClr val="dk1"/>
              </a:buClr>
              <a:buSzPts val="1000"/>
              <a:buChar char="■"/>
              <a:defRPr sz="1333">
                <a:solidFill>
                  <a:schemeClr val="dk1"/>
                </a:solidFill>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l" smtClean="0"/>
              <a:pPr algn="r"/>
              <a:t>‹#›</a:t>
            </a:fld>
            <a:endParaRPr lang="el"/>
          </a:p>
        </p:txBody>
      </p:sp>
    </p:spTree>
    <p:extLst>
      <p:ext uri="{BB962C8B-B14F-4D97-AF65-F5344CB8AC3E}">
        <p14:creationId xmlns:p14="http://schemas.microsoft.com/office/powerpoint/2010/main" val="204851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8442036" y="6574604"/>
            <a:ext cx="3749075" cy="29234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300" b="1" i="0" u="none" strike="noStrike" cap="none" dirty="0">
                <a:solidFill>
                  <a:schemeClr val="accent1"/>
                </a:solidFill>
                <a:latin typeface="Arial"/>
                <a:ea typeface="Arial"/>
                <a:cs typeface="Arial"/>
                <a:sym typeface="Arial"/>
              </a:rPr>
              <a:t>Atmospheric Composition SG  -  Slide </a:t>
            </a:r>
            <a:fld id="{00000000-1234-1234-1234-123412341234}" type="slidenum">
              <a:rPr lang="en-GB" sz="1300" b="1" i="0" u="none" strike="noStrike" cap="none">
                <a:solidFill>
                  <a:schemeClr val="accent1"/>
                </a:solidFill>
                <a:latin typeface="Arial"/>
                <a:ea typeface="Arial"/>
                <a:cs typeface="Arial"/>
                <a:sym typeface="Arial"/>
              </a:rPr>
              <a:t>‹#›</a:t>
            </a:fld>
            <a:endParaRPr sz="1300" b="1" i="0" u="none" strike="noStrike" cap="none" dirty="0">
              <a:solidFill>
                <a:schemeClr val="accent1"/>
              </a:solidFill>
              <a:latin typeface="Arial"/>
              <a:ea typeface="Arial"/>
              <a:cs typeface="Arial"/>
              <a:sym typeface="Aria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28;p3"/>
          <p:cNvSpPr txBox="1"/>
          <p:nvPr userDrawn="1"/>
        </p:nvSpPr>
        <p:spPr>
          <a:xfrm>
            <a:off x="0" y="6580932"/>
            <a:ext cx="4925700" cy="2923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dirty="0">
                <a:solidFill>
                  <a:schemeClr val="accent1"/>
                </a:solidFill>
              </a:rPr>
              <a:t>CEOS WGCV</a:t>
            </a:r>
            <a:r>
              <a:rPr lang="en-GB" sz="1300" b="1" i="0" u="none" strike="noStrike" cap="none" dirty="0">
                <a:solidFill>
                  <a:schemeClr val="accent1"/>
                </a:solidFill>
                <a:latin typeface="Arial"/>
                <a:ea typeface="Arial"/>
                <a:cs typeface="Arial"/>
                <a:sym typeface="Arial"/>
              </a:rPr>
              <a:t>-</a:t>
            </a:r>
            <a:r>
              <a:rPr lang="en-GB" sz="1300" b="1" dirty="0">
                <a:solidFill>
                  <a:schemeClr val="accent1"/>
                </a:solidFill>
              </a:rPr>
              <a:t>56</a:t>
            </a:r>
            <a:r>
              <a:rPr lang="en-GB" sz="1300" b="1" i="0" u="none" strike="noStrike" cap="none" dirty="0">
                <a:solidFill>
                  <a:schemeClr val="accent1"/>
                </a:solidFill>
                <a:latin typeface="Arial"/>
                <a:ea typeface="Arial"/>
                <a:cs typeface="Arial"/>
                <a:sym typeface="Arial"/>
              </a:rPr>
              <a:t>, 20-24</a:t>
            </a:r>
            <a:r>
              <a:rPr lang="en-GB" sz="1300" b="1" dirty="0">
                <a:solidFill>
                  <a:schemeClr val="accent1"/>
                </a:solidFill>
              </a:rPr>
              <a:t> April 2026</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8025064" y="6574604"/>
            <a:ext cx="4166048" cy="29234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300" b="1" i="0" u="none" strike="noStrike" cap="none" dirty="0">
                <a:solidFill>
                  <a:schemeClr val="accent1"/>
                </a:solidFill>
                <a:latin typeface="Arial"/>
                <a:ea typeface="Arial"/>
                <a:cs typeface="Arial"/>
                <a:sym typeface="Arial"/>
              </a:rPr>
              <a:t>Atmospheric Composition SG  -  Slide </a:t>
            </a:r>
            <a:fld id="{00000000-1234-1234-1234-123412341234}" type="slidenum">
              <a:rPr lang="en-GB" sz="1300" b="1" i="0" u="none" strike="noStrike" cap="none" smtClean="0">
                <a:solidFill>
                  <a:schemeClr val="accent1"/>
                </a:solidFill>
                <a:latin typeface="Arial"/>
                <a:ea typeface="Arial"/>
                <a:cs typeface="Arial"/>
                <a:sym typeface="Arial"/>
              </a:rPr>
              <a:pPr marL="0" marR="0" lvl="0" indent="0" algn="r" rtl="0">
                <a:spcBef>
                  <a:spcPts val="0"/>
                </a:spcBef>
                <a:spcAft>
                  <a:spcPts val="0"/>
                </a:spcAft>
                <a:buNone/>
              </a:pPr>
              <a:t>‹#›</a:t>
            </a:fld>
            <a:endParaRPr sz="1300" b="1" i="0" u="none" strike="noStrike" cap="none" dirty="0">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28;p3"/>
          <p:cNvSpPr txBox="1"/>
          <p:nvPr userDrawn="1"/>
        </p:nvSpPr>
        <p:spPr>
          <a:xfrm>
            <a:off x="0" y="6580932"/>
            <a:ext cx="4925700" cy="2923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dirty="0">
                <a:solidFill>
                  <a:schemeClr val="accent1"/>
                </a:solidFill>
              </a:rPr>
              <a:t>CEOS WGCV</a:t>
            </a:r>
            <a:r>
              <a:rPr lang="en-GB" sz="1300" b="1" i="0" u="none" strike="noStrike" cap="none" dirty="0">
                <a:solidFill>
                  <a:schemeClr val="accent1"/>
                </a:solidFill>
                <a:latin typeface="Arial"/>
                <a:ea typeface="Arial"/>
                <a:cs typeface="Arial"/>
                <a:sym typeface="Arial"/>
              </a:rPr>
              <a:t>-</a:t>
            </a:r>
            <a:r>
              <a:rPr lang="en-GB" sz="1300" b="1" dirty="0">
                <a:solidFill>
                  <a:schemeClr val="accent1"/>
                </a:solidFill>
              </a:rPr>
              <a:t>56</a:t>
            </a:r>
            <a:r>
              <a:rPr lang="en-GB" sz="1300" b="1" i="0" u="none" strike="noStrike" cap="none" dirty="0">
                <a:solidFill>
                  <a:schemeClr val="accent1"/>
                </a:solidFill>
                <a:latin typeface="Arial"/>
                <a:ea typeface="Arial"/>
                <a:cs typeface="Arial"/>
                <a:sym typeface="Arial"/>
              </a:rPr>
              <a:t>, 20-24</a:t>
            </a:r>
            <a:r>
              <a:rPr lang="en-GB" sz="1300" b="1" dirty="0">
                <a:solidFill>
                  <a:schemeClr val="accent1"/>
                </a:solidFill>
              </a:rPr>
              <a:t> April 2026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7501690" y="6574604"/>
            <a:ext cx="4689422" cy="29234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300" b="1" i="0" u="none" strike="noStrike" cap="none" dirty="0">
                <a:solidFill>
                  <a:schemeClr val="accent1"/>
                </a:solidFill>
                <a:latin typeface="Arial"/>
                <a:ea typeface="Arial"/>
                <a:cs typeface="Arial"/>
                <a:sym typeface="Arial"/>
              </a:rPr>
              <a:t>Atmospheric Composition SG  -  Slide </a:t>
            </a:r>
            <a:fld id="{00000000-1234-1234-1234-123412341234}" type="slidenum">
              <a:rPr lang="en-GB" sz="1300" b="1" i="0" u="none" strike="noStrike" cap="none" smtClean="0">
                <a:solidFill>
                  <a:schemeClr val="accent1"/>
                </a:solidFill>
                <a:latin typeface="Arial"/>
                <a:ea typeface="Arial"/>
                <a:cs typeface="Arial"/>
                <a:sym typeface="Arial"/>
              </a:rPr>
              <a:pPr marL="0" marR="0" lvl="0" indent="0" algn="r" rtl="0">
                <a:spcBef>
                  <a:spcPts val="0"/>
                </a:spcBef>
                <a:spcAft>
                  <a:spcPts val="0"/>
                </a:spcAft>
                <a:buNone/>
              </a:pPr>
              <a:t>‹#›</a:t>
            </a:fld>
            <a:endParaRPr sz="1300" b="1" i="0" u="none" strike="noStrike" cap="none" dirty="0">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28;p3"/>
          <p:cNvSpPr txBox="1"/>
          <p:nvPr userDrawn="1"/>
        </p:nvSpPr>
        <p:spPr>
          <a:xfrm>
            <a:off x="0" y="6580932"/>
            <a:ext cx="4925700" cy="2923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dirty="0">
                <a:solidFill>
                  <a:schemeClr val="accent1"/>
                </a:solidFill>
              </a:rPr>
              <a:t>CEOS WGCV</a:t>
            </a:r>
            <a:r>
              <a:rPr lang="en-GB" sz="1300" b="1" i="0" u="none" strike="noStrike" cap="none" dirty="0">
                <a:solidFill>
                  <a:schemeClr val="accent1"/>
                </a:solidFill>
                <a:latin typeface="Arial"/>
                <a:ea typeface="Arial"/>
                <a:cs typeface="Arial"/>
                <a:sym typeface="Arial"/>
              </a:rPr>
              <a:t>-</a:t>
            </a:r>
            <a:r>
              <a:rPr lang="en-GB" sz="1300" b="1" dirty="0">
                <a:solidFill>
                  <a:schemeClr val="accent1"/>
                </a:solidFill>
              </a:rPr>
              <a:t>56</a:t>
            </a:r>
            <a:r>
              <a:rPr lang="en-GB" sz="1300" b="1" i="0" u="none" strike="noStrike" cap="none" dirty="0">
                <a:solidFill>
                  <a:schemeClr val="accent1"/>
                </a:solidFill>
                <a:latin typeface="Arial"/>
                <a:ea typeface="Arial"/>
                <a:cs typeface="Arial"/>
                <a:sym typeface="Arial"/>
              </a:rPr>
              <a:t>, 20-24</a:t>
            </a:r>
            <a:r>
              <a:rPr lang="en-GB" sz="1300" b="1" dirty="0">
                <a:solidFill>
                  <a:schemeClr val="accent1"/>
                </a:solidFill>
              </a:rPr>
              <a:t> April 2026</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27BB-9540-7A49-9802-92EECB4F7E5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925B626D-1B14-DE4F-9C69-8E774F6CF5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F5776FA7-19EC-B942-96E3-CDD9F606CA33}"/>
              </a:ext>
            </a:extLst>
          </p:cNvPr>
          <p:cNvSpPr>
            <a:spLocks noGrp="1"/>
          </p:cNvSpPr>
          <p:nvPr>
            <p:ph type="dt" sz="half" idx="10"/>
          </p:nvPr>
        </p:nvSpPr>
        <p:spPr/>
        <p:txBody>
          <a:bodyPr/>
          <a:lstStyle/>
          <a:p>
            <a:fld id="{A153888B-98DB-A543-91C3-E001A02B28BD}" type="datetime1">
              <a:rPr lang="de-DE" smtClean="0"/>
              <a:t>21.04.2026</a:t>
            </a:fld>
            <a:endParaRPr lang="x-none"/>
          </a:p>
        </p:txBody>
      </p:sp>
      <p:sp>
        <p:nvSpPr>
          <p:cNvPr id="5" name="Footer Placeholder 4">
            <a:extLst>
              <a:ext uri="{FF2B5EF4-FFF2-40B4-BE49-F238E27FC236}">
                <a16:creationId xmlns:a16="http://schemas.microsoft.com/office/drawing/2014/main" id="{18566251-68D3-D84D-A04B-DC685DEB56A7}"/>
              </a:ext>
            </a:extLst>
          </p:cNvPr>
          <p:cNvSpPr>
            <a:spLocks noGrp="1"/>
          </p:cNvSpPr>
          <p:nvPr>
            <p:ph type="ftr" sz="quarter" idx="11"/>
          </p:nvPr>
        </p:nvSpPr>
        <p:spPr/>
        <p:txBody>
          <a:bodyPr/>
          <a:lstStyle/>
          <a:p>
            <a:r>
              <a:rPr lang="en-GB"/>
              <a:t>HEGIFTOM: Introduction-HS &amp; RVM-Kick-OFF Meeting (22 March 2021)</a:t>
            </a:r>
            <a:endParaRPr lang="x-none"/>
          </a:p>
        </p:txBody>
      </p:sp>
      <p:sp>
        <p:nvSpPr>
          <p:cNvPr id="6" name="Slide Number Placeholder 5">
            <a:extLst>
              <a:ext uri="{FF2B5EF4-FFF2-40B4-BE49-F238E27FC236}">
                <a16:creationId xmlns:a16="http://schemas.microsoft.com/office/drawing/2014/main" id="{6BF8FB58-EF4C-7C4B-8745-4DBF6B32F592}"/>
              </a:ext>
            </a:extLst>
          </p:cNvPr>
          <p:cNvSpPr>
            <a:spLocks noGrp="1"/>
          </p:cNvSpPr>
          <p:nvPr>
            <p:ph type="sldNum" sz="quarter" idx="12"/>
          </p:nvPr>
        </p:nvSpPr>
        <p:spPr/>
        <p:txBody>
          <a:bodyPr/>
          <a:lstStyle/>
          <a:p>
            <a:fld id="{291BF145-AF19-F749-8A63-A2EC1618D0EB}" type="slidenum">
              <a:rPr lang="x-none" smtClean="0"/>
              <a:t>‹#›</a:t>
            </a:fld>
            <a:endParaRPr lang="x-none"/>
          </a:p>
        </p:txBody>
      </p:sp>
    </p:spTree>
    <p:extLst>
      <p:ext uri="{BB962C8B-B14F-4D97-AF65-F5344CB8AC3E}">
        <p14:creationId xmlns:p14="http://schemas.microsoft.com/office/powerpoint/2010/main" val="88425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5411" y="154800"/>
            <a:ext cx="10081234" cy="565200"/>
          </a:xfrm>
        </p:spPr>
        <p:txBody>
          <a:bodyPr/>
          <a:lstStyle>
            <a:lvl1pPr algn="l">
              <a:defRPr sz="2992"/>
            </a:lvl1pPr>
          </a:lstStyle>
          <a:p>
            <a:r>
              <a:rPr lang="en-GB" altLang="en-US" noProof="0"/>
              <a:t>CLICK TO EDIT MASTER TITLE STYLE</a:t>
            </a:r>
            <a:endParaRPr lang="en-GB" noProof="0"/>
          </a:p>
        </p:txBody>
      </p:sp>
    </p:spTree>
    <p:extLst>
      <p:ext uri="{BB962C8B-B14F-4D97-AF65-F5344CB8AC3E}">
        <p14:creationId xmlns:p14="http://schemas.microsoft.com/office/powerpoint/2010/main" val="2098012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IRA-IASB top-bottom">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605637" y="-5605635"/>
            <a:ext cx="980726" cy="121920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sp>
        <p:nvSpPr>
          <p:cNvPr id="12" name="Title 1"/>
          <p:cNvSpPr>
            <a:spLocks noGrp="1"/>
          </p:cNvSpPr>
          <p:nvPr>
            <p:ph type="title"/>
          </p:nvPr>
        </p:nvSpPr>
        <p:spPr>
          <a:xfrm>
            <a:off x="205154" y="139799"/>
            <a:ext cx="10537265" cy="768921"/>
          </a:xfrm>
        </p:spPr>
        <p:txBody>
          <a:bodyPr/>
          <a:lstStyle>
            <a:lvl1pPr>
              <a:defRPr>
                <a:latin typeface="+mj-lt"/>
              </a:defRPr>
            </a:lvl1pPr>
          </a:lstStyle>
          <a:p>
            <a:r>
              <a:rPr kumimoji="0" lang="en-US" sz="36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altLang="en-US" sz="3200" dirty="0">
              <a:latin typeface="Verdana" panose="020B0604030504040204" pitchFamily="34" charset="0"/>
              <a:ea typeface="Verdana" panose="020B0604030504040204" pitchFamily="34" charset="0"/>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892080" y="561256"/>
            <a:ext cx="407840" cy="121920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pic>
        <p:nvPicPr>
          <p:cNvPr id="14" name="Picture 3" descr="Ligne_orange"/>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35336"/>
            <a:ext cx="12204000" cy="180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pic>
        <p:nvPicPr>
          <p:cNvPr id="15" name="Picture 3" descr="Ligne_orange"/>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980728"/>
            <a:ext cx="12192000" cy="252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sp>
        <p:nvSpPr>
          <p:cNvPr id="2" name="TextBox 1"/>
          <p:cNvSpPr txBox="1"/>
          <p:nvPr userDrawn="1"/>
        </p:nvSpPr>
        <p:spPr>
          <a:xfrm>
            <a:off x="-11999" y="6488668"/>
            <a:ext cx="12204000" cy="276999"/>
          </a:xfrm>
          <a:prstGeom prst="rect">
            <a:avLst/>
          </a:prstGeom>
          <a:noFill/>
        </p:spPr>
        <p:txBody>
          <a:bodyPr wrap="square" rtlCol="0">
            <a:spAutoFit/>
          </a:bodyPr>
          <a:lstStyle/>
          <a:p>
            <a:pPr algn="ctr"/>
            <a:r>
              <a:rPr lang="en-US" sz="1200" dirty="0"/>
              <a:t>J.-C. Lambert  |  Satellite TCO Validation Using Ground-based Measurements  |  WMO GAW Cross-SAG Ozone Monitoring Strategy</a:t>
            </a:r>
            <a:r>
              <a:rPr lang="en-US" sz="1200" baseline="0" dirty="0"/>
              <a:t>, WMO, Geneva, 1-2 </a:t>
            </a:r>
            <a:r>
              <a:rPr lang="en-US" sz="1200" dirty="0"/>
              <a:t>July 2025</a:t>
            </a:r>
            <a:endParaRPr lang="nl-BE" sz="1200"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5149" y="139799"/>
            <a:ext cx="1124121" cy="1123217"/>
          </a:xfrm>
          <a:prstGeom prst="rect">
            <a:avLst/>
          </a:prstGeom>
        </p:spPr>
      </p:pic>
    </p:spTree>
    <p:extLst>
      <p:ext uri="{BB962C8B-B14F-4D97-AF65-F5344CB8AC3E}">
        <p14:creationId xmlns:p14="http://schemas.microsoft.com/office/powerpoint/2010/main" val="1437530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221900"/>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sz="2667"/>
            </a:lvl1pPr>
            <a:lvl2pPr lvl="1">
              <a:spcBef>
                <a:spcPts val="0"/>
              </a:spcBef>
              <a:spcAft>
                <a:spcPts val="0"/>
              </a:spcAft>
              <a:buSzPts val="2200"/>
              <a:buNone/>
              <a:defRPr/>
            </a:lvl2pPr>
            <a:lvl3pPr lvl="2">
              <a:spcBef>
                <a:spcPts val="0"/>
              </a:spcBef>
              <a:spcAft>
                <a:spcPts val="0"/>
              </a:spcAft>
              <a:buSzPts val="2200"/>
              <a:buNone/>
              <a:defRPr/>
            </a:lvl3pPr>
            <a:lvl4pPr lvl="3">
              <a:spcBef>
                <a:spcPts val="0"/>
              </a:spcBef>
              <a:spcAft>
                <a:spcPts val="0"/>
              </a:spcAft>
              <a:buSzPts val="2200"/>
              <a:buNone/>
              <a:defRPr/>
            </a:lvl4pPr>
            <a:lvl5pPr lvl="4">
              <a:spcBef>
                <a:spcPts val="0"/>
              </a:spcBef>
              <a:spcAft>
                <a:spcPts val="0"/>
              </a:spcAft>
              <a:buSzPts val="2200"/>
              <a:buNone/>
              <a:defRPr/>
            </a:lvl5pPr>
            <a:lvl6pPr lvl="5">
              <a:spcBef>
                <a:spcPts val="0"/>
              </a:spcBef>
              <a:spcAft>
                <a:spcPts val="0"/>
              </a:spcAft>
              <a:buSzPts val="2200"/>
              <a:buNone/>
              <a:defRPr/>
            </a:lvl6pPr>
            <a:lvl7pPr lvl="6">
              <a:spcBef>
                <a:spcPts val="0"/>
              </a:spcBef>
              <a:spcAft>
                <a:spcPts val="0"/>
              </a:spcAft>
              <a:buSzPts val="2200"/>
              <a:buNone/>
              <a:defRPr/>
            </a:lvl7pPr>
            <a:lvl8pPr lvl="7">
              <a:spcBef>
                <a:spcPts val="0"/>
              </a:spcBef>
              <a:spcAft>
                <a:spcPts val="0"/>
              </a:spcAft>
              <a:buSzPts val="2200"/>
              <a:buNone/>
              <a:defRPr/>
            </a:lvl8pPr>
            <a:lvl9pPr lvl="8">
              <a:spcBef>
                <a:spcPts val="0"/>
              </a:spcBef>
              <a:spcAft>
                <a:spcPts val="0"/>
              </a:spcAft>
              <a:buSzPts val="2200"/>
              <a:buNone/>
              <a:defRPr/>
            </a:lvl9pPr>
          </a:lstStyle>
          <a:p>
            <a:endParaRPr/>
          </a:p>
        </p:txBody>
      </p:sp>
      <p:sp>
        <p:nvSpPr>
          <p:cNvPr id="18" name="Google Shape;18;p4"/>
          <p:cNvSpPr txBox="1">
            <a:spLocks noGrp="1"/>
          </p:cNvSpPr>
          <p:nvPr>
            <p:ph type="body" idx="1"/>
          </p:nvPr>
        </p:nvSpPr>
        <p:spPr>
          <a:xfrm>
            <a:off x="415600" y="985500"/>
            <a:ext cx="11360800" cy="52320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Clr>
                <a:schemeClr val="dk1"/>
              </a:buClr>
              <a:buSzPts val="1200"/>
              <a:buChar char="●"/>
              <a:defRPr sz="1600">
                <a:solidFill>
                  <a:schemeClr val="dk1"/>
                </a:solidFill>
              </a:defRPr>
            </a:lvl1pPr>
            <a:lvl2pPr marL="1219170" lvl="1" indent="-389457">
              <a:spcBef>
                <a:spcPts val="0"/>
              </a:spcBef>
              <a:spcAft>
                <a:spcPts val="0"/>
              </a:spcAft>
              <a:buClr>
                <a:schemeClr val="dk1"/>
              </a:buClr>
              <a:buSzPts val="1000"/>
              <a:buChar char="○"/>
              <a:defRPr sz="1333">
                <a:solidFill>
                  <a:schemeClr val="dk1"/>
                </a:solidFill>
              </a:defRPr>
            </a:lvl2pPr>
            <a:lvl3pPr marL="1828754" lvl="2" indent="-389457">
              <a:spcBef>
                <a:spcPts val="0"/>
              </a:spcBef>
              <a:spcAft>
                <a:spcPts val="0"/>
              </a:spcAft>
              <a:buClr>
                <a:schemeClr val="dk1"/>
              </a:buClr>
              <a:buSzPts val="1000"/>
              <a:buChar char="■"/>
              <a:defRPr sz="1333">
                <a:solidFill>
                  <a:schemeClr val="dk1"/>
                </a:solidFill>
              </a:defRPr>
            </a:lvl3pPr>
            <a:lvl4pPr marL="2438339" lvl="3" indent="-389457">
              <a:spcBef>
                <a:spcPts val="0"/>
              </a:spcBef>
              <a:spcAft>
                <a:spcPts val="0"/>
              </a:spcAft>
              <a:buClr>
                <a:schemeClr val="dk1"/>
              </a:buClr>
              <a:buSzPts val="1000"/>
              <a:buChar char="●"/>
              <a:defRPr sz="1333">
                <a:solidFill>
                  <a:schemeClr val="dk1"/>
                </a:solidFill>
              </a:defRPr>
            </a:lvl4pPr>
            <a:lvl5pPr marL="3047924" lvl="4" indent="-389457">
              <a:spcBef>
                <a:spcPts val="0"/>
              </a:spcBef>
              <a:spcAft>
                <a:spcPts val="0"/>
              </a:spcAft>
              <a:buClr>
                <a:schemeClr val="dk1"/>
              </a:buClr>
              <a:buSzPts val="1000"/>
              <a:buChar char="○"/>
              <a:defRPr sz="1333">
                <a:solidFill>
                  <a:schemeClr val="dk1"/>
                </a:solidFill>
              </a:defRPr>
            </a:lvl5pPr>
            <a:lvl6pPr marL="3657509" lvl="5" indent="-389457">
              <a:spcBef>
                <a:spcPts val="0"/>
              </a:spcBef>
              <a:spcAft>
                <a:spcPts val="0"/>
              </a:spcAft>
              <a:buClr>
                <a:schemeClr val="dk1"/>
              </a:buClr>
              <a:buSzPts val="1000"/>
              <a:buChar char="■"/>
              <a:defRPr sz="1333">
                <a:solidFill>
                  <a:schemeClr val="dk1"/>
                </a:solidFill>
              </a:defRPr>
            </a:lvl6pPr>
            <a:lvl7pPr marL="4267093" lvl="6" indent="-389457">
              <a:spcBef>
                <a:spcPts val="0"/>
              </a:spcBef>
              <a:spcAft>
                <a:spcPts val="0"/>
              </a:spcAft>
              <a:buClr>
                <a:schemeClr val="dk1"/>
              </a:buClr>
              <a:buSzPts val="1000"/>
              <a:buChar char="●"/>
              <a:defRPr sz="1333">
                <a:solidFill>
                  <a:schemeClr val="dk1"/>
                </a:solidFill>
              </a:defRPr>
            </a:lvl7pPr>
            <a:lvl8pPr marL="4876678" lvl="7" indent="-389457">
              <a:spcBef>
                <a:spcPts val="0"/>
              </a:spcBef>
              <a:spcAft>
                <a:spcPts val="0"/>
              </a:spcAft>
              <a:buClr>
                <a:schemeClr val="dk1"/>
              </a:buClr>
              <a:buSzPts val="1000"/>
              <a:buChar char="○"/>
              <a:defRPr sz="1333">
                <a:solidFill>
                  <a:schemeClr val="dk1"/>
                </a:solidFill>
              </a:defRPr>
            </a:lvl8pPr>
            <a:lvl9pPr marL="5486263" lvl="8" indent="-389457">
              <a:spcBef>
                <a:spcPts val="0"/>
              </a:spcBef>
              <a:spcAft>
                <a:spcPts val="0"/>
              </a:spcAft>
              <a:buClr>
                <a:schemeClr val="dk1"/>
              </a:buClr>
              <a:buSzPts val="1000"/>
              <a:buChar char="■"/>
              <a:defRPr sz="1333">
                <a:solidFill>
                  <a:schemeClr val="dk1"/>
                </a:solidFill>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l" smtClean="0"/>
              <a:pPr algn="r"/>
              <a:t>‹#›</a:t>
            </a:fld>
            <a:endParaRPr lang="el"/>
          </a:p>
        </p:txBody>
      </p:sp>
    </p:spTree>
    <p:extLst>
      <p:ext uri="{BB962C8B-B14F-4D97-AF65-F5344CB8AC3E}">
        <p14:creationId xmlns:p14="http://schemas.microsoft.com/office/powerpoint/2010/main" val="428568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4" name="Rectangle 13"/>
          <p:cNvSpPr/>
          <p:nvPr userDrawn="1"/>
        </p:nvSpPr>
        <p:spPr>
          <a:xfrm>
            <a:off x="0" y="0"/>
            <a:ext cx="12204000" cy="7125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4665" y="79634"/>
            <a:ext cx="12025133" cy="562778"/>
          </a:xfrm>
          <a:prstGeom prst="rect">
            <a:avLst/>
          </a:prstGeom>
        </p:spPr>
        <p:txBody>
          <a:bodyPr anchor="ctr"/>
          <a:lstStyle>
            <a:lvl1pPr>
              <a:defRPr>
                <a:latin typeface="+mj-lt"/>
              </a:defRPr>
            </a:lvl1pPr>
          </a:lstStyle>
          <a:p>
            <a:r>
              <a:rPr lang="en-US" dirty="0"/>
              <a:t>Click to edit Master title style</a:t>
            </a:r>
            <a:endParaRPr lang="nl-BE" dirty="0"/>
          </a:p>
        </p:txBody>
      </p:sp>
      <p:pic>
        <p:nvPicPr>
          <p:cNvPr id="13" name="Picture 3" descr="Ligne_orange"/>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12536"/>
            <a:ext cx="12192000" cy="252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spTree>
    <p:extLst>
      <p:ext uri="{BB962C8B-B14F-4D97-AF65-F5344CB8AC3E}">
        <p14:creationId xmlns:p14="http://schemas.microsoft.com/office/powerpoint/2010/main" val="301503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14">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5">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1" name="Google Shape;27;p3"/>
          <p:cNvSpPr txBox="1"/>
          <p:nvPr userDrawn="1"/>
        </p:nvSpPr>
        <p:spPr>
          <a:xfrm>
            <a:off x="8466420" y="6570497"/>
            <a:ext cx="3749075" cy="29234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300" b="1" i="0" u="none" strike="noStrike" cap="none" dirty="0">
                <a:solidFill>
                  <a:schemeClr val="accent1"/>
                </a:solidFill>
                <a:latin typeface="Arial"/>
                <a:ea typeface="Arial"/>
                <a:cs typeface="Arial"/>
                <a:sym typeface="Arial"/>
              </a:rPr>
              <a:t>Atmospheric Composition SG  -  Slide </a:t>
            </a:r>
            <a:fld id="{00000000-1234-1234-1234-123412341234}" type="slidenum">
              <a:rPr lang="en-GB" sz="1300" b="1" i="0" u="none" strike="noStrike" cap="none">
                <a:solidFill>
                  <a:schemeClr val="accent1"/>
                </a:solidFill>
                <a:latin typeface="Arial"/>
                <a:ea typeface="Arial"/>
                <a:cs typeface="Arial"/>
                <a:sym typeface="Arial"/>
              </a:rPr>
              <a:t>‹#›</a:t>
            </a:fld>
            <a:endParaRPr sz="1300" b="1" i="0" u="none" strike="noStrike" cap="none" dirty="0">
              <a:solidFill>
                <a:schemeClr val="accent1"/>
              </a:solidFill>
              <a:latin typeface="Arial"/>
              <a:ea typeface="Arial"/>
              <a:cs typeface="Arial"/>
              <a:sym typeface="Arial"/>
            </a:endParaRPr>
          </a:p>
        </p:txBody>
      </p:sp>
      <p:sp>
        <p:nvSpPr>
          <p:cNvPr id="12" name="Google Shape;28;p3"/>
          <p:cNvSpPr txBox="1"/>
          <p:nvPr userDrawn="1"/>
        </p:nvSpPr>
        <p:spPr>
          <a:xfrm>
            <a:off x="0" y="6580932"/>
            <a:ext cx="4925700" cy="2923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00" b="1" dirty="0">
                <a:solidFill>
                  <a:schemeClr val="accent1"/>
                </a:solidFill>
              </a:rPr>
              <a:t>CEOS WGCV</a:t>
            </a:r>
            <a:r>
              <a:rPr lang="en-GB" sz="1300" b="1" i="0" u="none" strike="noStrike" cap="none" dirty="0">
                <a:solidFill>
                  <a:schemeClr val="accent1"/>
                </a:solidFill>
                <a:latin typeface="Arial"/>
                <a:ea typeface="Arial"/>
                <a:cs typeface="Arial"/>
                <a:sym typeface="Arial"/>
              </a:rPr>
              <a:t>-</a:t>
            </a:r>
            <a:r>
              <a:rPr lang="en-GB" sz="1300" b="1" dirty="0">
                <a:solidFill>
                  <a:schemeClr val="accent1"/>
                </a:solidFill>
              </a:rPr>
              <a:t>56</a:t>
            </a:r>
            <a:r>
              <a:rPr lang="en-GB" sz="1300" b="1" i="0" u="none" strike="noStrike" cap="none" dirty="0">
                <a:solidFill>
                  <a:schemeClr val="accent1"/>
                </a:solidFill>
                <a:latin typeface="Arial"/>
                <a:ea typeface="Arial"/>
                <a:cs typeface="Arial"/>
                <a:sym typeface="Arial"/>
              </a:rPr>
              <a:t>, 20-24</a:t>
            </a:r>
            <a:r>
              <a:rPr lang="en-GB" sz="1300" b="1" dirty="0">
                <a:solidFill>
                  <a:schemeClr val="accent1"/>
                </a:solidFill>
              </a:rPr>
              <a:t> April 2026</a:t>
            </a:r>
            <a:endParaRPr sz="1300" b="1" dirty="0">
              <a:solidFill>
                <a:schemeClr val="accent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7" r:id="rId5"/>
    <p:sldLayoutId id="2147483660" r:id="rId6"/>
    <p:sldLayoutId id="2147483667"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0" y="6461245"/>
            <a:ext cx="9929648" cy="405130"/>
          </a:xfrm>
          <a:prstGeom prst="rect">
            <a:avLst/>
          </a:prstGeom>
        </p:spPr>
      </p:pic>
    </p:spTree>
    <p:extLst>
      <p:ext uri="{BB962C8B-B14F-4D97-AF65-F5344CB8AC3E}">
        <p14:creationId xmlns:p14="http://schemas.microsoft.com/office/powerpoint/2010/main" val="2340378758"/>
      </p:ext>
    </p:extLst>
  </p:cSld>
  <p:clrMap bg1="lt1" tx1="dk1" bg2="lt2" tx2="dk2" accent1="accent1" accent2="accent2" accent3="accent3" accent4="accent4" accent5="accent5" accent6="accent6" hlink="hlink" folHlink="folHlink"/>
  <p:sldLayoutIdLst>
    <p:sldLayoutId id="2147483659" r:id="rId1"/>
    <p:sldLayoutId id="2147483668" r:id="rId2"/>
  </p:sldLayoutIdLst>
  <p:hf sldNum="0" hdr="0" dt="0"/>
  <p:txStyles>
    <p:titleStyle>
      <a:lvl1pPr algn="just" rtl="0" fontAlgn="base">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microcarb.aeris-data.fr/"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www.eumetsat.int/news/press-releases" TargetMode="External"/><Relationship Id="rId7" Type="http://schemas.openxmlformats.org/officeDocument/2006/relationships/image" Target="../media/image31.png"/><Relationship Id="rId2" Type="http://schemas.openxmlformats.org/officeDocument/2006/relationships/hyperlink" Target="https://www.esa.int/Applications/Observing_the_Earth/Copernicus/Sentinel-4/Sentinel-4_offers_first_glimpses_of_air_pollutants" TargetMode="External"/><Relationship Id="rId1" Type="http://schemas.openxmlformats.org/officeDocument/2006/relationships/slideLayout" Target="../slideLayouts/slideLayout10.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ndacc.cas.hamptonu.edu/?page_id=44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ceos.org/document_management/Virtual_Constellations/AC-VC/Meetings/AC-VC-21/Presentations/AC-VC_2.23_Ruethrich.pptx" TargetMode="External"/><Relationship Id="rId3" Type="http://schemas.openxmlformats.org/officeDocument/2006/relationships/hyperlink" Target="https://global-evaluation.atmosphere.copernicus.eu/" TargetMode="External"/><Relationship Id="rId7" Type="http://schemas.openxmlformats.org/officeDocument/2006/relationships/hyperlink" Target="https://acsaf.org/" TargetMode="External"/><Relationship Id="rId2" Type="http://schemas.openxmlformats.org/officeDocument/2006/relationships/hyperlink" Target="https://www.aeris-data.fr/en/aeris-icare-satellite-data-extraction-tool" TargetMode="External"/><Relationship Id="rId1" Type="http://schemas.openxmlformats.org/officeDocument/2006/relationships/slideLayout" Target="../slideLayouts/slideLayout10.xml"/><Relationship Id="rId6" Type="http://schemas.openxmlformats.org/officeDocument/2006/relationships/hyperlink" Target="https://evdc.esa.int/" TargetMode="External"/><Relationship Id="rId5" Type="http://schemas.openxmlformats.org/officeDocument/2006/relationships/hyperlink" Target="https://mpc-vdaf-server.tropomi.eu/" TargetMode="External"/><Relationship Id="rId10" Type="http://schemas.openxmlformats.org/officeDocument/2006/relationships/hyperlink" Target="https://www.star.nesdis.noaa.gov/smcd/opdb/nprovs" TargetMode="External"/><Relationship Id="rId4" Type="http://schemas.openxmlformats.org/officeDocument/2006/relationships/hyperlink" Target="https://www.epa.gov/hesc/remote-sensing-information-gateway" TargetMode="External"/><Relationship Id="rId9" Type="http://schemas.openxmlformats.org/officeDocument/2006/relationships/hyperlink" Target="https://sage.nasa.gov/sageiii-iss/browse_images/quicklook"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cp.copernicus.org/articles/special_issue1256.html"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nies.go.jp/whatsnew/20250826/20250826-e.html" TargetMode="External"/><Relationship Id="rId7" Type="http://schemas.openxmlformats.org/officeDocument/2006/relationships/hyperlink" Target="https://gosat-gw.nies.go.jp/request.html" TargetMode="External"/><Relationship Id="rId12" Type="http://schemas.openxmlformats.org/officeDocument/2006/relationships/image" Target="../media/image25.svg"/><Relationship Id="rId2" Type="http://schemas.openxmlformats.org/officeDocument/2006/relationships/hyperlink" Target="https://www.jaxa.jp/press/2025/08/20250808-1_j.html" TargetMode="External"/><Relationship Id="rId1" Type="http://schemas.openxmlformats.org/officeDocument/2006/relationships/slideLayout" Target="../slideLayouts/slideLayout11.xml"/><Relationship Id="rId6" Type="http://schemas.openxmlformats.org/officeDocument/2006/relationships/hyperlink" Target="https://product.gosat-gw.nies.go.jp/" TargetMode="External"/><Relationship Id="rId11" Type="http://schemas.openxmlformats.org/officeDocument/2006/relationships/image" Target="../media/image24.png"/><Relationship Id="rId5" Type="http://schemas.openxmlformats.org/officeDocument/2006/relationships/hyperlink" Target="https://gosat-gw.nies.go.jp/en/request.html" TargetMode="External"/><Relationship Id="rId10" Type="http://schemas.openxmlformats.org/officeDocument/2006/relationships/image" Target="../media/image23.png"/><Relationship Id="rId4" Type="http://schemas.openxmlformats.org/officeDocument/2006/relationships/hyperlink" Target="https://www.nies.go.jp/soc/en/documents/datapolicy/" TargetMode="Externa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6" y="175938"/>
            <a:ext cx="11050754"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6200" dirty="0">
                <a:latin typeface="Montserrat"/>
              </a:rPr>
              <a:t>CEOS WGCV-56 / LSI-VC-19</a:t>
            </a:r>
            <a:endParaRPr sz="6200" dirty="0">
              <a:latin typeface="Montserrat"/>
            </a:endParaRPr>
          </a:p>
          <a:p>
            <a:pPr marL="0" lvl="0" indent="0" algn="l" rtl="0">
              <a:lnSpc>
                <a:spcPct val="90000"/>
              </a:lnSpc>
              <a:spcBef>
                <a:spcPts val="0"/>
              </a:spcBef>
              <a:spcAft>
                <a:spcPts val="0"/>
              </a:spcAft>
              <a:buClr>
                <a:schemeClr val="lt1"/>
              </a:buClr>
              <a:buSzPts val="8000"/>
              <a:buFont typeface="Arial"/>
              <a:buNone/>
            </a:pPr>
            <a:r>
              <a:rPr lang="en-GB" sz="5400" dirty="0">
                <a:latin typeface="Montserrat"/>
              </a:rPr>
              <a:t>Joint Meeting </a:t>
            </a:r>
            <a:br>
              <a:rPr lang="en-GB" sz="5400" dirty="0">
                <a:latin typeface="Montserrat"/>
              </a:rPr>
            </a:br>
            <a:br>
              <a:rPr lang="en-GB" sz="5400" dirty="0">
                <a:latin typeface="Montserrat"/>
              </a:rPr>
            </a:br>
            <a:r>
              <a:rPr lang="en-GB" sz="4300" i="1" dirty="0">
                <a:latin typeface="Montserrat"/>
              </a:rPr>
              <a:t>Atmospheric Composition </a:t>
            </a:r>
            <a:br>
              <a:rPr lang="en-GB" sz="4300" i="1" dirty="0">
                <a:latin typeface="Montserrat"/>
              </a:rPr>
            </a:br>
            <a:r>
              <a:rPr lang="en-GB" sz="4300" i="1" dirty="0">
                <a:latin typeface="Montserrat"/>
              </a:rPr>
              <a:t>Sub Group Updates</a:t>
            </a:r>
            <a:endParaRPr sz="4300" i="1" dirty="0">
              <a:latin typeface="Montserrat"/>
            </a:endParaRPr>
          </a:p>
        </p:txBody>
      </p:sp>
      <p:sp>
        <p:nvSpPr>
          <p:cNvPr id="67" name="Google Shape;67;p7"/>
          <p:cNvSpPr/>
          <p:nvPr/>
        </p:nvSpPr>
        <p:spPr>
          <a:xfrm>
            <a:off x="6209030" y="5136732"/>
            <a:ext cx="5825877" cy="1643009"/>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None/>
            </a:pPr>
            <a:r>
              <a:rPr lang="en-GB" sz="1700" b="1" dirty="0">
                <a:solidFill>
                  <a:schemeClr val="accent1"/>
                </a:solidFill>
                <a:latin typeface="Montserrat"/>
                <a:ea typeface="Montserrat"/>
                <a:cs typeface="Montserrat"/>
              </a:rPr>
              <a:t>Jean-Christopher Lambert, BIRA-IASB</a:t>
            </a:r>
            <a:endParaRPr sz="1700" b="1" dirty="0">
              <a:solidFill>
                <a:schemeClr val="accent1"/>
              </a:solidFill>
              <a:latin typeface="Montserrat"/>
              <a:ea typeface="Montserrat"/>
              <a:cs typeface="Montserrat"/>
            </a:endParaRPr>
          </a:p>
          <a:p>
            <a:pPr marL="0" marR="0" lvl="0" indent="0" algn="r" rtl="0">
              <a:lnSpc>
                <a:spcPct val="125000"/>
              </a:lnSpc>
              <a:spcBef>
                <a:spcPts val="0"/>
              </a:spcBef>
              <a:spcAft>
                <a:spcPts val="0"/>
              </a:spcAft>
              <a:buNone/>
            </a:pPr>
            <a:r>
              <a:rPr lang="en-GB" sz="1700" b="1" dirty="0">
                <a:solidFill>
                  <a:schemeClr val="accent1"/>
                </a:solidFill>
                <a:latin typeface="Montserrat"/>
                <a:ea typeface="Montserrat"/>
                <a:cs typeface="Montserrat"/>
              </a:rPr>
              <a:t>Agenda Item 2.3</a:t>
            </a:r>
            <a:endParaRPr sz="1700" b="1" dirty="0">
              <a:solidFill>
                <a:schemeClr val="accent1"/>
              </a:solidFill>
              <a:latin typeface="Montserrat"/>
              <a:ea typeface="Montserrat"/>
              <a:cs typeface="Montserrat"/>
            </a:endParaRPr>
          </a:p>
          <a:p>
            <a:pPr lvl="0" algn="r">
              <a:lnSpc>
                <a:spcPct val="125000"/>
              </a:lnSpc>
            </a:pPr>
            <a:r>
              <a:rPr lang="en-GB" sz="1700" b="1" dirty="0">
                <a:solidFill>
                  <a:schemeClr val="accent1"/>
                </a:solidFill>
                <a:latin typeface="Montserrat"/>
                <a:ea typeface="Montserrat"/>
                <a:cs typeface="Montserrat"/>
              </a:rPr>
              <a:t>WGCV-56 / LSI-VC-19 Joint Meeting</a:t>
            </a:r>
          </a:p>
          <a:p>
            <a:pPr algn="r">
              <a:lnSpc>
                <a:spcPct val="125000"/>
              </a:lnSpc>
            </a:pPr>
            <a:r>
              <a:rPr lang="en-GB" sz="1700" b="1" dirty="0">
                <a:solidFill>
                  <a:schemeClr val="accent1"/>
                </a:solidFill>
                <a:latin typeface="Montserrat"/>
                <a:ea typeface="Montserrat"/>
                <a:cs typeface="Montserrat"/>
              </a:rPr>
              <a:t>Sioux Falls, SD, USA</a:t>
            </a:r>
          </a:p>
          <a:p>
            <a:pPr algn="r">
              <a:lnSpc>
                <a:spcPct val="125000"/>
              </a:lnSpc>
            </a:pPr>
            <a:r>
              <a:rPr lang="en-GB" sz="1700" b="1" dirty="0">
                <a:solidFill>
                  <a:schemeClr val="accent1"/>
                </a:solidFill>
                <a:latin typeface="Montserrat"/>
                <a:ea typeface="Montserrat"/>
                <a:cs typeface="Montserrat"/>
              </a:rPr>
              <a:t>20-24 April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56FB40-503D-78DC-C879-4A4D82594FF5}"/>
              </a:ext>
            </a:extLst>
          </p:cNvPr>
          <p:cNvSpPr>
            <a:spLocks noGrp="1"/>
          </p:cNvSpPr>
          <p:nvPr>
            <p:ph type="body" idx="1"/>
          </p:nvPr>
        </p:nvSpPr>
        <p:spPr/>
        <p:txBody>
          <a:bodyPr/>
          <a:lstStyle/>
          <a:p>
            <a:pPr marL="50800" indent="0">
              <a:buNone/>
            </a:pPr>
            <a:r>
              <a:rPr lang="en-GB" dirty="0" err="1"/>
              <a:t>MicroCarb</a:t>
            </a:r>
            <a:endParaRPr lang="en-GB" dirty="0"/>
          </a:p>
          <a:p>
            <a:pPr marL="50800" indent="0">
              <a:buNone/>
            </a:pPr>
            <a:r>
              <a:rPr lang="en-GB" dirty="0"/>
              <a:t>July 25</a:t>
            </a:r>
          </a:p>
          <a:p>
            <a:pPr marL="50800" indent="0">
              <a:buNone/>
            </a:pPr>
            <a:endParaRPr lang="en-GB" dirty="0"/>
          </a:p>
          <a:p>
            <a:pPr marL="50800" indent="0">
              <a:buNone/>
            </a:pPr>
            <a:r>
              <a:rPr lang="en-GB" dirty="0" err="1"/>
              <a:t>Microcarb</a:t>
            </a:r>
            <a:r>
              <a:rPr lang="en-GB" dirty="0"/>
              <a:t> Portal</a:t>
            </a:r>
          </a:p>
          <a:p>
            <a:pPr marL="50800" indent="0">
              <a:buNone/>
            </a:pPr>
            <a:r>
              <a:rPr lang="en-GB" sz="1800" dirty="0">
                <a:hlinkClick r:id="rId2"/>
              </a:rPr>
              <a:t>https://microcarb.aeris-data.fr/</a:t>
            </a:r>
            <a:r>
              <a:rPr lang="en-GB" sz="1800" dirty="0"/>
              <a:t> </a:t>
            </a:r>
            <a:endParaRPr lang="en-BE" sz="1800" dirty="0"/>
          </a:p>
        </p:txBody>
      </p:sp>
      <p:sp>
        <p:nvSpPr>
          <p:cNvPr id="3" name="Title 2">
            <a:extLst>
              <a:ext uri="{FF2B5EF4-FFF2-40B4-BE49-F238E27FC236}">
                <a16:creationId xmlns:a16="http://schemas.microsoft.com/office/drawing/2014/main" id="{AFF1ECE4-4D2E-7086-1023-C0F0875501AA}"/>
              </a:ext>
            </a:extLst>
          </p:cNvPr>
          <p:cNvSpPr>
            <a:spLocks noGrp="1"/>
          </p:cNvSpPr>
          <p:nvPr>
            <p:ph type="title"/>
          </p:nvPr>
        </p:nvSpPr>
        <p:spPr/>
        <p:txBody>
          <a:bodyPr/>
          <a:lstStyle/>
          <a:p>
            <a:r>
              <a:rPr lang="en-GB" dirty="0"/>
              <a:t>Recent Launches: </a:t>
            </a:r>
            <a:r>
              <a:rPr lang="en-GB" dirty="0" err="1"/>
              <a:t>MicroCarb</a:t>
            </a:r>
            <a:endParaRPr lang="en-BE" dirty="0"/>
          </a:p>
        </p:txBody>
      </p:sp>
      <p:pic>
        <p:nvPicPr>
          <p:cNvPr id="5" name="Picture 4">
            <a:extLst>
              <a:ext uri="{FF2B5EF4-FFF2-40B4-BE49-F238E27FC236}">
                <a16:creationId xmlns:a16="http://schemas.microsoft.com/office/drawing/2014/main" id="{B6C2A7F0-75EF-F0C4-5E09-B42971A350CE}"/>
              </a:ext>
            </a:extLst>
          </p:cNvPr>
          <p:cNvPicPr>
            <a:picLocks noChangeAspect="1"/>
          </p:cNvPicPr>
          <p:nvPr/>
        </p:nvPicPr>
        <p:blipFill>
          <a:blip r:embed="rId3"/>
          <a:stretch>
            <a:fillRect/>
          </a:stretch>
        </p:blipFill>
        <p:spPr>
          <a:xfrm>
            <a:off x="3432831" y="1263982"/>
            <a:ext cx="8602275" cy="5125165"/>
          </a:xfrm>
          <a:prstGeom prst="rect">
            <a:avLst/>
          </a:prstGeom>
        </p:spPr>
      </p:pic>
      <p:pic>
        <p:nvPicPr>
          <p:cNvPr id="7" name="Picture 6">
            <a:extLst>
              <a:ext uri="{FF2B5EF4-FFF2-40B4-BE49-F238E27FC236}">
                <a16:creationId xmlns:a16="http://schemas.microsoft.com/office/drawing/2014/main" id="{4B43CCC4-5B25-E5C5-BCF2-7112BC5B0E7D}"/>
              </a:ext>
            </a:extLst>
          </p:cNvPr>
          <p:cNvPicPr>
            <a:picLocks noChangeAspect="1"/>
          </p:cNvPicPr>
          <p:nvPr/>
        </p:nvPicPr>
        <p:blipFill>
          <a:blip r:embed="rId4"/>
          <a:stretch>
            <a:fillRect/>
          </a:stretch>
        </p:blipFill>
        <p:spPr>
          <a:xfrm>
            <a:off x="372367" y="5212390"/>
            <a:ext cx="1371791" cy="885949"/>
          </a:xfrm>
          <a:prstGeom prst="rect">
            <a:avLst/>
          </a:prstGeom>
        </p:spPr>
      </p:pic>
    </p:spTree>
    <p:extLst>
      <p:ext uri="{BB962C8B-B14F-4D97-AF65-F5344CB8AC3E}">
        <p14:creationId xmlns:p14="http://schemas.microsoft.com/office/powerpoint/2010/main" val="53349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EA8E70-F80E-A549-413C-62145B52530F}"/>
              </a:ext>
            </a:extLst>
          </p:cNvPr>
          <p:cNvSpPr>
            <a:spLocks noGrp="1"/>
          </p:cNvSpPr>
          <p:nvPr>
            <p:ph idx="1"/>
          </p:nvPr>
        </p:nvSpPr>
        <p:spPr>
          <a:xfrm>
            <a:off x="335082" y="1220718"/>
            <a:ext cx="6088345" cy="1700057"/>
          </a:xfrm>
        </p:spPr>
        <p:txBody>
          <a:bodyPr/>
          <a:lstStyle/>
          <a:p>
            <a:r>
              <a:rPr lang="en-GB" sz="2400" dirty="0"/>
              <a:t>MTG-SG1 (GEO) launched 1 July 2025</a:t>
            </a:r>
          </a:p>
          <a:p>
            <a:r>
              <a:rPr lang="en-GB" sz="2400" dirty="0"/>
              <a:t>MetOp-SG-A1 (LEO) launched 13 August 2025</a:t>
            </a:r>
            <a:endParaRPr lang="en-BE" sz="2400" dirty="0"/>
          </a:p>
        </p:txBody>
      </p:sp>
      <p:sp>
        <p:nvSpPr>
          <p:cNvPr id="5" name="TextBox 4">
            <a:extLst>
              <a:ext uri="{FF2B5EF4-FFF2-40B4-BE49-F238E27FC236}">
                <a16:creationId xmlns:a16="http://schemas.microsoft.com/office/drawing/2014/main" id="{365F1F96-A4F9-211A-ACEF-1ECFB4BFEA2B}"/>
              </a:ext>
            </a:extLst>
          </p:cNvPr>
          <p:cNvSpPr txBox="1"/>
          <p:nvPr/>
        </p:nvSpPr>
        <p:spPr>
          <a:xfrm>
            <a:off x="290663" y="5709469"/>
            <a:ext cx="11328064" cy="10363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GB" sz="1867" dirty="0"/>
              <a:t>More in ESA and EUMETSAT press releases            </a:t>
            </a:r>
          </a:p>
          <a:p>
            <a:r>
              <a:rPr lang="en-BE" dirty="0">
                <a:hlinkClick r:id="rId2"/>
              </a:rPr>
              <a:t>https://www.esa.int/Applications/Observing_the_Earth/Copernicus/Sentinel-4/Sentinel-4_offers_first_glimpses_of_air_pollutants</a:t>
            </a:r>
            <a:r>
              <a:rPr lang="en-GB" dirty="0"/>
              <a:t> </a:t>
            </a:r>
            <a:r>
              <a:rPr lang="en-GB" dirty="0">
                <a:hlinkClick r:id="rId3"/>
              </a:rPr>
              <a:t>https://www.eumetsat.int/news/press-releases</a:t>
            </a:r>
            <a:r>
              <a:rPr lang="en-GB" dirty="0"/>
              <a:t>   with first data from IASI-NG, Sentinel-4, 3MI, </a:t>
            </a:r>
            <a:r>
              <a:rPr lang="en-GB" dirty="0" err="1"/>
              <a:t>METimage</a:t>
            </a:r>
            <a:r>
              <a:rPr lang="en-GB" dirty="0"/>
              <a:t>, MWS</a:t>
            </a:r>
          </a:p>
          <a:p>
            <a:endParaRPr lang="en-BE" sz="1467" dirty="0"/>
          </a:p>
        </p:txBody>
      </p:sp>
      <p:grpSp>
        <p:nvGrpSpPr>
          <p:cNvPr id="17" name="Group 16">
            <a:extLst>
              <a:ext uri="{FF2B5EF4-FFF2-40B4-BE49-F238E27FC236}">
                <a16:creationId xmlns:a16="http://schemas.microsoft.com/office/drawing/2014/main" id="{C76904A1-EF30-9643-89B3-F934F04131C6}"/>
              </a:ext>
            </a:extLst>
          </p:cNvPr>
          <p:cNvGrpSpPr/>
          <p:nvPr/>
        </p:nvGrpSpPr>
        <p:grpSpPr>
          <a:xfrm>
            <a:off x="6409311" y="844402"/>
            <a:ext cx="5512751" cy="2757600"/>
            <a:chOff x="302781" y="1630244"/>
            <a:chExt cx="6053413" cy="3028049"/>
          </a:xfrm>
        </p:grpSpPr>
        <p:pic>
          <p:nvPicPr>
            <p:cNvPr id="7" name="Picture 6">
              <a:extLst>
                <a:ext uri="{FF2B5EF4-FFF2-40B4-BE49-F238E27FC236}">
                  <a16:creationId xmlns:a16="http://schemas.microsoft.com/office/drawing/2014/main" id="{CC945396-FE58-3D12-E932-21AD335DB2DC}"/>
                </a:ext>
              </a:extLst>
            </p:cNvPr>
            <p:cNvPicPr>
              <a:picLocks noChangeAspect="1"/>
            </p:cNvPicPr>
            <p:nvPr/>
          </p:nvPicPr>
          <p:blipFill>
            <a:blip r:embed="rId4"/>
            <a:stretch>
              <a:fillRect/>
            </a:stretch>
          </p:blipFill>
          <p:spPr>
            <a:xfrm>
              <a:off x="302781" y="1662487"/>
              <a:ext cx="2943008" cy="2691987"/>
            </a:xfrm>
            <a:prstGeom prst="rect">
              <a:avLst/>
            </a:prstGeom>
          </p:spPr>
        </p:pic>
        <p:pic>
          <p:nvPicPr>
            <p:cNvPr id="9" name="Picture 8">
              <a:extLst>
                <a:ext uri="{FF2B5EF4-FFF2-40B4-BE49-F238E27FC236}">
                  <a16:creationId xmlns:a16="http://schemas.microsoft.com/office/drawing/2014/main" id="{9C142503-1948-4547-3650-F67E9FEA9E06}"/>
                </a:ext>
              </a:extLst>
            </p:cNvPr>
            <p:cNvPicPr>
              <a:picLocks noChangeAspect="1"/>
            </p:cNvPicPr>
            <p:nvPr/>
          </p:nvPicPr>
          <p:blipFill>
            <a:blip r:embed="rId5"/>
            <a:stretch>
              <a:fillRect/>
            </a:stretch>
          </p:blipFill>
          <p:spPr>
            <a:xfrm>
              <a:off x="3462554" y="1919608"/>
              <a:ext cx="2893640" cy="2738685"/>
            </a:xfrm>
            <a:prstGeom prst="rect">
              <a:avLst/>
            </a:prstGeom>
          </p:spPr>
        </p:pic>
        <p:sp>
          <p:nvSpPr>
            <p:cNvPr id="12" name="TextBox 11">
              <a:extLst>
                <a:ext uri="{FF2B5EF4-FFF2-40B4-BE49-F238E27FC236}">
                  <a16:creationId xmlns:a16="http://schemas.microsoft.com/office/drawing/2014/main" id="{D3B85188-A507-0F52-A63F-6E137691D2C8}"/>
                </a:ext>
              </a:extLst>
            </p:cNvPr>
            <p:cNvSpPr txBox="1"/>
            <p:nvPr/>
          </p:nvSpPr>
          <p:spPr>
            <a:xfrm>
              <a:off x="380203" y="1630244"/>
              <a:ext cx="2806360" cy="8111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buClrTx/>
              </a:pPr>
              <a:r>
                <a:rPr lang="en-GB" sz="2000" b="1" dirty="0">
                  <a:solidFill>
                    <a:schemeClr val="accent6">
                      <a:lumMod val="75000"/>
                    </a:schemeClr>
                  </a:solidFill>
                </a:rPr>
                <a:t>Sentinel-4 UVN </a:t>
              </a:r>
            </a:p>
            <a:p>
              <a:pPr algn="ctr" defTabSz="609585" latinLnBrk="1" hangingPunct="0">
                <a:buClrTx/>
              </a:pPr>
              <a:r>
                <a:rPr lang="en-GB" sz="2000" b="1" dirty="0">
                  <a:solidFill>
                    <a:schemeClr val="accent6">
                      <a:lumMod val="75000"/>
                    </a:schemeClr>
                  </a:solidFill>
                </a:rPr>
                <a:t>Tropospheric NO</a:t>
              </a:r>
              <a:r>
                <a:rPr lang="en-GB" sz="2000" b="1" baseline="-25000" dirty="0">
                  <a:solidFill>
                    <a:schemeClr val="accent6">
                      <a:lumMod val="75000"/>
                    </a:schemeClr>
                  </a:solidFill>
                </a:rPr>
                <a:t>2</a:t>
              </a:r>
              <a:endParaRPr lang="en-BE" sz="2000" b="1" baseline="-25000" dirty="0">
                <a:solidFill>
                  <a:schemeClr val="accent6">
                    <a:lumMod val="75000"/>
                  </a:schemeClr>
                </a:solidFill>
              </a:endParaRPr>
            </a:p>
          </p:txBody>
        </p:sp>
        <p:sp>
          <p:nvSpPr>
            <p:cNvPr id="13" name="TextBox 12">
              <a:extLst>
                <a:ext uri="{FF2B5EF4-FFF2-40B4-BE49-F238E27FC236}">
                  <a16:creationId xmlns:a16="http://schemas.microsoft.com/office/drawing/2014/main" id="{F22361E5-33B6-CBD1-BF6F-88E329B45442}"/>
                </a:ext>
              </a:extLst>
            </p:cNvPr>
            <p:cNvSpPr txBox="1"/>
            <p:nvPr/>
          </p:nvSpPr>
          <p:spPr>
            <a:xfrm>
              <a:off x="3767607" y="1887957"/>
              <a:ext cx="2319305" cy="8111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buClrTx/>
              </a:pPr>
              <a:r>
                <a:rPr lang="en-GB" sz="2000" b="1" dirty="0">
                  <a:solidFill>
                    <a:schemeClr val="tx2">
                      <a:lumMod val="20000"/>
                      <a:lumOff val="80000"/>
                    </a:schemeClr>
                  </a:solidFill>
                </a:rPr>
                <a:t>Sentinel-4 UVN </a:t>
              </a:r>
            </a:p>
            <a:p>
              <a:pPr algn="ctr" defTabSz="609585" latinLnBrk="1" hangingPunct="0">
                <a:buClrTx/>
              </a:pPr>
              <a:r>
                <a:rPr lang="en-GB" sz="2000" b="1" dirty="0">
                  <a:solidFill>
                    <a:schemeClr val="tx2">
                      <a:lumMod val="20000"/>
                      <a:lumOff val="80000"/>
                    </a:schemeClr>
                  </a:solidFill>
                </a:rPr>
                <a:t>Total O</a:t>
              </a:r>
              <a:r>
                <a:rPr lang="en-GB" sz="2000" b="1" baseline="-25000" dirty="0">
                  <a:solidFill>
                    <a:schemeClr val="tx2">
                      <a:lumMod val="20000"/>
                      <a:lumOff val="80000"/>
                    </a:schemeClr>
                  </a:solidFill>
                </a:rPr>
                <a:t>3</a:t>
              </a:r>
              <a:endParaRPr lang="en-BE" sz="2000" b="1" baseline="-25000" dirty="0">
                <a:solidFill>
                  <a:schemeClr val="tx2">
                    <a:lumMod val="20000"/>
                    <a:lumOff val="80000"/>
                  </a:schemeClr>
                </a:solidFill>
              </a:endParaRPr>
            </a:p>
          </p:txBody>
        </p:sp>
      </p:grpSp>
      <p:grpSp>
        <p:nvGrpSpPr>
          <p:cNvPr id="22" name="Group 21">
            <a:extLst>
              <a:ext uri="{FF2B5EF4-FFF2-40B4-BE49-F238E27FC236}">
                <a16:creationId xmlns:a16="http://schemas.microsoft.com/office/drawing/2014/main" id="{BABD3C05-22D4-A886-6534-37AB66A422B9}"/>
              </a:ext>
            </a:extLst>
          </p:cNvPr>
          <p:cNvGrpSpPr/>
          <p:nvPr/>
        </p:nvGrpSpPr>
        <p:grpSpPr>
          <a:xfrm>
            <a:off x="9915084" y="3981089"/>
            <a:ext cx="2209792" cy="2527363"/>
            <a:chOff x="7436313" y="3149321"/>
            <a:chExt cx="1657344" cy="1895522"/>
          </a:xfrm>
        </p:grpSpPr>
        <p:pic>
          <p:nvPicPr>
            <p:cNvPr id="11" name="Picture 10">
              <a:extLst>
                <a:ext uri="{FF2B5EF4-FFF2-40B4-BE49-F238E27FC236}">
                  <a16:creationId xmlns:a16="http://schemas.microsoft.com/office/drawing/2014/main" id="{6CD337AB-ADED-DA94-198A-4C4681172F9A}"/>
                </a:ext>
              </a:extLst>
            </p:cNvPr>
            <p:cNvPicPr>
              <a:picLocks noChangeAspect="1"/>
            </p:cNvPicPr>
            <p:nvPr/>
          </p:nvPicPr>
          <p:blipFill>
            <a:blip r:embed="rId6"/>
            <a:srcRect t="13103"/>
            <a:stretch>
              <a:fillRect/>
            </a:stretch>
          </p:blipFill>
          <p:spPr>
            <a:xfrm>
              <a:off x="7436313" y="3149321"/>
              <a:ext cx="1657344" cy="1895522"/>
            </a:xfrm>
            <a:prstGeom prst="rect">
              <a:avLst/>
            </a:prstGeom>
          </p:spPr>
        </p:pic>
        <p:sp>
          <p:nvSpPr>
            <p:cNvPr id="14" name="TextBox 13">
              <a:extLst>
                <a:ext uri="{FF2B5EF4-FFF2-40B4-BE49-F238E27FC236}">
                  <a16:creationId xmlns:a16="http://schemas.microsoft.com/office/drawing/2014/main" id="{75369629-6B30-5C2F-9F6E-296471A391B2}"/>
                </a:ext>
              </a:extLst>
            </p:cNvPr>
            <p:cNvSpPr txBox="1"/>
            <p:nvPr/>
          </p:nvSpPr>
          <p:spPr>
            <a:xfrm>
              <a:off x="7517891" y="3175359"/>
              <a:ext cx="1440106" cy="83085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buClrTx/>
              </a:pPr>
              <a:r>
                <a:rPr lang="en-GB" sz="2133" b="1" dirty="0">
                  <a:solidFill>
                    <a:schemeClr val="accent1"/>
                  </a:solidFill>
                </a:rPr>
                <a:t>Sentinel-4 UVN</a:t>
              </a:r>
            </a:p>
            <a:p>
              <a:pPr algn="ctr" defTabSz="609585" latinLnBrk="1" hangingPunct="0">
                <a:buClrTx/>
              </a:pPr>
              <a:r>
                <a:rPr lang="en-GB" sz="2133" b="1" dirty="0">
                  <a:solidFill>
                    <a:srgbClr val="FFFF00"/>
                  </a:solidFill>
                </a:rPr>
                <a:t>Volcanic SO</a:t>
              </a:r>
              <a:r>
                <a:rPr lang="en-GB" sz="2133" b="1" baseline="-25000" dirty="0">
                  <a:solidFill>
                    <a:srgbClr val="FFFF00"/>
                  </a:solidFill>
                </a:rPr>
                <a:t>2</a:t>
              </a:r>
              <a:endParaRPr lang="en-BE" sz="2133" b="1" baseline="-25000" dirty="0">
                <a:solidFill>
                  <a:srgbClr val="FFFF00"/>
                </a:solidFill>
              </a:endParaRPr>
            </a:p>
          </p:txBody>
        </p:sp>
      </p:grpSp>
      <p:grpSp>
        <p:nvGrpSpPr>
          <p:cNvPr id="21" name="Group 20">
            <a:extLst>
              <a:ext uri="{FF2B5EF4-FFF2-40B4-BE49-F238E27FC236}">
                <a16:creationId xmlns:a16="http://schemas.microsoft.com/office/drawing/2014/main" id="{3BFAD53B-92F7-1C3B-9222-E7399F610EA2}"/>
              </a:ext>
            </a:extLst>
          </p:cNvPr>
          <p:cNvGrpSpPr/>
          <p:nvPr/>
        </p:nvGrpSpPr>
        <p:grpSpPr>
          <a:xfrm>
            <a:off x="452144" y="2360267"/>
            <a:ext cx="5272797" cy="3102509"/>
            <a:chOff x="460228" y="1970036"/>
            <a:chExt cx="3954598" cy="2326882"/>
          </a:xfrm>
        </p:grpSpPr>
        <p:pic>
          <p:nvPicPr>
            <p:cNvPr id="16" name="Picture 15" descr="A close-up of a map&#10;&#10;AI-generated content may be incorrect.">
              <a:extLst>
                <a:ext uri="{FF2B5EF4-FFF2-40B4-BE49-F238E27FC236}">
                  <a16:creationId xmlns:a16="http://schemas.microsoft.com/office/drawing/2014/main" id="{FC3A078D-8E4A-E644-88D0-26FA44C1AEF7}"/>
                </a:ext>
              </a:extLst>
            </p:cNvPr>
            <p:cNvPicPr>
              <a:picLocks noChangeAspect="1"/>
            </p:cNvPicPr>
            <p:nvPr/>
          </p:nvPicPr>
          <p:blipFill>
            <a:blip r:embed="rId7">
              <a:extLst>
                <a:ext uri="{28A0092B-C50C-407E-A947-70E740481C1C}">
                  <a14:useLocalDpi xmlns:a14="http://schemas.microsoft.com/office/drawing/2010/main" val="0"/>
                </a:ext>
              </a:extLst>
            </a:blip>
            <a:srcRect l="3172"/>
            <a:stretch>
              <a:fillRect/>
            </a:stretch>
          </p:blipFill>
          <p:spPr>
            <a:xfrm>
              <a:off x="460228" y="1970036"/>
              <a:ext cx="3954598" cy="2326882"/>
            </a:xfrm>
            <a:prstGeom prst="rect">
              <a:avLst/>
            </a:prstGeom>
          </p:spPr>
        </p:pic>
        <p:sp>
          <p:nvSpPr>
            <p:cNvPr id="18" name="TextBox 17">
              <a:extLst>
                <a:ext uri="{FF2B5EF4-FFF2-40B4-BE49-F238E27FC236}">
                  <a16:creationId xmlns:a16="http://schemas.microsoft.com/office/drawing/2014/main" id="{7A35384F-8357-6A4E-57E5-92781EA3D6D6}"/>
                </a:ext>
              </a:extLst>
            </p:cNvPr>
            <p:cNvSpPr txBox="1"/>
            <p:nvPr/>
          </p:nvSpPr>
          <p:spPr>
            <a:xfrm>
              <a:off x="1984111" y="2800483"/>
              <a:ext cx="2417909" cy="3000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buClrTx/>
              </a:pPr>
              <a:r>
                <a:rPr lang="en-GB" sz="1800" b="1" dirty="0">
                  <a:solidFill>
                    <a:srgbClr val="FF0000"/>
                  </a:solidFill>
                </a:rPr>
                <a:t>First IASI-NG Spectrum</a:t>
              </a:r>
              <a:endParaRPr lang="en-BE" sz="1800" b="1" baseline="-25000" dirty="0">
                <a:solidFill>
                  <a:srgbClr val="FF0000"/>
                </a:solidFill>
              </a:endParaRPr>
            </a:p>
          </p:txBody>
        </p:sp>
      </p:grpSp>
      <p:grpSp>
        <p:nvGrpSpPr>
          <p:cNvPr id="24" name="Group 23">
            <a:extLst>
              <a:ext uri="{FF2B5EF4-FFF2-40B4-BE49-F238E27FC236}">
                <a16:creationId xmlns:a16="http://schemas.microsoft.com/office/drawing/2014/main" id="{BD1D4DD4-3E5F-DC4F-26D4-CC7E2FE4D788}"/>
              </a:ext>
            </a:extLst>
          </p:cNvPr>
          <p:cNvGrpSpPr/>
          <p:nvPr/>
        </p:nvGrpSpPr>
        <p:grpSpPr>
          <a:xfrm>
            <a:off x="5956916" y="3746904"/>
            <a:ext cx="3546267" cy="2131721"/>
            <a:chOff x="4619536" y="2759103"/>
            <a:chExt cx="2659700" cy="1598791"/>
          </a:xfrm>
        </p:grpSpPr>
        <p:pic>
          <p:nvPicPr>
            <p:cNvPr id="20" name="Picture 19" descr="A colorful image of a planet&#10;&#10;AI-generated content may be incorrect.">
              <a:extLst>
                <a:ext uri="{FF2B5EF4-FFF2-40B4-BE49-F238E27FC236}">
                  <a16:creationId xmlns:a16="http://schemas.microsoft.com/office/drawing/2014/main" id="{4A0175A4-523B-FF58-174E-38B74729AE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2068" y="3042244"/>
              <a:ext cx="2569734" cy="1315650"/>
            </a:xfrm>
            <a:prstGeom prst="rect">
              <a:avLst/>
            </a:prstGeom>
          </p:spPr>
        </p:pic>
        <p:sp>
          <p:nvSpPr>
            <p:cNvPr id="23" name="TextBox 22">
              <a:extLst>
                <a:ext uri="{FF2B5EF4-FFF2-40B4-BE49-F238E27FC236}">
                  <a16:creationId xmlns:a16="http://schemas.microsoft.com/office/drawing/2014/main" id="{B1CE6C51-46B1-8EB6-1054-17D690B0BC63}"/>
                </a:ext>
              </a:extLst>
            </p:cNvPr>
            <p:cNvSpPr txBox="1"/>
            <p:nvPr/>
          </p:nvSpPr>
          <p:spPr>
            <a:xfrm>
              <a:off x="4619536" y="2759103"/>
              <a:ext cx="2659700" cy="3000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buClrTx/>
              </a:pPr>
              <a:r>
                <a:rPr lang="en-GB" sz="1800" b="1" dirty="0">
                  <a:solidFill>
                    <a:schemeClr val="accent6">
                      <a:lumMod val="60000"/>
                      <a:lumOff val="40000"/>
                    </a:schemeClr>
                  </a:solidFill>
                </a:rPr>
                <a:t>MWS Brightness Temperature</a:t>
              </a:r>
              <a:endParaRPr lang="en-BE" sz="1800" b="1" baseline="-25000" dirty="0">
                <a:solidFill>
                  <a:schemeClr val="accent6">
                    <a:lumMod val="60000"/>
                    <a:lumOff val="40000"/>
                  </a:schemeClr>
                </a:solidFill>
              </a:endParaRPr>
            </a:p>
          </p:txBody>
        </p:sp>
      </p:grpSp>
      <p:pic>
        <p:nvPicPr>
          <p:cNvPr id="26" name="Graphic 25">
            <a:extLst>
              <a:ext uri="{FF2B5EF4-FFF2-40B4-BE49-F238E27FC236}">
                <a16:creationId xmlns:a16="http://schemas.microsoft.com/office/drawing/2014/main" id="{3D422D30-387C-87FB-8B23-075B5066D66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97664" y="6537596"/>
            <a:ext cx="1301792" cy="240457"/>
          </a:xfrm>
          <a:prstGeom prst="rect">
            <a:avLst/>
          </a:prstGeom>
        </p:spPr>
      </p:pic>
      <p:pic>
        <p:nvPicPr>
          <p:cNvPr id="27" name="Picture 26">
            <a:extLst>
              <a:ext uri="{FF2B5EF4-FFF2-40B4-BE49-F238E27FC236}">
                <a16:creationId xmlns:a16="http://schemas.microsoft.com/office/drawing/2014/main" id="{E962F09E-519C-904E-C402-3189E57AAABF}"/>
              </a:ext>
            </a:extLst>
          </p:cNvPr>
          <p:cNvPicPr>
            <a:picLocks/>
          </p:cNvPicPr>
          <p:nvPr/>
        </p:nvPicPr>
        <p:blipFill rotWithShape="1">
          <a:blip r:embed="rId10" cstate="print">
            <a:extLst>
              <a:ext uri="{28A0092B-C50C-407E-A947-70E740481C1C}">
                <a14:useLocalDpi xmlns:a14="http://schemas.microsoft.com/office/drawing/2010/main" val="0"/>
              </a:ext>
            </a:extLst>
          </a:blip>
          <a:srcRect l="18034" t="23963" r="15841" b="18526"/>
          <a:stretch/>
        </p:blipFill>
        <p:spPr>
          <a:xfrm>
            <a:off x="6504990" y="6471794"/>
            <a:ext cx="861767" cy="470055"/>
          </a:xfrm>
          <a:prstGeom prst="rect">
            <a:avLst/>
          </a:prstGeom>
        </p:spPr>
      </p:pic>
      <p:pic>
        <p:nvPicPr>
          <p:cNvPr id="28" name="Picture 35" descr="Picture 35">
            <a:extLst>
              <a:ext uri="{FF2B5EF4-FFF2-40B4-BE49-F238E27FC236}">
                <a16:creationId xmlns:a16="http://schemas.microsoft.com/office/drawing/2014/main" id="{430121C9-ED4D-BEAF-41CC-710EA3F37186}"/>
              </a:ext>
            </a:extLst>
          </p:cNvPr>
          <p:cNvPicPr>
            <a:picLocks noChangeAspect="1"/>
          </p:cNvPicPr>
          <p:nvPr/>
        </p:nvPicPr>
        <p:blipFill rotWithShape="1">
          <a:blip r:embed="rId11"/>
          <a:srcRect/>
          <a:stretch/>
        </p:blipFill>
        <p:spPr>
          <a:xfrm>
            <a:off x="7556034" y="6500067"/>
            <a:ext cx="874300" cy="320576"/>
          </a:xfrm>
          <a:prstGeom prst="rect">
            <a:avLst/>
          </a:prstGeom>
          <a:ln w="12700">
            <a:miter lim="400000"/>
          </a:ln>
          <a:effectLst/>
        </p:spPr>
      </p:pic>
      <p:sp>
        <p:nvSpPr>
          <p:cNvPr id="8" name="Title 2">
            <a:extLst>
              <a:ext uri="{FF2B5EF4-FFF2-40B4-BE49-F238E27FC236}">
                <a16:creationId xmlns:a16="http://schemas.microsoft.com/office/drawing/2014/main" id="{E827A6CD-8304-278E-B569-9B6A1FB42E94}"/>
              </a:ext>
            </a:extLst>
          </p:cNvPr>
          <p:cNvSpPr txBox="1">
            <a:spLocks/>
          </p:cNvSpPr>
          <p:nvPr/>
        </p:nvSpPr>
        <p:spPr>
          <a:xfrm>
            <a:off x="176048" y="112568"/>
            <a:ext cx="9386864" cy="779002"/>
          </a:xfrm>
          <a:prstGeom prst="rect">
            <a:avLst/>
          </a:prstGeom>
        </p:spPr>
        <p:txBody>
          <a:bodyPr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4400" dirty="0">
                <a:solidFill>
                  <a:schemeClr val="lt1"/>
                </a:solidFill>
                <a:latin typeface="Arial"/>
                <a:cs typeface="Arial"/>
              </a:rPr>
              <a:t>Recent Launches: MetOp &amp; MTG</a:t>
            </a:r>
            <a:endParaRPr lang="en-BE" sz="4400" dirty="0">
              <a:solidFill>
                <a:schemeClr val="lt1"/>
              </a:solidFill>
              <a:latin typeface="Arial"/>
              <a:cs typeface="Arial"/>
            </a:endParaRPr>
          </a:p>
        </p:txBody>
      </p:sp>
    </p:spTree>
    <p:extLst>
      <p:ext uri="{BB962C8B-B14F-4D97-AF65-F5344CB8AC3E}">
        <p14:creationId xmlns:p14="http://schemas.microsoft.com/office/powerpoint/2010/main" val="989770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DAA30-B147-2780-78D4-DC2B3D8207C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0AD843-0201-A249-FCCC-CBDF4AEE4D7E}"/>
              </a:ext>
            </a:extLst>
          </p:cNvPr>
          <p:cNvSpPr>
            <a:spLocks noGrp="1"/>
          </p:cNvSpPr>
          <p:nvPr>
            <p:ph type="body" idx="1"/>
          </p:nvPr>
        </p:nvSpPr>
        <p:spPr>
          <a:xfrm>
            <a:off x="186584" y="1179873"/>
            <a:ext cx="11818603" cy="5034116"/>
          </a:xfrm>
        </p:spPr>
        <p:txBody>
          <a:bodyPr anchor="ctr"/>
          <a:lstStyle/>
          <a:p>
            <a:r>
              <a:rPr lang="en-US" dirty="0"/>
              <a:t>Details: see GHG Cal/Val session W5 on Wednesday morning</a:t>
            </a:r>
          </a:p>
          <a:p>
            <a:r>
              <a:rPr lang="en-US" dirty="0"/>
              <a:t>L1 calibration (W5.1)</a:t>
            </a:r>
          </a:p>
          <a:p>
            <a:pPr lvl="1"/>
            <a:r>
              <a:rPr lang="en-US" dirty="0"/>
              <a:t>RRV Intercalibration campaigns</a:t>
            </a:r>
          </a:p>
          <a:p>
            <a:pPr lvl="1"/>
            <a:r>
              <a:rPr lang="en-US" dirty="0"/>
              <a:t>VICAL GHG Cal/Val website</a:t>
            </a:r>
          </a:p>
          <a:p>
            <a:pPr lvl="1"/>
            <a:r>
              <a:rPr lang="en-US" dirty="0"/>
              <a:t>Match-up database for SWIR and TIR sounders</a:t>
            </a:r>
          </a:p>
          <a:p>
            <a:r>
              <a:rPr lang="en-US" dirty="0"/>
              <a:t>L2 GHG networks (W5.2)</a:t>
            </a:r>
          </a:p>
          <a:p>
            <a:pPr lvl="1"/>
            <a:r>
              <a:rPr lang="en-US" dirty="0"/>
              <a:t>Instrument deployments and campaigns</a:t>
            </a:r>
          </a:p>
          <a:p>
            <a:pPr lvl="1"/>
            <a:r>
              <a:rPr lang="en-US" dirty="0"/>
              <a:t>Central processing, infrastructures, operational validation capacity</a:t>
            </a:r>
          </a:p>
          <a:p>
            <a:pPr lvl="1"/>
            <a:r>
              <a:rPr lang="en-US" dirty="0"/>
              <a:t>Evolving needs</a:t>
            </a:r>
          </a:p>
          <a:p>
            <a:r>
              <a:rPr lang="en-US" dirty="0"/>
              <a:t>Contribution to CEOS facility scale emissions/fluxes validation guidelines</a:t>
            </a:r>
          </a:p>
        </p:txBody>
      </p:sp>
      <p:sp>
        <p:nvSpPr>
          <p:cNvPr id="3" name="Title 2">
            <a:extLst>
              <a:ext uri="{FF2B5EF4-FFF2-40B4-BE49-F238E27FC236}">
                <a16:creationId xmlns:a16="http://schemas.microsoft.com/office/drawing/2014/main" id="{A07C50AB-0D0A-FAA2-2698-E51EC3CD560D}"/>
              </a:ext>
            </a:extLst>
          </p:cNvPr>
          <p:cNvSpPr>
            <a:spLocks noGrp="1"/>
          </p:cNvSpPr>
          <p:nvPr>
            <p:ph type="title"/>
          </p:nvPr>
        </p:nvSpPr>
        <p:spPr/>
        <p:txBody>
          <a:bodyPr anchor="ctr"/>
          <a:lstStyle/>
          <a:p>
            <a:r>
              <a:rPr lang="en-US" sz="4200" dirty="0"/>
              <a:t>GHG Constellation Cal/Val Highlights</a:t>
            </a:r>
          </a:p>
        </p:txBody>
      </p:sp>
    </p:spTree>
    <p:extLst>
      <p:ext uri="{BB962C8B-B14F-4D97-AF65-F5344CB8AC3E}">
        <p14:creationId xmlns:p14="http://schemas.microsoft.com/office/powerpoint/2010/main" val="121472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35839F-E8DD-3B9D-54A7-A89E98240E5A}"/>
              </a:ext>
            </a:extLst>
          </p:cNvPr>
          <p:cNvGrpSpPr/>
          <p:nvPr/>
        </p:nvGrpSpPr>
        <p:grpSpPr>
          <a:xfrm>
            <a:off x="812806" y="786268"/>
            <a:ext cx="10609251" cy="5989756"/>
            <a:chOff x="812806" y="786268"/>
            <a:chExt cx="10609251" cy="5989756"/>
          </a:xfrm>
        </p:grpSpPr>
        <p:pic>
          <p:nvPicPr>
            <p:cNvPr id="7" name="Picture 6">
              <a:extLst>
                <a:ext uri="{FF2B5EF4-FFF2-40B4-BE49-F238E27FC236}">
                  <a16:creationId xmlns:a16="http://schemas.microsoft.com/office/drawing/2014/main" id="{A7446FC0-322E-020D-EFBA-752B504EA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6" y="786268"/>
              <a:ext cx="10609251" cy="5989756"/>
            </a:xfrm>
            <a:prstGeom prst="rect">
              <a:avLst/>
            </a:prstGeom>
          </p:spPr>
        </p:pic>
        <p:sp>
          <p:nvSpPr>
            <p:cNvPr id="8" name="TextBox 7">
              <a:extLst>
                <a:ext uri="{FF2B5EF4-FFF2-40B4-BE49-F238E27FC236}">
                  <a16:creationId xmlns:a16="http://schemas.microsoft.com/office/drawing/2014/main" id="{B1948CF5-5C9C-7150-0873-93D59A37860C}"/>
                </a:ext>
              </a:extLst>
            </p:cNvPr>
            <p:cNvSpPr txBox="1"/>
            <p:nvPr/>
          </p:nvSpPr>
          <p:spPr>
            <a:xfrm>
              <a:off x="4317393" y="6423151"/>
              <a:ext cx="80539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400" b="1" i="1" u="sng" strike="noStrike" cap="none" spc="0" normalizeH="0" baseline="0" dirty="0">
                  <a:ln>
                    <a:noFill/>
                  </a:ln>
                  <a:solidFill>
                    <a:srgbClr val="FFFF00"/>
                  </a:solidFill>
                  <a:effectLst/>
                  <a:uFillTx/>
                </a:rPr>
                <a:t>2025</a:t>
              </a:r>
              <a:endParaRPr kumimoji="0" lang="en-BE" sz="1400" b="1" i="1" u="sng" strike="noStrike" cap="none" spc="0" normalizeH="0" baseline="0" dirty="0">
                <a:ln>
                  <a:noFill/>
                </a:ln>
                <a:solidFill>
                  <a:srgbClr val="FFFF00"/>
                </a:solidFill>
                <a:effectLst/>
                <a:uFillTx/>
              </a:endParaRPr>
            </a:p>
          </p:txBody>
        </p:sp>
      </p:grpSp>
      <p:sp>
        <p:nvSpPr>
          <p:cNvPr id="11" name="Title 2">
            <a:extLst>
              <a:ext uri="{FF2B5EF4-FFF2-40B4-BE49-F238E27FC236}">
                <a16:creationId xmlns:a16="http://schemas.microsoft.com/office/drawing/2014/main" id="{EBEF5678-4E50-3AD3-CFC6-BDAE7903F257}"/>
              </a:ext>
            </a:extLst>
          </p:cNvPr>
          <p:cNvSpPr txBox="1">
            <a:spLocks/>
          </p:cNvSpPr>
          <p:nvPr/>
        </p:nvSpPr>
        <p:spPr>
          <a:xfrm>
            <a:off x="176048" y="112568"/>
            <a:ext cx="9386864" cy="779002"/>
          </a:xfrm>
          <a:prstGeom prst="rect">
            <a:avLst/>
          </a:prstGeom>
        </p:spPr>
        <p:txBody>
          <a:bodyPr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4400" dirty="0">
                <a:solidFill>
                  <a:schemeClr val="lt1"/>
                </a:solidFill>
                <a:latin typeface="Arial"/>
                <a:cs typeface="Arial"/>
              </a:rPr>
              <a:t>GEO-AQ Constellation</a:t>
            </a:r>
            <a:endParaRPr lang="en-BE" sz="4400" dirty="0">
              <a:solidFill>
                <a:schemeClr val="lt1"/>
              </a:solidFill>
              <a:latin typeface="Arial"/>
              <a:cs typeface="Arial"/>
            </a:endParaRPr>
          </a:p>
        </p:txBody>
      </p:sp>
    </p:spTree>
    <p:extLst>
      <p:ext uri="{BB962C8B-B14F-4D97-AF65-F5344CB8AC3E}">
        <p14:creationId xmlns:p14="http://schemas.microsoft.com/office/powerpoint/2010/main" val="21435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9949B-CB4A-C088-F681-19D9540263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2DB382-3C38-F7F9-172C-0C07F72AFBDA}"/>
              </a:ext>
            </a:extLst>
          </p:cNvPr>
          <p:cNvSpPr>
            <a:spLocks noGrp="1"/>
          </p:cNvSpPr>
          <p:nvPr>
            <p:ph type="body" idx="1"/>
          </p:nvPr>
        </p:nvSpPr>
        <p:spPr>
          <a:xfrm>
            <a:off x="166216" y="1259839"/>
            <a:ext cx="11853064" cy="4852209"/>
          </a:xfrm>
        </p:spPr>
        <p:txBody>
          <a:bodyPr anchor="ctr"/>
          <a:lstStyle/>
          <a:p>
            <a:pPr marL="50800" indent="0">
              <a:spcBef>
                <a:spcPts val="1200"/>
              </a:spcBef>
              <a:spcAft>
                <a:spcPts val="600"/>
              </a:spcAft>
              <a:buNone/>
            </a:pPr>
            <a:r>
              <a:rPr lang="en-GB" sz="3200" b="1" dirty="0">
                <a:solidFill>
                  <a:srgbClr val="002060"/>
                </a:solidFill>
              </a:rPr>
              <a:t>Cal/Val</a:t>
            </a:r>
            <a:r>
              <a:rPr lang="en-US" sz="3200" b="1" dirty="0">
                <a:solidFill>
                  <a:srgbClr val="002060"/>
                </a:solidFill>
              </a:rPr>
              <a:t> coordination, plans and joint activities </a:t>
            </a:r>
            <a:r>
              <a:rPr lang="en-US" sz="2000" b="1" dirty="0">
                <a:solidFill>
                  <a:srgbClr val="92D050"/>
                </a:solidFill>
              </a:rPr>
              <a:t>           VC-20-02/02/03</a:t>
            </a:r>
            <a:endParaRPr lang="en-US" sz="3200" b="1" dirty="0">
              <a:solidFill>
                <a:srgbClr val="002060"/>
              </a:solidFill>
            </a:endParaRPr>
          </a:p>
          <a:p>
            <a:pPr marL="457200" lvl="1" indent="-406400">
              <a:spcBef>
                <a:spcPts val="1200"/>
              </a:spcBef>
              <a:buSzPts val="2800"/>
              <a:buFont typeface="Noto Sans Symbols"/>
              <a:buChar char="❖"/>
            </a:pPr>
            <a:r>
              <a:rPr lang="en-US" dirty="0"/>
              <a:t>GEMS AO, TEMPO MVP, ESA/EUMETSAT joint AO for S-4/-5</a:t>
            </a:r>
          </a:p>
          <a:p>
            <a:pPr marL="457200" lvl="1" indent="-406400">
              <a:spcBef>
                <a:spcPts val="1200"/>
              </a:spcBef>
              <a:buSzPts val="2800"/>
              <a:buFont typeface="Noto Sans Symbols"/>
              <a:buChar char="❖"/>
            </a:pPr>
            <a:r>
              <a:rPr lang="en-US" dirty="0"/>
              <a:t>L2 algorithm and product intercomparisons</a:t>
            </a:r>
          </a:p>
          <a:p>
            <a:pPr marL="457200" lvl="1" indent="-406400">
              <a:spcBef>
                <a:spcPts val="1200"/>
              </a:spcBef>
              <a:buSzPts val="2800"/>
              <a:buFont typeface="Noto Sans Symbols"/>
              <a:buChar char="❖"/>
            </a:pPr>
            <a:r>
              <a:rPr lang="en-US" dirty="0">
                <a:sym typeface="Wingdings" panose="05000000000000000000" pitchFamily="2" charset="2"/>
              </a:rPr>
              <a:t>International collaboration on FRMs and other validation data: collaborative airborne campaigns, Pandora network expansion, CINDI-3 MAX-DOAS campaign with participation of other networks</a:t>
            </a:r>
          </a:p>
          <a:p>
            <a:pPr marL="457200" lvl="1" indent="-406400">
              <a:spcBef>
                <a:spcPts val="1200"/>
              </a:spcBef>
              <a:buSzPts val="2800"/>
              <a:buFont typeface="Noto Sans Symbols"/>
              <a:buChar char="❖"/>
            </a:pPr>
            <a:r>
              <a:rPr lang="en-US" dirty="0">
                <a:sym typeface="Wingdings" panose="05000000000000000000" pitchFamily="2" charset="2"/>
              </a:rPr>
              <a:t>International collaboration on validation</a:t>
            </a:r>
          </a:p>
          <a:p>
            <a:pPr marL="914400" lvl="2" indent="-406400">
              <a:spcBef>
                <a:spcPts val="1200"/>
              </a:spcBef>
              <a:buSzPts val="2800"/>
              <a:buFont typeface="Wingdings" panose="05000000000000000000" pitchFamily="2" charset="2"/>
              <a:buChar char="§"/>
            </a:pPr>
            <a:r>
              <a:rPr lang="en-US" dirty="0"/>
              <a:t>Sentinel-5P MPC operational validation service (2017-2028) </a:t>
            </a:r>
          </a:p>
          <a:p>
            <a:pPr marL="965200" lvl="2" indent="-457200">
              <a:spcBef>
                <a:spcPts val="1200"/>
              </a:spcBef>
              <a:buSzPts val="2800"/>
              <a:buFont typeface="Wingdings" panose="05000000000000000000" pitchFamily="2" charset="2"/>
              <a:buChar char="§"/>
            </a:pPr>
            <a:r>
              <a:rPr lang="en-US" dirty="0"/>
              <a:t>ESA PEGASOS validation service for GEMS and TEMPO (2025-2027)</a:t>
            </a:r>
          </a:p>
          <a:p>
            <a:pPr marL="965200" lvl="2" indent="-457200">
              <a:spcBef>
                <a:spcPts val="1200"/>
              </a:spcBef>
              <a:buSzPts val="2800"/>
              <a:buFont typeface="Wingdings" panose="05000000000000000000" pitchFamily="2" charset="2"/>
              <a:buChar char="§"/>
            </a:pPr>
            <a:r>
              <a:rPr lang="en-US" dirty="0"/>
              <a:t>U. Yonsei Geo-Ring validation and research for GEMS and TEMPO (2025-2028)</a:t>
            </a:r>
          </a:p>
          <a:p>
            <a:pPr marL="965200" lvl="2" indent="-457200">
              <a:spcBef>
                <a:spcPts val="1200"/>
              </a:spcBef>
              <a:buSzPts val="2800"/>
              <a:buFont typeface="Wingdings" panose="05000000000000000000" pitchFamily="2" charset="2"/>
              <a:buChar char="§"/>
            </a:pPr>
            <a:r>
              <a:rPr lang="en-US" dirty="0"/>
              <a:t>Joint meetings/conversations of GEMS, TEMPO and Sentinel-5P validation teams</a:t>
            </a:r>
          </a:p>
        </p:txBody>
      </p:sp>
      <p:sp>
        <p:nvSpPr>
          <p:cNvPr id="3" name="Title 2">
            <a:extLst>
              <a:ext uri="{FF2B5EF4-FFF2-40B4-BE49-F238E27FC236}">
                <a16:creationId xmlns:a16="http://schemas.microsoft.com/office/drawing/2014/main" id="{739DD6C7-1568-71F3-59C9-13DD00EFD29A}"/>
              </a:ext>
            </a:extLst>
          </p:cNvPr>
          <p:cNvSpPr>
            <a:spLocks noGrp="1"/>
          </p:cNvSpPr>
          <p:nvPr>
            <p:ph type="title"/>
          </p:nvPr>
        </p:nvSpPr>
        <p:spPr>
          <a:xfrm>
            <a:off x="176048" y="175939"/>
            <a:ext cx="9770057" cy="779002"/>
          </a:xfrm>
        </p:spPr>
        <p:txBody>
          <a:bodyPr anchor="ctr"/>
          <a:lstStyle/>
          <a:p>
            <a:r>
              <a:rPr lang="en-US" dirty="0"/>
              <a:t>GEO-AQ Constellation Validation</a:t>
            </a:r>
            <a:endParaRPr lang="en-GB" dirty="0"/>
          </a:p>
        </p:txBody>
      </p:sp>
    </p:spTree>
    <p:extLst>
      <p:ext uri="{BB962C8B-B14F-4D97-AF65-F5344CB8AC3E}">
        <p14:creationId xmlns:p14="http://schemas.microsoft.com/office/powerpoint/2010/main" val="6757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5F8EB-9BC3-6B0D-8B05-E8D964EF90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CD5034-77F4-0D8D-4D0E-B4B5F09BF703}"/>
              </a:ext>
            </a:extLst>
          </p:cNvPr>
          <p:cNvSpPr>
            <a:spLocks noGrp="1"/>
          </p:cNvSpPr>
          <p:nvPr>
            <p:ph type="title"/>
          </p:nvPr>
        </p:nvSpPr>
        <p:spPr/>
        <p:txBody>
          <a:bodyPr/>
          <a:lstStyle/>
          <a:p>
            <a:r>
              <a:rPr lang="en-GB" dirty="0"/>
              <a:t>New Limb Capabilities: STRIVE</a:t>
            </a:r>
            <a:endParaRPr lang="en-BE" dirty="0"/>
          </a:p>
        </p:txBody>
      </p:sp>
      <p:pic>
        <p:nvPicPr>
          <p:cNvPr id="5" name="Picture 4">
            <a:extLst>
              <a:ext uri="{FF2B5EF4-FFF2-40B4-BE49-F238E27FC236}">
                <a16:creationId xmlns:a16="http://schemas.microsoft.com/office/drawing/2014/main" id="{35B22955-00B5-38BD-AB62-1568151BAC0B}"/>
              </a:ext>
            </a:extLst>
          </p:cNvPr>
          <p:cNvPicPr>
            <a:picLocks noChangeAspect="1"/>
          </p:cNvPicPr>
          <p:nvPr/>
        </p:nvPicPr>
        <p:blipFill>
          <a:blip r:embed="rId2"/>
          <a:stretch>
            <a:fillRect/>
          </a:stretch>
        </p:blipFill>
        <p:spPr>
          <a:xfrm>
            <a:off x="586149" y="1090413"/>
            <a:ext cx="9616183" cy="5343732"/>
          </a:xfrm>
          <a:prstGeom prst="rect">
            <a:avLst/>
          </a:prstGeom>
        </p:spPr>
      </p:pic>
      <p:sp>
        <p:nvSpPr>
          <p:cNvPr id="7" name="TextBox 6">
            <a:extLst>
              <a:ext uri="{FF2B5EF4-FFF2-40B4-BE49-F238E27FC236}">
                <a16:creationId xmlns:a16="http://schemas.microsoft.com/office/drawing/2014/main" id="{C84732F8-C5F7-80E6-1B23-BB32DE8F214B}"/>
              </a:ext>
            </a:extLst>
          </p:cNvPr>
          <p:cNvSpPr txBox="1"/>
          <p:nvPr/>
        </p:nvSpPr>
        <p:spPr>
          <a:xfrm>
            <a:off x="8742017" y="5910925"/>
            <a:ext cx="3449983" cy="523220"/>
          </a:xfrm>
          <a:prstGeom prst="rect">
            <a:avLst/>
          </a:prstGeom>
          <a:noFill/>
        </p:spPr>
        <p:txBody>
          <a:bodyPr wrap="none" rtlCol="0">
            <a:spAutoFit/>
          </a:bodyPr>
          <a:lstStyle/>
          <a:p>
            <a:pPr algn="r"/>
            <a:r>
              <a:rPr lang="en-GB" dirty="0"/>
              <a:t>Selected by NASA 2026/02</a:t>
            </a:r>
          </a:p>
          <a:p>
            <a:pPr algn="r"/>
            <a:r>
              <a:rPr lang="sv-SE" dirty="0"/>
              <a:t>PI Lyatt Jaeglé, University of Washington</a:t>
            </a:r>
            <a:endParaRPr lang="en-BE" dirty="0"/>
          </a:p>
        </p:txBody>
      </p:sp>
    </p:spTree>
    <p:extLst>
      <p:ext uri="{BB962C8B-B14F-4D97-AF65-F5344CB8AC3E}">
        <p14:creationId xmlns:p14="http://schemas.microsoft.com/office/powerpoint/2010/main" val="978940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626491-21BC-127E-4D46-5D09CDC4F1F0}"/>
              </a:ext>
            </a:extLst>
          </p:cNvPr>
          <p:cNvSpPr>
            <a:spLocks noGrp="1"/>
          </p:cNvSpPr>
          <p:nvPr>
            <p:ph type="body" idx="1"/>
          </p:nvPr>
        </p:nvSpPr>
        <p:spPr>
          <a:xfrm>
            <a:off x="166994" y="1078928"/>
            <a:ext cx="5548005" cy="4662871"/>
          </a:xfrm>
        </p:spPr>
        <p:txBody>
          <a:bodyPr/>
          <a:lstStyle/>
          <a:p>
            <a:pPr marL="38100" indent="0">
              <a:buNone/>
            </a:pPr>
            <a:r>
              <a:rPr lang="en-US" sz="2000" b="1" dirty="0">
                <a:solidFill>
                  <a:srgbClr val="002060"/>
                </a:solidFill>
              </a:rPr>
              <a:t>ESA EE-11 candidate mission CAIRT - Gap analysis of existing validation capabilities vs limb IR mission requirements</a:t>
            </a:r>
          </a:p>
          <a:p>
            <a:pPr marL="781050" lvl="1" indent="-285750"/>
            <a:r>
              <a:rPr lang="en-US" sz="2000" dirty="0">
                <a:solidFill>
                  <a:srgbClr val="002060"/>
                </a:solidFill>
                <a:latin typeface="Arial" panose="020B0604020202020204" pitchFamily="34" charset="0"/>
                <a:cs typeface="Arial" panose="020B0604020202020204" pitchFamily="34" charset="0"/>
              </a:rPr>
              <a:t>AirCore, GRUAN, NDACC, NDMC, AGAGE…</a:t>
            </a:r>
          </a:p>
          <a:p>
            <a:pPr marL="781050" lvl="1" indent="-285750"/>
            <a:r>
              <a:rPr lang="en-US" sz="2000" dirty="0">
                <a:solidFill>
                  <a:srgbClr val="002060"/>
                </a:solidFill>
                <a:latin typeface="Arial" panose="020B0604020202020204" pitchFamily="34" charset="0"/>
                <a:cs typeface="Arial" panose="020B0604020202020204" pitchFamily="34" charset="0"/>
              </a:rPr>
              <a:t>Satellites</a:t>
            </a:r>
          </a:p>
          <a:p>
            <a:pPr marL="781050" lvl="1" indent="-285750"/>
            <a:r>
              <a:rPr lang="en-US" sz="2000" dirty="0">
                <a:solidFill>
                  <a:srgbClr val="002060"/>
                </a:solidFill>
                <a:latin typeface="Arial" panose="020B0604020202020204" pitchFamily="34" charset="0"/>
                <a:cs typeface="Arial" panose="020B0604020202020204" pitchFamily="34" charset="0"/>
              </a:rPr>
              <a:t>Balloons &amp; aircrafts</a:t>
            </a:r>
          </a:p>
          <a:p>
            <a:pPr marL="38100" indent="0">
              <a:buNone/>
            </a:pPr>
            <a:endParaRPr lang="en-US" sz="1400" dirty="0">
              <a:solidFill>
                <a:srgbClr val="002060"/>
              </a:solidFill>
              <a:latin typeface="Arial" panose="020B0604020202020204" pitchFamily="34" charset="0"/>
              <a:cs typeface="Arial" panose="020B0604020202020204" pitchFamily="34" charset="0"/>
            </a:endParaRPr>
          </a:p>
          <a:p>
            <a:pPr marL="38100" indent="0">
              <a:buNone/>
            </a:pPr>
            <a:r>
              <a:rPr lang="en-US" sz="2400" b="1" dirty="0">
                <a:solidFill>
                  <a:srgbClr val="002060"/>
                </a:solidFill>
              </a:rPr>
              <a:t>Cal/Val weaknesses/gaps in: </a:t>
            </a:r>
          </a:p>
          <a:p>
            <a:pPr marL="38100" indent="0">
              <a:buNone/>
            </a:pPr>
            <a:r>
              <a:rPr lang="en-US" sz="2000" dirty="0">
                <a:solidFill>
                  <a:srgbClr val="002060"/>
                </a:solidFill>
                <a:latin typeface="Arial" panose="020B0604020202020204" pitchFamily="34" charset="0"/>
                <a:cs typeface="Arial" panose="020B0604020202020204" pitchFamily="34" charset="0"/>
              </a:rPr>
              <a:t>mesosphere &amp; lower thermosphere, transport &amp; waves, higher-level products (NO</a:t>
            </a:r>
            <a:r>
              <a:rPr lang="en-US" sz="2000" baseline="-25000" dirty="0">
                <a:solidFill>
                  <a:srgbClr val="002060"/>
                </a:solidFill>
                <a:latin typeface="Arial" panose="020B0604020202020204" pitchFamily="34" charset="0"/>
                <a:cs typeface="Arial" panose="020B0604020202020204" pitchFamily="34" charset="0"/>
              </a:rPr>
              <a:t>y</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AoA</a:t>
            </a:r>
            <a:r>
              <a:rPr lang="en-US" sz="2000" dirty="0">
                <a:solidFill>
                  <a:srgbClr val="002060"/>
                </a:solidFill>
                <a:latin typeface="Arial" panose="020B0604020202020204" pitchFamily="34" charset="0"/>
                <a:cs typeface="Arial" panose="020B0604020202020204" pitchFamily="34" charset="0"/>
              </a:rPr>
              <a:t>, GW), 3D/tomography</a:t>
            </a:r>
          </a:p>
          <a:p>
            <a:endParaRPr lang="en-BE" sz="2400" dirty="0"/>
          </a:p>
        </p:txBody>
      </p:sp>
      <p:sp>
        <p:nvSpPr>
          <p:cNvPr id="3" name="Title 2">
            <a:extLst>
              <a:ext uri="{FF2B5EF4-FFF2-40B4-BE49-F238E27FC236}">
                <a16:creationId xmlns:a16="http://schemas.microsoft.com/office/drawing/2014/main" id="{9F691342-9168-D1AB-504B-BB4CFAAD91CD}"/>
              </a:ext>
            </a:extLst>
          </p:cNvPr>
          <p:cNvSpPr>
            <a:spLocks noGrp="1"/>
          </p:cNvSpPr>
          <p:nvPr>
            <p:ph type="title"/>
          </p:nvPr>
        </p:nvSpPr>
        <p:spPr/>
        <p:txBody>
          <a:bodyPr/>
          <a:lstStyle/>
          <a:p>
            <a:r>
              <a:rPr lang="en-GB" dirty="0"/>
              <a:t>New Limb Capabilities</a:t>
            </a:r>
            <a:endParaRPr lang="en-BE" dirty="0"/>
          </a:p>
        </p:txBody>
      </p:sp>
      <p:pic>
        <p:nvPicPr>
          <p:cNvPr id="4" name="Picture 3">
            <a:extLst>
              <a:ext uri="{FF2B5EF4-FFF2-40B4-BE49-F238E27FC236}">
                <a16:creationId xmlns:a16="http://schemas.microsoft.com/office/drawing/2014/main" id="{BA12EE53-5112-47E7-510C-48F0182E26D1}"/>
              </a:ext>
            </a:extLst>
          </p:cNvPr>
          <p:cNvPicPr>
            <a:picLocks noChangeAspect="1"/>
          </p:cNvPicPr>
          <p:nvPr/>
        </p:nvPicPr>
        <p:blipFill>
          <a:blip r:embed="rId2"/>
          <a:stretch>
            <a:fillRect/>
          </a:stretch>
        </p:blipFill>
        <p:spPr>
          <a:xfrm>
            <a:off x="5874605" y="115323"/>
            <a:ext cx="6141347" cy="6627353"/>
          </a:xfrm>
          <a:prstGeom prst="rect">
            <a:avLst/>
          </a:prstGeom>
        </p:spPr>
      </p:pic>
      <p:sp>
        <p:nvSpPr>
          <p:cNvPr id="5" name="TextBox 4">
            <a:extLst>
              <a:ext uri="{FF2B5EF4-FFF2-40B4-BE49-F238E27FC236}">
                <a16:creationId xmlns:a16="http://schemas.microsoft.com/office/drawing/2014/main" id="{E64DBB58-F98C-9626-E28E-5BCA8D477BCF}"/>
              </a:ext>
            </a:extLst>
          </p:cNvPr>
          <p:cNvSpPr txBox="1"/>
          <p:nvPr/>
        </p:nvSpPr>
        <p:spPr>
          <a:xfrm>
            <a:off x="2901725" y="6019840"/>
            <a:ext cx="2999540" cy="523220"/>
          </a:xfrm>
          <a:prstGeom prst="rect">
            <a:avLst/>
          </a:prstGeom>
          <a:noFill/>
        </p:spPr>
        <p:txBody>
          <a:bodyPr wrap="none" rtlCol="0">
            <a:spAutoFit/>
          </a:bodyPr>
          <a:lstStyle/>
          <a:p>
            <a:pPr algn="r"/>
            <a:r>
              <a:rPr lang="en-GB" dirty="0"/>
              <a:t>Lambert, Sheese and Walker, 2026</a:t>
            </a:r>
          </a:p>
          <a:p>
            <a:pPr algn="r"/>
            <a:r>
              <a:rPr lang="en-GB" dirty="0"/>
              <a:t>ESA CAIRT PerReC Study</a:t>
            </a:r>
            <a:endParaRPr lang="en-BE" dirty="0"/>
          </a:p>
        </p:txBody>
      </p:sp>
    </p:spTree>
    <p:extLst>
      <p:ext uri="{BB962C8B-B14F-4D97-AF65-F5344CB8AC3E}">
        <p14:creationId xmlns:p14="http://schemas.microsoft.com/office/powerpoint/2010/main" val="3264206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EF97-F5B7-7864-88F3-B8AAAEF514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136765-8249-CCDA-C05E-DA2805786CA5}"/>
              </a:ext>
            </a:extLst>
          </p:cNvPr>
          <p:cNvSpPr>
            <a:spLocks noGrp="1"/>
          </p:cNvSpPr>
          <p:nvPr>
            <p:ph type="title"/>
          </p:nvPr>
        </p:nvSpPr>
        <p:spPr/>
        <p:txBody>
          <a:bodyPr anchor="ctr"/>
          <a:lstStyle/>
          <a:p>
            <a:r>
              <a:rPr lang="en-US" sz="3200" dirty="0"/>
              <a:t>CEOS-FRM Maturity Assessment Framework v1 </a:t>
            </a:r>
          </a:p>
        </p:txBody>
      </p:sp>
      <p:sp>
        <p:nvSpPr>
          <p:cNvPr id="4" name="Text Placeholder 1">
            <a:extLst>
              <a:ext uri="{FF2B5EF4-FFF2-40B4-BE49-F238E27FC236}">
                <a16:creationId xmlns:a16="http://schemas.microsoft.com/office/drawing/2014/main" id="{CE04BF37-9483-81AD-95AA-A5713951FC61}"/>
              </a:ext>
            </a:extLst>
          </p:cNvPr>
          <p:cNvSpPr txBox="1">
            <a:spLocks/>
          </p:cNvSpPr>
          <p:nvPr/>
        </p:nvSpPr>
        <p:spPr>
          <a:xfrm>
            <a:off x="155727" y="1043578"/>
            <a:ext cx="7361221" cy="31655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126997" indent="0">
              <a:buFont typeface="Noto Sans Symbols"/>
              <a:buNone/>
            </a:pPr>
            <a:r>
              <a:rPr lang="en-US" dirty="0">
                <a:solidFill>
                  <a:srgbClr val="002060"/>
                </a:solidFill>
              </a:rPr>
              <a:t>FRM4DOAS and FRM4GHG CEOS-FRM v1 self-assessments published</a:t>
            </a:r>
          </a:p>
        </p:txBody>
      </p:sp>
      <p:pic>
        <p:nvPicPr>
          <p:cNvPr id="5" name="Picture 4">
            <a:extLst>
              <a:ext uri="{FF2B5EF4-FFF2-40B4-BE49-F238E27FC236}">
                <a16:creationId xmlns:a16="http://schemas.microsoft.com/office/drawing/2014/main" id="{190A06B5-D9D8-57B0-F11F-D5082ABFC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29" y="6290733"/>
            <a:ext cx="4244708" cy="190517"/>
          </a:xfrm>
          <a:prstGeom prst="rect">
            <a:avLst/>
          </a:prstGeom>
        </p:spPr>
      </p:pic>
      <p:pic>
        <p:nvPicPr>
          <p:cNvPr id="6" name="Picture 5">
            <a:extLst>
              <a:ext uri="{FF2B5EF4-FFF2-40B4-BE49-F238E27FC236}">
                <a16:creationId xmlns:a16="http://schemas.microsoft.com/office/drawing/2014/main" id="{6988A01E-CD5C-6386-C880-429E163F5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404" y="3298659"/>
            <a:ext cx="4813562" cy="3041277"/>
          </a:xfrm>
          <a:prstGeom prst="rect">
            <a:avLst/>
          </a:prstGeom>
        </p:spPr>
      </p:pic>
      <p:pic>
        <p:nvPicPr>
          <p:cNvPr id="7" name="Picture 6">
            <a:extLst>
              <a:ext uri="{FF2B5EF4-FFF2-40B4-BE49-F238E27FC236}">
                <a16:creationId xmlns:a16="http://schemas.microsoft.com/office/drawing/2014/main" id="{B476DD04-7375-BF2E-196E-9E0F3093D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404" y="6306527"/>
            <a:ext cx="4038950" cy="198137"/>
          </a:xfrm>
          <a:prstGeom prst="rect">
            <a:avLst/>
          </a:prstGeom>
        </p:spPr>
      </p:pic>
      <p:pic>
        <p:nvPicPr>
          <p:cNvPr id="8" name="Picture 7">
            <a:extLst>
              <a:ext uri="{FF2B5EF4-FFF2-40B4-BE49-F238E27FC236}">
                <a16:creationId xmlns:a16="http://schemas.microsoft.com/office/drawing/2014/main" id="{A663A52B-D052-459D-2D70-17183895B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662" y="4594465"/>
            <a:ext cx="4826467" cy="1712062"/>
          </a:xfrm>
          <a:prstGeom prst="rect">
            <a:avLst/>
          </a:prstGeom>
        </p:spPr>
      </p:pic>
      <p:pic>
        <p:nvPicPr>
          <p:cNvPr id="9" name="Picture 8">
            <a:extLst>
              <a:ext uri="{FF2B5EF4-FFF2-40B4-BE49-F238E27FC236}">
                <a16:creationId xmlns:a16="http://schemas.microsoft.com/office/drawing/2014/main" id="{854B391B-81D3-28F7-CD2D-5E8A96A13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1796" y="1317156"/>
            <a:ext cx="3967782" cy="1414203"/>
          </a:xfrm>
          <a:prstGeom prst="rect">
            <a:avLst/>
          </a:prstGeom>
          <a:ln>
            <a:solidFill>
              <a:schemeClr val="accent2">
                <a:lumMod val="50000"/>
              </a:schemeClr>
            </a:solidFill>
          </a:ln>
        </p:spPr>
      </p:pic>
      <p:pic>
        <p:nvPicPr>
          <p:cNvPr id="10" name="Picture 9">
            <a:extLst>
              <a:ext uri="{FF2B5EF4-FFF2-40B4-BE49-F238E27FC236}">
                <a16:creationId xmlns:a16="http://schemas.microsoft.com/office/drawing/2014/main" id="{DB9989A3-7337-435C-F12A-A923E2853C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662" y="2415937"/>
            <a:ext cx="4764345" cy="1699247"/>
          </a:xfrm>
          <a:prstGeom prst="rect">
            <a:avLst/>
          </a:prstGeom>
        </p:spPr>
      </p:pic>
      <p:pic>
        <p:nvPicPr>
          <p:cNvPr id="11" name="Picture 10">
            <a:extLst>
              <a:ext uri="{FF2B5EF4-FFF2-40B4-BE49-F238E27FC236}">
                <a16:creationId xmlns:a16="http://schemas.microsoft.com/office/drawing/2014/main" id="{EADBCBDD-CD4A-F2E0-A25D-30F381EE9A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600" y="4076508"/>
            <a:ext cx="4096322" cy="228632"/>
          </a:xfrm>
          <a:prstGeom prst="rect">
            <a:avLst/>
          </a:prstGeom>
        </p:spPr>
      </p:pic>
      <p:pic>
        <p:nvPicPr>
          <p:cNvPr id="2" name="Google Shape;141;p3">
            <a:extLst>
              <a:ext uri="{FF2B5EF4-FFF2-40B4-BE49-F238E27FC236}">
                <a16:creationId xmlns:a16="http://schemas.microsoft.com/office/drawing/2014/main" id="{4F08FA81-B59F-5C6B-7126-30253BCD56DC}"/>
              </a:ext>
            </a:extLst>
          </p:cNvPr>
          <p:cNvPicPr preferRelativeResize="0"/>
          <p:nvPr/>
        </p:nvPicPr>
        <p:blipFill rotWithShape="1">
          <a:blip r:embed="rId9">
            <a:alphaModFix/>
          </a:blip>
          <a:srcRect l="6367" t="11297" r="4768" b="10598"/>
          <a:stretch>
            <a:fillRect/>
          </a:stretch>
        </p:blipFill>
        <p:spPr>
          <a:xfrm>
            <a:off x="5689648" y="1835737"/>
            <a:ext cx="1879847" cy="1374285"/>
          </a:xfrm>
          <a:prstGeom prst="rect">
            <a:avLst/>
          </a:prstGeom>
          <a:noFill/>
          <a:ln>
            <a:noFill/>
          </a:ln>
        </p:spPr>
      </p:pic>
    </p:spTree>
    <p:extLst>
      <p:ext uri="{BB962C8B-B14F-4D97-AF65-F5344CB8AC3E}">
        <p14:creationId xmlns:p14="http://schemas.microsoft.com/office/powerpoint/2010/main" val="275139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07565-9387-9447-D33C-2D1C79342C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CE7FDA-1DA9-AEF1-8238-E7DD41DFB859}"/>
              </a:ext>
            </a:extLst>
          </p:cNvPr>
          <p:cNvSpPr>
            <a:spLocks noGrp="1"/>
          </p:cNvSpPr>
          <p:nvPr>
            <p:ph type="body" idx="1"/>
          </p:nvPr>
        </p:nvSpPr>
        <p:spPr>
          <a:xfrm>
            <a:off x="182900" y="1025715"/>
            <a:ext cx="11716133" cy="5054436"/>
          </a:xfrm>
        </p:spPr>
        <p:txBody>
          <a:bodyPr/>
          <a:lstStyle/>
          <a:p>
            <a:pPr marL="50800" indent="0">
              <a:buNone/>
            </a:pPr>
            <a:r>
              <a:rPr lang="en-GB" b="1" dirty="0">
                <a:solidFill>
                  <a:srgbClr val="002060"/>
                </a:solidFill>
              </a:rPr>
              <a:t>Ongoing CEOS-FRM v2 assessment of ground-based networks</a:t>
            </a:r>
          </a:p>
          <a:p>
            <a:pPr lvl="1"/>
            <a:r>
              <a:rPr lang="en-GB" dirty="0">
                <a:solidFill>
                  <a:srgbClr val="002060"/>
                </a:solidFill>
              </a:rPr>
              <a:t>ACTRIS-CREGARS-FTIR (FTIR HCHO </a:t>
            </a:r>
            <a:r>
              <a:rPr lang="en-GB" dirty="0">
                <a:solidFill>
                  <a:srgbClr val="002060"/>
                </a:solidFill>
                <a:sym typeface="Wingdings" panose="05000000000000000000" pitchFamily="2" charset="2"/>
              </a:rPr>
              <a:t> NDACC FTIR HCHO)</a:t>
            </a:r>
          </a:p>
          <a:p>
            <a:pPr lvl="1"/>
            <a:r>
              <a:rPr lang="en-GB" dirty="0">
                <a:solidFill>
                  <a:srgbClr val="002060"/>
                </a:solidFill>
                <a:sym typeface="Wingdings" panose="05000000000000000000" pitchFamily="2" charset="2"/>
              </a:rPr>
              <a:t>COCCON &amp; TCCON</a:t>
            </a:r>
            <a:endParaRPr lang="en-GB" dirty="0">
              <a:solidFill>
                <a:srgbClr val="002060"/>
              </a:solidFill>
            </a:endParaRPr>
          </a:p>
          <a:p>
            <a:pPr lvl="1"/>
            <a:r>
              <a:rPr lang="en-GB" dirty="0">
                <a:solidFill>
                  <a:srgbClr val="002060"/>
                </a:solidFill>
              </a:rPr>
              <a:t>NDACC     </a:t>
            </a:r>
            <a:r>
              <a:rPr lang="en-GB" sz="1400" dirty="0">
                <a:solidFill>
                  <a:srgbClr val="002060"/>
                </a:solidFill>
                <a:sym typeface="Wingdings" panose="05000000000000000000" pitchFamily="2" charset="2"/>
              </a:rPr>
              <a:t></a:t>
            </a:r>
            <a:r>
              <a:rPr lang="en-GB" dirty="0">
                <a:solidFill>
                  <a:srgbClr val="002060"/>
                </a:solidFill>
              </a:rPr>
              <a:t>  </a:t>
            </a:r>
            <a:r>
              <a:rPr lang="en-GB" sz="2400" dirty="0">
                <a:solidFill>
                  <a:srgbClr val="002060"/>
                </a:solidFill>
              </a:rPr>
              <a:t>Brewer 	</a:t>
            </a:r>
            <a:r>
              <a:rPr lang="en-GB" sz="2400" dirty="0">
                <a:solidFill>
                  <a:srgbClr val="002060"/>
                </a:solidFill>
                <a:sym typeface="Wingdings" panose="05000000000000000000" pitchFamily="2" charset="2"/>
              </a:rPr>
              <a:t> EUBREWNET</a:t>
            </a:r>
            <a:endParaRPr lang="en-GB" sz="2400" dirty="0">
              <a:solidFill>
                <a:srgbClr val="002060"/>
              </a:solidFill>
            </a:endParaRPr>
          </a:p>
          <a:p>
            <a:pPr lvl="5">
              <a:buFont typeface="Courier New" panose="02070309020205020404" pitchFamily="49" charset="0"/>
              <a:buChar char="o"/>
            </a:pPr>
            <a:r>
              <a:rPr lang="en-GB" sz="2400" dirty="0">
                <a:solidFill>
                  <a:srgbClr val="002060"/>
                </a:solidFill>
              </a:rPr>
              <a:t>FTIR CH</a:t>
            </a:r>
            <a:r>
              <a:rPr lang="en-GB" sz="2400" baseline="-25000" dirty="0">
                <a:solidFill>
                  <a:srgbClr val="002060"/>
                </a:solidFill>
              </a:rPr>
              <a:t>4</a:t>
            </a:r>
            <a:r>
              <a:rPr lang="en-GB" sz="2400" dirty="0">
                <a:solidFill>
                  <a:srgbClr val="002060"/>
                </a:solidFill>
              </a:rPr>
              <a:t> 	</a:t>
            </a:r>
          </a:p>
          <a:p>
            <a:pPr lvl="5">
              <a:buFont typeface="Courier New" panose="02070309020205020404" pitchFamily="49" charset="0"/>
              <a:buChar char="o"/>
            </a:pPr>
            <a:r>
              <a:rPr lang="en-GB" sz="2400" dirty="0">
                <a:solidFill>
                  <a:srgbClr val="002060"/>
                </a:solidFill>
                <a:sym typeface="Wingdings" panose="05000000000000000000" pitchFamily="2" charset="2"/>
              </a:rPr>
              <a:t>Lidar</a:t>
            </a:r>
          </a:p>
          <a:p>
            <a:pPr lvl="5">
              <a:buFont typeface="Courier New" panose="02070309020205020404" pitchFamily="49" charset="0"/>
              <a:buChar char="o"/>
            </a:pPr>
            <a:r>
              <a:rPr lang="en-GB" sz="2400" dirty="0">
                <a:solidFill>
                  <a:srgbClr val="002060"/>
                </a:solidFill>
                <a:sym typeface="Wingdings" panose="05000000000000000000" pitchFamily="2" charset="2"/>
              </a:rPr>
              <a:t>MWR</a:t>
            </a:r>
            <a:endParaRPr lang="en-GB" sz="2400" dirty="0">
              <a:solidFill>
                <a:srgbClr val="002060"/>
              </a:solidFill>
            </a:endParaRPr>
          </a:p>
          <a:p>
            <a:pPr lvl="5">
              <a:buFont typeface="Courier New" panose="02070309020205020404" pitchFamily="49" charset="0"/>
              <a:buChar char="o"/>
            </a:pPr>
            <a:r>
              <a:rPr lang="en-GB" sz="2400" dirty="0">
                <a:solidFill>
                  <a:srgbClr val="002060"/>
                </a:solidFill>
              </a:rPr>
              <a:t>Ozonesonde</a:t>
            </a:r>
          </a:p>
          <a:p>
            <a:pPr lvl="5">
              <a:buFont typeface="Courier New" panose="02070309020205020404" pitchFamily="49" charset="0"/>
              <a:buChar char="o"/>
            </a:pPr>
            <a:r>
              <a:rPr lang="en-GB" sz="2400" dirty="0">
                <a:solidFill>
                  <a:srgbClr val="002060"/>
                </a:solidFill>
              </a:rPr>
              <a:t>UV-Vis	</a:t>
            </a:r>
            <a:r>
              <a:rPr lang="en-GB" sz="2400" dirty="0">
                <a:solidFill>
                  <a:srgbClr val="002060"/>
                </a:solidFill>
                <a:sym typeface="Wingdings" panose="05000000000000000000" pitchFamily="2" charset="2"/>
              </a:rPr>
              <a:t> FRM4DOAS  ACTRIS-CREGARS-UVVIS</a:t>
            </a:r>
          </a:p>
          <a:p>
            <a:pPr lvl="1"/>
            <a:r>
              <a:rPr lang="en-GB" dirty="0">
                <a:solidFill>
                  <a:srgbClr val="002060"/>
                </a:solidFill>
              </a:rPr>
              <a:t>Pandora (PGN)</a:t>
            </a:r>
          </a:p>
          <a:p>
            <a:pPr marL="50800" indent="0">
              <a:buNone/>
            </a:pPr>
            <a:r>
              <a:rPr lang="en-GB" b="1" dirty="0">
                <a:solidFill>
                  <a:srgbClr val="002060"/>
                </a:solidFill>
              </a:rPr>
              <a:t>Further engagement</a:t>
            </a:r>
          </a:p>
          <a:p>
            <a:pPr lvl="1"/>
            <a:r>
              <a:rPr lang="en-GB" dirty="0">
                <a:solidFill>
                  <a:srgbClr val="002060"/>
                </a:solidFill>
              </a:rPr>
              <a:t>BTS (candidate 3</a:t>
            </a:r>
            <a:r>
              <a:rPr lang="en-GB" baseline="30000" dirty="0">
                <a:solidFill>
                  <a:srgbClr val="002060"/>
                </a:solidFill>
              </a:rPr>
              <a:t>rd</a:t>
            </a:r>
            <a:r>
              <a:rPr lang="en-GB" dirty="0">
                <a:solidFill>
                  <a:srgbClr val="002060"/>
                </a:solidFill>
              </a:rPr>
              <a:t> generation O</a:t>
            </a:r>
            <a:r>
              <a:rPr lang="en-GB" baseline="-25000" dirty="0">
                <a:solidFill>
                  <a:srgbClr val="002060"/>
                </a:solidFill>
              </a:rPr>
              <a:t>3</a:t>
            </a:r>
            <a:r>
              <a:rPr lang="en-GB" dirty="0">
                <a:solidFill>
                  <a:srgbClr val="002060"/>
                </a:solidFill>
              </a:rPr>
              <a:t> monitoring developed by PMOD/WRC)</a:t>
            </a:r>
          </a:p>
          <a:p>
            <a:pPr lvl="1"/>
            <a:r>
              <a:rPr lang="en-GB" dirty="0">
                <a:solidFill>
                  <a:srgbClr val="002060"/>
                </a:solidFill>
              </a:rPr>
              <a:t>AC-VC-22/ACSG meeting, NDACC Newsletter</a:t>
            </a:r>
          </a:p>
          <a:p>
            <a:pPr lvl="1"/>
            <a:endParaRPr lang="en-GB" dirty="0">
              <a:solidFill>
                <a:srgbClr val="002060"/>
              </a:solidFill>
            </a:endParaRPr>
          </a:p>
        </p:txBody>
      </p:sp>
      <p:sp>
        <p:nvSpPr>
          <p:cNvPr id="3" name="Title 2">
            <a:extLst>
              <a:ext uri="{FF2B5EF4-FFF2-40B4-BE49-F238E27FC236}">
                <a16:creationId xmlns:a16="http://schemas.microsoft.com/office/drawing/2014/main" id="{D870804E-33F6-0475-E607-E27D52E6CBBC}"/>
              </a:ext>
            </a:extLst>
          </p:cNvPr>
          <p:cNvSpPr>
            <a:spLocks noGrp="1"/>
          </p:cNvSpPr>
          <p:nvPr>
            <p:ph type="title"/>
          </p:nvPr>
        </p:nvSpPr>
        <p:spPr>
          <a:xfrm>
            <a:off x="176048" y="218274"/>
            <a:ext cx="9386864" cy="779002"/>
          </a:xfrm>
        </p:spPr>
        <p:txBody>
          <a:bodyPr/>
          <a:lstStyle/>
          <a:p>
            <a:r>
              <a:rPr lang="en-GB" sz="3600" dirty="0"/>
              <a:t>CEOS-FRM / Atmospheric Composition</a:t>
            </a:r>
            <a:endParaRPr lang="en-BE" sz="3600" dirty="0"/>
          </a:p>
        </p:txBody>
      </p:sp>
      <p:pic>
        <p:nvPicPr>
          <p:cNvPr id="4" name="Google Shape;141;p3">
            <a:extLst>
              <a:ext uri="{FF2B5EF4-FFF2-40B4-BE49-F238E27FC236}">
                <a16:creationId xmlns:a16="http://schemas.microsoft.com/office/drawing/2014/main" id="{CBEC66A2-889E-E95A-5C12-8DE39370711C}"/>
              </a:ext>
            </a:extLst>
          </p:cNvPr>
          <p:cNvPicPr preferRelativeResize="0"/>
          <p:nvPr/>
        </p:nvPicPr>
        <p:blipFill rotWithShape="1">
          <a:blip r:embed="rId2">
            <a:alphaModFix/>
          </a:blip>
          <a:srcRect l="6367" t="11297" r="4768" b="10598"/>
          <a:stretch>
            <a:fillRect/>
          </a:stretch>
        </p:blipFill>
        <p:spPr>
          <a:xfrm>
            <a:off x="10019187" y="2504911"/>
            <a:ext cx="1879847" cy="1374285"/>
          </a:xfrm>
          <a:prstGeom prst="rect">
            <a:avLst/>
          </a:prstGeom>
          <a:noFill/>
          <a:ln>
            <a:noFill/>
          </a:ln>
        </p:spPr>
      </p:pic>
    </p:spTree>
    <p:extLst>
      <p:ext uri="{BB962C8B-B14F-4D97-AF65-F5344CB8AC3E}">
        <p14:creationId xmlns:p14="http://schemas.microsoft.com/office/powerpoint/2010/main" val="171095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4308-6E3C-C80C-1D30-7B1210B5F0E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45FC80E-3224-371B-0E97-459C63D7056A}"/>
              </a:ext>
            </a:extLst>
          </p:cNvPr>
          <p:cNvSpPr>
            <a:spLocks noGrp="1"/>
          </p:cNvSpPr>
          <p:nvPr>
            <p:ph type="body" idx="1"/>
          </p:nvPr>
        </p:nvSpPr>
        <p:spPr>
          <a:xfrm>
            <a:off x="176048" y="1074077"/>
            <a:ext cx="11643585" cy="5427918"/>
          </a:xfrm>
        </p:spPr>
        <p:txBody>
          <a:bodyPr/>
          <a:lstStyle/>
          <a:p>
            <a:pPr marL="50800" indent="0">
              <a:buNone/>
            </a:pPr>
            <a:r>
              <a:rPr lang="en-GB" b="1" dirty="0">
                <a:solidFill>
                  <a:srgbClr val="002060"/>
                </a:solidFill>
              </a:rPr>
              <a:t>First feedback on CEOS-FRM v2</a:t>
            </a:r>
          </a:p>
          <a:p>
            <a:pPr lvl="1">
              <a:lnSpc>
                <a:spcPct val="105000"/>
              </a:lnSpc>
              <a:spcBef>
                <a:spcPts val="900"/>
              </a:spcBef>
            </a:pPr>
            <a:r>
              <a:rPr lang="en-GB" dirty="0">
                <a:solidFill>
                  <a:srgbClr val="002060"/>
                </a:solidFill>
              </a:rPr>
              <a:t>“</a:t>
            </a:r>
            <a:r>
              <a:rPr lang="en-GB" i="1" dirty="0">
                <a:solidFill>
                  <a:srgbClr val="002060"/>
                </a:solidFill>
              </a:rPr>
              <a:t>Class of instrument</a:t>
            </a:r>
            <a:r>
              <a:rPr lang="en-GB" dirty="0">
                <a:solidFill>
                  <a:srgbClr val="002060"/>
                </a:solidFill>
              </a:rPr>
              <a:t>” (e.g., nadir UV-vis imaging spectrometer) 		     is vague and does not refer to the measurand (e.g., tropospheric 	           NO</a:t>
            </a:r>
            <a:r>
              <a:rPr lang="en-GB" baseline="-25000" dirty="0">
                <a:solidFill>
                  <a:srgbClr val="002060"/>
                </a:solidFill>
              </a:rPr>
              <a:t>2</a:t>
            </a:r>
            <a:r>
              <a:rPr lang="en-GB" dirty="0">
                <a:solidFill>
                  <a:srgbClr val="002060"/>
                </a:solidFill>
              </a:rPr>
              <a:t> column).  “</a:t>
            </a:r>
            <a:r>
              <a:rPr lang="en-GB" i="1" dirty="0">
                <a:solidFill>
                  <a:srgbClr val="002060"/>
                </a:solidFill>
              </a:rPr>
              <a:t>Class of product” </a:t>
            </a:r>
            <a:r>
              <a:rPr lang="en-GB" dirty="0">
                <a:solidFill>
                  <a:srgbClr val="002060"/>
                </a:solidFill>
              </a:rPr>
              <a:t>is felt as more appropriate.</a:t>
            </a:r>
          </a:p>
          <a:p>
            <a:pPr lvl="1">
              <a:lnSpc>
                <a:spcPct val="105000"/>
              </a:lnSpc>
              <a:spcBef>
                <a:spcPts val="900"/>
              </a:spcBef>
            </a:pPr>
            <a:r>
              <a:rPr lang="en-GB" dirty="0">
                <a:solidFill>
                  <a:srgbClr val="002060"/>
                </a:solidFill>
              </a:rPr>
              <a:t>Several types of FRM may be needed to validate the measurand, its uncertainty estimates and its information content diagnostics (end-to-end approach to validation).  Therefore, how to highlight the fitness-for-purpose of a FRM: FRM for bias estimation, FRM for stability assessment, FRM for validation of satellite uncertainty estimates, of information content…?  </a:t>
            </a:r>
          </a:p>
          <a:p>
            <a:pPr lvl="1">
              <a:lnSpc>
                <a:spcPct val="105000"/>
              </a:lnSpc>
              <a:spcBef>
                <a:spcPts val="900"/>
              </a:spcBef>
            </a:pPr>
            <a:r>
              <a:rPr lang="en-GB" dirty="0">
                <a:solidFill>
                  <a:srgbClr val="002060"/>
                </a:solidFill>
              </a:rPr>
              <a:t>CEOS-FRM is appreciated as a guide to understanding and improvement. However, curiosity/fear about the result of the overall classification: 	Who does require this classification and for what purpose? </a:t>
            </a:r>
          </a:p>
        </p:txBody>
      </p:sp>
      <p:sp>
        <p:nvSpPr>
          <p:cNvPr id="5" name="Title 2">
            <a:extLst>
              <a:ext uri="{FF2B5EF4-FFF2-40B4-BE49-F238E27FC236}">
                <a16:creationId xmlns:a16="http://schemas.microsoft.com/office/drawing/2014/main" id="{D58409C8-8616-A59E-7799-2FFA0FABDAAD}"/>
              </a:ext>
            </a:extLst>
          </p:cNvPr>
          <p:cNvSpPr txBox="1">
            <a:spLocks/>
          </p:cNvSpPr>
          <p:nvPr/>
        </p:nvSpPr>
        <p:spPr>
          <a:xfrm>
            <a:off x="176048" y="226741"/>
            <a:ext cx="9386864" cy="779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dirty="0"/>
              <a:t>CEOS-FRM / Atmospheric Composition</a:t>
            </a:r>
            <a:endParaRPr lang="en-BE" sz="3600" dirty="0"/>
          </a:p>
        </p:txBody>
      </p:sp>
      <p:pic>
        <p:nvPicPr>
          <p:cNvPr id="3" name="Google Shape;141;p3">
            <a:extLst>
              <a:ext uri="{FF2B5EF4-FFF2-40B4-BE49-F238E27FC236}">
                <a16:creationId xmlns:a16="http://schemas.microsoft.com/office/drawing/2014/main" id="{A45CC268-3F5C-6974-2148-98F8FF3B2629}"/>
              </a:ext>
            </a:extLst>
          </p:cNvPr>
          <p:cNvPicPr preferRelativeResize="0"/>
          <p:nvPr/>
        </p:nvPicPr>
        <p:blipFill rotWithShape="1">
          <a:blip r:embed="rId2">
            <a:alphaModFix/>
          </a:blip>
          <a:srcRect l="6367" t="11297" r="4768" b="10598"/>
          <a:stretch>
            <a:fillRect/>
          </a:stretch>
        </p:blipFill>
        <p:spPr>
          <a:xfrm>
            <a:off x="10133821" y="1102417"/>
            <a:ext cx="1879847" cy="1374285"/>
          </a:xfrm>
          <a:prstGeom prst="rect">
            <a:avLst/>
          </a:prstGeom>
          <a:noFill/>
          <a:ln>
            <a:noFill/>
          </a:ln>
        </p:spPr>
      </p:pic>
    </p:spTree>
    <p:extLst>
      <p:ext uri="{BB962C8B-B14F-4D97-AF65-F5344CB8AC3E}">
        <p14:creationId xmlns:p14="http://schemas.microsoft.com/office/powerpoint/2010/main" val="274604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2633" y="1016000"/>
            <a:ext cx="11410567" cy="5466079"/>
          </a:xfrm>
        </p:spPr>
        <p:txBody>
          <a:bodyPr/>
          <a:lstStyle/>
          <a:p>
            <a:pPr marL="50800" indent="0">
              <a:buNone/>
            </a:pPr>
            <a:r>
              <a:rPr lang="en-US" sz="1900" dirty="0"/>
              <a:t>Approved at the 15th CEOS Plenary in November 2001, the objectives of the Atmospheric Composition Sub Group (ACSG), beyond those of the Working Group on Calibration and Validation (WGCV), are to:</a:t>
            </a:r>
          </a:p>
          <a:p>
            <a:pPr>
              <a:buFont typeface="Wingdings" panose="05000000000000000000" pitchFamily="2" charset="2"/>
              <a:buChar char="§"/>
            </a:pPr>
            <a:r>
              <a:rPr lang="en-US" sz="1850" dirty="0"/>
              <a:t>Promote international collaboration and technical exchange to ensure the efficient use and maintenance of </a:t>
            </a:r>
            <a:r>
              <a:rPr lang="en-US" sz="1850" u="sng" dirty="0"/>
              <a:t>calibration/validation resources</a:t>
            </a:r>
            <a:r>
              <a:rPr lang="en-US" sz="1850" dirty="0"/>
              <a:t> required for atmospheric composition and other missions</a:t>
            </a:r>
          </a:p>
          <a:p>
            <a:pPr>
              <a:buFont typeface="Wingdings" panose="05000000000000000000" pitchFamily="2" charset="2"/>
              <a:buChar char="§"/>
            </a:pPr>
            <a:r>
              <a:rPr lang="en-US" sz="1850" dirty="0"/>
              <a:t>Verify accurate scientific products by encouraging an </a:t>
            </a:r>
            <a:r>
              <a:rPr lang="en-US" sz="1850" u="sng" dirty="0"/>
              <a:t>end-to-end approach</a:t>
            </a:r>
            <a:r>
              <a:rPr lang="en-US" sz="1850" dirty="0"/>
              <a:t> to the calibration and validation of Level 1 and Level 2 data products, and any subsequent re-calibration and reprocessing using established best practice procedures</a:t>
            </a:r>
          </a:p>
          <a:p>
            <a:pPr>
              <a:buFont typeface="Wingdings" panose="05000000000000000000" pitchFamily="2" charset="2"/>
              <a:buChar char="§"/>
            </a:pPr>
            <a:r>
              <a:rPr lang="en-US" sz="1850" dirty="0"/>
              <a:t>Ensure that validation sensors are </a:t>
            </a:r>
            <a:r>
              <a:rPr lang="en-US" sz="1850" u="sng" dirty="0"/>
              <a:t>calibrated to traceable national standards</a:t>
            </a:r>
            <a:r>
              <a:rPr lang="en-US" sz="1850" dirty="0"/>
              <a:t>, with documented statements of accuracy and repeatability</a:t>
            </a:r>
          </a:p>
          <a:p>
            <a:pPr>
              <a:buFont typeface="Wingdings" panose="05000000000000000000" pitchFamily="2" charset="2"/>
              <a:buChar char="§"/>
            </a:pPr>
            <a:r>
              <a:rPr lang="en-US" sz="1850" dirty="0"/>
              <a:t>Encourage interaction between calibration scientists and </a:t>
            </a:r>
            <a:r>
              <a:rPr lang="en-US" sz="1850" u="sng" dirty="0"/>
              <a:t>data users</a:t>
            </a:r>
            <a:r>
              <a:rPr lang="en-US" sz="1850" dirty="0"/>
              <a:t> to enable a better understanding of data uncertainties and user requirements</a:t>
            </a:r>
          </a:p>
          <a:p>
            <a:pPr>
              <a:buFont typeface="Wingdings" panose="05000000000000000000" pitchFamily="2" charset="2"/>
              <a:buChar char="§"/>
            </a:pPr>
            <a:r>
              <a:rPr lang="en-US" sz="1850" dirty="0"/>
              <a:t>Recommend a </a:t>
            </a:r>
            <a:r>
              <a:rPr lang="en-US" sz="1850" u="sng" dirty="0"/>
              <a:t>network of validation sites</a:t>
            </a:r>
            <a:r>
              <a:rPr lang="en-US" sz="1850" dirty="0"/>
              <a:t> and to encourage continuous observation and quality control of data through the use of standard procedures and inter-comparison</a:t>
            </a:r>
          </a:p>
          <a:p>
            <a:pPr>
              <a:buFont typeface="Wingdings" panose="05000000000000000000" pitchFamily="2" charset="2"/>
              <a:buChar char="§"/>
            </a:pPr>
            <a:r>
              <a:rPr lang="en-US" sz="1850" dirty="0"/>
              <a:t>Develop </a:t>
            </a:r>
            <a:r>
              <a:rPr lang="en-US" sz="1850" u="sng" dirty="0"/>
              <a:t>comprehensive data validation methods</a:t>
            </a:r>
            <a:r>
              <a:rPr lang="en-US" sz="1850" dirty="0"/>
              <a:t> that employ ground, aircraft, balloon, and satellite measurements and with models</a:t>
            </a:r>
          </a:p>
          <a:p>
            <a:pPr>
              <a:buFont typeface="Wingdings" panose="05000000000000000000" pitchFamily="2" charset="2"/>
              <a:buChar char="§"/>
            </a:pPr>
            <a:r>
              <a:rPr lang="en-US" sz="1850" dirty="0"/>
              <a:t>Specify a comprehensive, consistent and quality-controlled </a:t>
            </a:r>
            <a:r>
              <a:rPr lang="en-US" sz="1850" u="sng" dirty="0"/>
              <a:t>multi-mission validation database</a:t>
            </a:r>
            <a:r>
              <a:rPr lang="en-US" sz="1850" dirty="0"/>
              <a:t> in an accepted format and employing user-friendly tools</a:t>
            </a:r>
          </a:p>
        </p:txBody>
      </p:sp>
      <p:sp>
        <p:nvSpPr>
          <p:cNvPr id="3" name="Title 2"/>
          <p:cNvSpPr>
            <a:spLocks noGrp="1"/>
          </p:cNvSpPr>
          <p:nvPr>
            <p:ph type="title"/>
          </p:nvPr>
        </p:nvSpPr>
        <p:spPr/>
        <p:txBody>
          <a:bodyPr anchor="ctr"/>
          <a:lstStyle/>
          <a:p>
            <a:r>
              <a:rPr lang="en-US" dirty="0"/>
              <a:t>Terms of Reference</a:t>
            </a:r>
          </a:p>
        </p:txBody>
      </p:sp>
    </p:spTree>
    <p:extLst>
      <p:ext uri="{BB962C8B-B14F-4D97-AF65-F5344CB8AC3E}">
        <p14:creationId xmlns:p14="http://schemas.microsoft.com/office/powerpoint/2010/main" val="3387196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0FCB3-D0DC-3F21-CF0B-D366E06121D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4E4D02-4A66-D3F4-123C-F6CC9CE94884}"/>
              </a:ext>
            </a:extLst>
          </p:cNvPr>
          <p:cNvSpPr>
            <a:spLocks noGrp="1"/>
          </p:cNvSpPr>
          <p:nvPr>
            <p:ph type="body" idx="1"/>
          </p:nvPr>
        </p:nvSpPr>
        <p:spPr>
          <a:xfrm>
            <a:off x="176048" y="1074077"/>
            <a:ext cx="11719619" cy="5427918"/>
          </a:xfrm>
        </p:spPr>
        <p:txBody>
          <a:bodyPr/>
          <a:lstStyle/>
          <a:p>
            <a:pPr marL="50800" indent="0">
              <a:buNone/>
            </a:pPr>
            <a:r>
              <a:rPr lang="en-GB" b="1" dirty="0">
                <a:solidFill>
                  <a:srgbClr val="002060"/>
                </a:solidFill>
              </a:rPr>
              <a:t>First feedback on Maturity Matrix Tool</a:t>
            </a:r>
          </a:p>
          <a:p>
            <a:pPr lvl="1"/>
            <a:r>
              <a:rPr lang="en-GB" dirty="0">
                <a:solidFill>
                  <a:srgbClr val="002060"/>
                </a:solidFill>
              </a:rPr>
              <a:t>The MM is “</a:t>
            </a:r>
            <a:r>
              <a:rPr lang="en-GB" sz="2000" i="1" dirty="0">
                <a:solidFill>
                  <a:srgbClr val="0070C0"/>
                </a:solidFill>
              </a:rPr>
              <a:t>a means to facilitate the provision and interpretation of the </a:t>
            </a:r>
            <a:r>
              <a:rPr lang="en-GB" sz="2000" i="1" u="sng" dirty="0">
                <a:solidFill>
                  <a:srgbClr val="0070C0"/>
                </a:solidFill>
              </a:rPr>
              <a:t>evidence</a:t>
            </a:r>
            <a:r>
              <a:rPr lang="en-GB" dirty="0"/>
              <a:t>”</a:t>
            </a:r>
            <a:endParaRPr lang="en-GB" dirty="0">
              <a:solidFill>
                <a:srgbClr val="002060"/>
              </a:solidFill>
            </a:endParaRPr>
          </a:p>
          <a:p>
            <a:pPr marL="533400" lvl="1" indent="0">
              <a:buNone/>
            </a:pPr>
            <a:r>
              <a:rPr lang="en-GB" i="1" dirty="0"/>
              <a:t>	</a:t>
            </a:r>
            <a:r>
              <a:rPr lang="en-GB" sz="2000" i="1" dirty="0"/>
              <a:t>“</a:t>
            </a:r>
            <a:r>
              <a:rPr lang="en-GB" sz="2000" i="1" dirty="0">
                <a:solidFill>
                  <a:srgbClr val="0070C0"/>
                </a:solidFill>
              </a:rPr>
              <a:t>It is </a:t>
            </a:r>
            <a:r>
              <a:rPr lang="en-GB" sz="2000" i="1" u="sng" dirty="0">
                <a:solidFill>
                  <a:srgbClr val="0070C0"/>
                </a:solidFill>
              </a:rPr>
              <a:t>assumed</a:t>
            </a:r>
            <a:r>
              <a:rPr lang="en-GB" sz="2000" i="1" dirty="0">
                <a:solidFill>
                  <a:srgbClr val="0070C0"/>
                </a:solidFill>
              </a:rPr>
              <a:t> that for each category in the matrix, the FRM owner provides a 	short text 	descriptor to justify their claim within the box together with any 	appropriate documentary 	evidence (or link to it)</a:t>
            </a:r>
            <a:r>
              <a:rPr lang="en-GB" sz="2000" i="1" dirty="0"/>
              <a:t>”</a:t>
            </a:r>
          </a:p>
          <a:p>
            <a:pPr marL="533400" lvl="1" indent="0">
              <a:lnSpc>
                <a:spcPct val="100000"/>
              </a:lnSpc>
              <a:buNone/>
            </a:pPr>
            <a:r>
              <a:rPr lang="en-GB" dirty="0">
                <a:solidFill>
                  <a:srgbClr val="002060"/>
                </a:solidFill>
                <a:sym typeface="Wingdings" panose="05000000000000000000" pitchFamily="2" charset="2"/>
              </a:rPr>
              <a:t>	 </a:t>
            </a:r>
            <a:r>
              <a:rPr lang="en-GB" dirty="0">
                <a:solidFill>
                  <a:srgbClr val="002060"/>
                </a:solidFill>
              </a:rPr>
              <a:t>Evidence should not be assumed but requested explicitly in a separate box 	(currently, only optional in ‘</a:t>
            </a:r>
            <a:r>
              <a:rPr lang="en-GB" i="1" dirty="0">
                <a:solidFill>
                  <a:srgbClr val="002060"/>
                </a:solidFill>
              </a:rPr>
              <a:t>Comments’</a:t>
            </a:r>
            <a:r>
              <a:rPr lang="en-GB" dirty="0">
                <a:solidFill>
                  <a:srgbClr val="002060"/>
                </a:solidFill>
              </a:rPr>
              <a:t>)</a:t>
            </a:r>
          </a:p>
          <a:p>
            <a:pPr lvl="1">
              <a:lnSpc>
                <a:spcPct val="100000"/>
              </a:lnSpc>
              <a:spcBef>
                <a:spcPts val="900"/>
              </a:spcBef>
            </a:pPr>
            <a:r>
              <a:rPr lang="en-GB" dirty="0">
                <a:solidFill>
                  <a:srgbClr val="002060"/>
                </a:solidFill>
              </a:rPr>
              <a:t>Risk of confusion between User ID and FRM as more assessments come </a:t>
            </a:r>
            <a:r>
              <a:rPr lang="en-GB" dirty="0">
                <a:solidFill>
                  <a:srgbClr val="002060"/>
                </a:solidFill>
                <a:sym typeface="Wingdings" panose="05000000000000000000" pitchFamily="2" charset="2"/>
              </a:rPr>
              <a:t> </a:t>
            </a:r>
            <a:r>
              <a:rPr lang="en-GB" dirty="0">
                <a:solidFill>
                  <a:srgbClr val="002060"/>
                </a:solidFill>
              </a:rPr>
              <a:t>catalogue adhering to metadata standards?</a:t>
            </a:r>
          </a:p>
          <a:p>
            <a:pPr lvl="1">
              <a:lnSpc>
                <a:spcPct val="100000"/>
              </a:lnSpc>
              <a:spcBef>
                <a:spcPts val="900"/>
              </a:spcBef>
            </a:pPr>
            <a:r>
              <a:rPr lang="en-GB" dirty="0">
                <a:solidFill>
                  <a:srgbClr val="002060"/>
                </a:solidFill>
              </a:rPr>
              <a:t>Self-assessors tend to assess multiple species in one round </a:t>
            </a:r>
            <a:r>
              <a:rPr lang="en-GB" dirty="0">
                <a:solidFill>
                  <a:srgbClr val="002060"/>
                </a:solidFill>
                <a:sym typeface="Wingdings" panose="05000000000000000000" pitchFamily="2" charset="2"/>
              </a:rPr>
              <a:t> clarification</a:t>
            </a:r>
            <a:endParaRPr lang="en-GB" dirty="0">
              <a:solidFill>
                <a:srgbClr val="002060"/>
              </a:solidFill>
            </a:endParaRPr>
          </a:p>
          <a:p>
            <a:pPr lvl="1">
              <a:lnSpc>
                <a:spcPct val="100000"/>
              </a:lnSpc>
              <a:spcBef>
                <a:spcPts val="900"/>
              </a:spcBef>
            </a:pPr>
            <a:r>
              <a:rPr lang="en-GB" dirty="0">
                <a:solidFill>
                  <a:srgbClr val="002060"/>
                </a:solidFill>
              </a:rPr>
              <a:t>Copy-and-paste option for assessments of multi-species FRM instruments?</a:t>
            </a:r>
          </a:p>
          <a:p>
            <a:pPr lvl="1">
              <a:lnSpc>
                <a:spcPct val="100000"/>
              </a:lnSpc>
              <a:spcBef>
                <a:spcPts val="900"/>
              </a:spcBef>
            </a:pPr>
            <a:r>
              <a:rPr lang="en-GB" dirty="0">
                <a:solidFill>
                  <a:srgbClr val="002060"/>
                </a:solidFill>
              </a:rPr>
              <a:t>How to further reduce subjectivity of the self-assessment?  Systematic verification by the same verifier(s), followed by iteration with self-assessors?</a:t>
            </a:r>
          </a:p>
          <a:p>
            <a:pPr lvl="1"/>
            <a:endParaRPr lang="en-BE" dirty="0"/>
          </a:p>
        </p:txBody>
      </p:sp>
      <p:sp>
        <p:nvSpPr>
          <p:cNvPr id="5" name="Title 2">
            <a:extLst>
              <a:ext uri="{FF2B5EF4-FFF2-40B4-BE49-F238E27FC236}">
                <a16:creationId xmlns:a16="http://schemas.microsoft.com/office/drawing/2014/main" id="{540849E1-A98F-6A88-8CB6-60D9B7296543}"/>
              </a:ext>
            </a:extLst>
          </p:cNvPr>
          <p:cNvSpPr txBox="1">
            <a:spLocks/>
          </p:cNvSpPr>
          <p:nvPr/>
        </p:nvSpPr>
        <p:spPr>
          <a:xfrm>
            <a:off x="176048" y="226741"/>
            <a:ext cx="9386864" cy="779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dirty="0"/>
              <a:t>CEOS-FRM / Atmospheric Composition</a:t>
            </a:r>
            <a:endParaRPr lang="en-BE" sz="3600" dirty="0"/>
          </a:p>
        </p:txBody>
      </p:sp>
    </p:spTree>
    <p:extLst>
      <p:ext uri="{BB962C8B-B14F-4D97-AF65-F5344CB8AC3E}">
        <p14:creationId xmlns:p14="http://schemas.microsoft.com/office/powerpoint/2010/main" val="1908970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63B39-33FE-E2A2-A93B-BB24899BB9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FFCAE1-2C39-A959-00AE-9ADC0950B64B}"/>
              </a:ext>
            </a:extLst>
          </p:cNvPr>
          <p:cNvSpPr>
            <a:spLocks noGrp="1"/>
          </p:cNvSpPr>
          <p:nvPr>
            <p:ph type="title"/>
          </p:nvPr>
        </p:nvSpPr>
        <p:spPr>
          <a:xfrm>
            <a:off x="176048" y="226741"/>
            <a:ext cx="9386864" cy="779002"/>
          </a:xfrm>
        </p:spPr>
        <p:txBody>
          <a:bodyPr/>
          <a:lstStyle/>
          <a:p>
            <a:r>
              <a:rPr lang="en-GB" sz="3600" dirty="0"/>
              <a:t>CEOS-FRM / Atmospheric Composition</a:t>
            </a:r>
            <a:endParaRPr lang="en-BE" sz="3600" dirty="0"/>
          </a:p>
        </p:txBody>
      </p:sp>
      <p:pic>
        <p:nvPicPr>
          <p:cNvPr id="4" name="Google Shape;232;p15">
            <a:extLst>
              <a:ext uri="{FF2B5EF4-FFF2-40B4-BE49-F238E27FC236}">
                <a16:creationId xmlns:a16="http://schemas.microsoft.com/office/drawing/2014/main" id="{23828F9E-2CD5-84EB-BB06-256153BA615F}"/>
              </a:ext>
            </a:extLst>
          </p:cNvPr>
          <p:cNvPicPr preferRelativeResize="0"/>
          <p:nvPr/>
        </p:nvPicPr>
        <p:blipFill rotWithShape="1">
          <a:blip r:embed="rId2">
            <a:alphaModFix/>
          </a:blip>
          <a:srcRect/>
          <a:stretch/>
        </p:blipFill>
        <p:spPr>
          <a:xfrm>
            <a:off x="712303" y="1237222"/>
            <a:ext cx="10719260" cy="5305492"/>
          </a:xfrm>
          <a:prstGeom prst="rect">
            <a:avLst/>
          </a:prstGeom>
          <a:noFill/>
          <a:ln>
            <a:noFill/>
          </a:ln>
        </p:spPr>
      </p:pic>
      <p:pic>
        <p:nvPicPr>
          <p:cNvPr id="5" name="Google Shape;141;p3">
            <a:extLst>
              <a:ext uri="{FF2B5EF4-FFF2-40B4-BE49-F238E27FC236}">
                <a16:creationId xmlns:a16="http://schemas.microsoft.com/office/drawing/2014/main" id="{715CD421-D633-F5C8-CF5F-3B79B335B1EB}"/>
              </a:ext>
            </a:extLst>
          </p:cNvPr>
          <p:cNvPicPr preferRelativeResize="0"/>
          <p:nvPr/>
        </p:nvPicPr>
        <p:blipFill rotWithShape="1">
          <a:blip r:embed="rId3">
            <a:alphaModFix/>
          </a:blip>
          <a:srcRect l="6367" t="11297" r="4768" b="10598"/>
          <a:stretch>
            <a:fillRect/>
          </a:stretch>
        </p:blipFill>
        <p:spPr>
          <a:xfrm>
            <a:off x="10133821" y="1102417"/>
            <a:ext cx="1879847" cy="1374285"/>
          </a:xfrm>
          <a:prstGeom prst="rect">
            <a:avLst/>
          </a:prstGeom>
          <a:noFill/>
          <a:ln>
            <a:noFill/>
          </a:ln>
        </p:spPr>
      </p:pic>
    </p:spTree>
    <p:extLst>
      <p:ext uri="{BB962C8B-B14F-4D97-AF65-F5344CB8AC3E}">
        <p14:creationId xmlns:p14="http://schemas.microsoft.com/office/powerpoint/2010/main" val="2841068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94BFA-7E2C-4AED-3E6E-388011995A79}"/>
            </a:ext>
          </a:extLst>
        </p:cNvPr>
        <p:cNvGrpSpPr/>
        <p:nvPr/>
      </p:nvGrpSpPr>
      <p:grpSpPr>
        <a:xfrm>
          <a:off x="0" y="0"/>
          <a:ext cx="0" cy="0"/>
          <a:chOff x="0" y="0"/>
          <a:chExt cx="0" cy="0"/>
        </a:xfrm>
      </p:grpSpPr>
      <p:pic>
        <p:nvPicPr>
          <p:cNvPr id="7" name="Picture 6" descr="A logo of a plane and cars&#10;&#10;Description automatically generated">
            <a:extLst>
              <a:ext uri="{FF2B5EF4-FFF2-40B4-BE49-F238E27FC236}">
                <a16:creationId xmlns:a16="http://schemas.microsoft.com/office/drawing/2014/main" id="{7C7A084C-F1A7-F957-FBC4-75338D6E0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1920" y="269009"/>
            <a:ext cx="2390486" cy="1352558"/>
          </a:xfrm>
          <a:prstGeom prst="rect">
            <a:avLst/>
          </a:prstGeom>
        </p:spPr>
      </p:pic>
      <p:sp>
        <p:nvSpPr>
          <p:cNvPr id="13" name="TextBox 12">
            <a:extLst>
              <a:ext uri="{FF2B5EF4-FFF2-40B4-BE49-F238E27FC236}">
                <a16:creationId xmlns:a16="http://schemas.microsoft.com/office/drawing/2014/main" id="{7E418464-E956-68CE-B185-742BFD3BF9A1}"/>
              </a:ext>
            </a:extLst>
          </p:cNvPr>
          <p:cNvSpPr txBox="1"/>
          <p:nvPr/>
        </p:nvSpPr>
        <p:spPr>
          <a:xfrm>
            <a:off x="176048" y="1113192"/>
            <a:ext cx="6110416" cy="369332"/>
          </a:xfrm>
          <a:prstGeom prst="rect">
            <a:avLst/>
          </a:prstGeom>
          <a:noFill/>
        </p:spPr>
        <p:txBody>
          <a:bodyPr wrap="square">
            <a:spAutoFit/>
          </a:bodyPr>
          <a:lstStyle/>
          <a:p>
            <a:r>
              <a:rPr lang="ro-RO" sz="1800" dirty="0"/>
              <a:t>Cabauw, The Netherlands</a:t>
            </a:r>
            <a:endParaRPr lang="en-US" sz="1800" dirty="0"/>
          </a:p>
        </p:txBody>
      </p:sp>
      <p:pic>
        <p:nvPicPr>
          <p:cNvPr id="15" name="Picture 14">
            <a:extLst>
              <a:ext uri="{FF2B5EF4-FFF2-40B4-BE49-F238E27FC236}">
                <a16:creationId xmlns:a16="http://schemas.microsoft.com/office/drawing/2014/main" id="{03BC30F0-9D66-A014-7969-5B801B279D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782" y="2286200"/>
            <a:ext cx="5718175" cy="3051175"/>
          </a:xfrm>
          <a:prstGeom prst="rect">
            <a:avLst/>
          </a:prstGeom>
          <a:noFill/>
          <a:ln>
            <a:noFill/>
          </a:ln>
        </p:spPr>
      </p:pic>
      <p:pic>
        <p:nvPicPr>
          <p:cNvPr id="16" name="Picture 15" descr="A tower with a large antenna&#10;&#10;Description automatically generated with medium confidence">
            <a:extLst>
              <a:ext uri="{FF2B5EF4-FFF2-40B4-BE49-F238E27FC236}">
                <a16:creationId xmlns:a16="http://schemas.microsoft.com/office/drawing/2014/main" id="{F8192BBE-AD92-01EF-AADD-86878BECAB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9533" y="2357890"/>
            <a:ext cx="2372873" cy="4219005"/>
          </a:xfrm>
          <a:prstGeom prst="rect">
            <a:avLst/>
          </a:prstGeom>
          <a:noFill/>
          <a:ln>
            <a:noFill/>
          </a:ln>
        </p:spPr>
      </p:pic>
      <p:sp>
        <p:nvSpPr>
          <p:cNvPr id="17" name="TextBox 16">
            <a:extLst>
              <a:ext uri="{FF2B5EF4-FFF2-40B4-BE49-F238E27FC236}">
                <a16:creationId xmlns:a16="http://schemas.microsoft.com/office/drawing/2014/main" id="{13E0FBA4-0D83-BDD7-8B88-43975560557A}"/>
              </a:ext>
            </a:extLst>
          </p:cNvPr>
          <p:cNvSpPr txBox="1"/>
          <p:nvPr/>
        </p:nvSpPr>
        <p:spPr>
          <a:xfrm>
            <a:off x="252027" y="1720376"/>
            <a:ext cx="5718175" cy="523220"/>
          </a:xfrm>
          <a:prstGeom prst="rect">
            <a:avLst/>
          </a:prstGeom>
          <a:noFill/>
        </p:spPr>
        <p:txBody>
          <a:bodyPr wrap="square" rtlCol="0">
            <a:spAutoFit/>
          </a:bodyPr>
          <a:lstStyle/>
          <a:p>
            <a:r>
              <a:rPr lang="en-US" dirty="0"/>
              <a:t>UV-Vis intercalibration campaign organized as part of NDACC and ACTRIS CREGARS topical center, with additional ESA support.</a:t>
            </a:r>
            <a:endParaRPr lang="en-BE" dirty="0"/>
          </a:p>
        </p:txBody>
      </p:sp>
      <p:sp>
        <p:nvSpPr>
          <p:cNvPr id="18" name="TextBox 17">
            <a:extLst>
              <a:ext uri="{FF2B5EF4-FFF2-40B4-BE49-F238E27FC236}">
                <a16:creationId xmlns:a16="http://schemas.microsoft.com/office/drawing/2014/main" id="{4DEB9EF4-85F2-89A6-6B38-337B01A05EDF}"/>
              </a:ext>
            </a:extLst>
          </p:cNvPr>
          <p:cNvSpPr txBox="1"/>
          <p:nvPr/>
        </p:nvSpPr>
        <p:spPr>
          <a:xfrm>
            <a:off x="6149596" y="1421564"/>
            <a:ext cx="3222817" cy="4247317"/>
          </a:xfrm>
          <a:prstGeom prst="rect">
            <a:avLst/>
          </a:prstGeom>
          <a:noFill/>
        </p:spPr>
        <p:txBody>
          <a:bodyPr wrap="square" rtlCol="0">
            <a:spAutoFit/>
          </a:bodyPr>
          <a:lstStyle/>
          <a:p>
            <a:pPr>
              <a:spcAft>
                <a:spcPts val="600"/>
              </a:spcAft>
            </a:pPr>
            <a:r>
              <a:rPr lang="en-US" sz="2400" b="1" dirty="0"/>
              <a:t>Overview</a:t>
            </a:r>
          </a:p>
          <a:p>
            <a:pPr marL="285750" indent="-285750">
              <a:spcAft>
                <a:spcPts val="600"/>
              </a:spcAft>
              <a:buFont typeface="Arial" panose="020B0604020202020204" pitchFamily="34" charset="0"/>
              <a:buChar char="•"/>
            </a:pPr>
            <a:r>
              <a:rPr lang="en-US" sz="1800" dirty="0"/>
              <a:t>35+ UV-VIS MAX-DOAS instruments intercompared, from 16 countries</a:t>
            </a:r>
          </a:p>
          <a:p>
            <a:pPr marL="285750" indent="-285750">
              <a:spcAft>
                <a:spcPts val="600"/>
              </a:spcAft>
              <a:buFont typeface="Arial" panose="020B0604020202020204" pitchFamily="34" charset="0"/>
              <a:buChar char="•"/>
            </a:pPr>
            <a:r>
              <a:rPr lang="en-US" sz="1800" dirty="0"/>
              <a:t>60+ instruments deployed</a:t>
            </a:r>
          </a:p>
          <a:p>
            <a:pPr marL="285750" indent="-285750">
              <a:spcAft>
                <a:spcPts val="600"/>
              </a:spcAft>
              <a:buFont typeface="Arial" panose="020B0604020202020204" pitchFamily="34" charset="0"/>
              <a:buChar char="•"/>
            </a:pPr>
            <a:r>
              <a:rPr lang="en-US" sz="1800" dirty="0"/>
              <a:t>100+ participants</a:t>
            </a:r>
          </a:p>
          <a:p>
            <a:pPr marL="285750" indent="-285750">
              <a:spcAft>
                <a:spcPts val="600"/>
              </a:spcAft>
              <a:buFont typeface="Arial" panose="020B0604020202020204" pitchFamily="34" charset="0"/>
              <a:buChar char="•"/>
            </a:pPr>
            <a:r>
              <a:rPr lang="en-US" sz="1800" dirty="0"/>
              <a:t>FRM4DOAS central processing applied to 50% of participating instruments</a:t>
            </a:r>
          </a:p>
          <a:p>
            <a:pPr marL="285750" indent="-285750">
              <a:spcAft>
                <a:spcPts val="600"/>
              </a:spcAft>
              <a:buFont typeface="Arial" panose="020B0604020202020204" pitchFamily="34" charset="0"/>
              <a:buChar char="•"/>
            </a:pPr>
            <a:r>
              <a:rPr lang="en-US" sz="1800" dirty="0"/>
              <a:t>Airborne deployment for NO</a:t>
            </a:r>
            <a:r>
              <a:rPr lang="en-US" sz="1800" baseline="-25000" dirty="0"/>
              <a:t>2</a:t>
            </a:r>
            <a:r>
              <a:rPr lang="en-US" sz="1800" dirty="0"/>
              <a:t> mapping and profiling</a:t>
            </a:r>
          </a:p>
          <a:p>
            <a:pPr marL="285750" indent="-285750">
              <a:spcAft>
                <a:spcPts val="600"/>
              </a:spcAft>
              <a:buFont typeface="Arial" panose="020B0604020202020204" pitchFamily="34" charset="0"/>
              <a:buChar char="•"/>
            </a:pPr>
            <a:r>
              <a:rPr lang="en-US" sz="1800" dirty="0"/>
              <a:t>Data analysis in progress</a:t>
            </a:r>
          </a:p>
        </p:txBody>
      </p:sp>
      <p:sp>
        <p:nvSpPr>
          <p:cNvPr id="10" name="Title 2">
            <a:extLst>
              <a:ext uri="{FF2B5EF4-FFF2-40B4-BE49-F238E27FC236}">
                <a16:creationId xmlns:a16="http://schemas.microsoft.com/office/drawing/2014/main" id="{63900097-530F-DC0F-E360-978A65CE8FBD}"/>
              </a:ext>
            </a:extLst>
          </p:cNvPr>
          <p:cNvSpPr txBox="1">
            <a:spLocks/>
          </p:cNvSpPr>
          <p:nvPr/>
        </p:nvSpPr>
        <p:spPr>
          <a:xfrm>
            <a:off x="176048" y="145459"/>
            <a:ext cx="9386864" cy="779002"/>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solidFill>
                  <a:schemeClr val="lt1"/>
                </a:solidFill>
              </a:rPr>
              <a:t>CINDI-3   </a:t>
            </a:r>
            <a:r>
              <a:rPr lang="en-US" dirty="0"/>
              <a:t> </a:t>
            </a:r>
            <a:r>
              <a:rPr lang="en-US" sz="2400" dirty="0">
                <a:solidFill>
                  <a:schemeClr val="lt1"/>
                </a:solidFill>
              </a:rPr>
              <a:t>(May 21 – June 21, 2024)</a:t>
            </a:r>
          </a:p>
        </p:txBody>
      </p:sp>
      <p:sp>
        <p:nvSpPr>
          <p:cNvPr id="19" name="Rectangle 18">
            <a:extLst>
              <a:ext uri="{FF2B5EF4-FFF2-40B4-BE49-F238E27FC236}">
                <a16:creationId xmlns:a16="http://schemas.microsoft.com/office/drawing/2014/main" id="{A00580E3-F048-37D5-593E-7B89C723A83E}"/>
              </a:ext>
            </a:extLst>
          </p:cNvPr>
          <p:cNvSpPr/>
          <p:nvPr/>
        </p:nvSpPr>
        <p:spPr>
          <a:xfrm>
            <a:off x="8325941" y="473975"/>
            <a:ext cx="1282723" cy="400110"/>
          </a:xfrm>
          <a:prstGeom prst="rect">
            <a:avLst/>
          </a:prstGeom>
        </p:spPr>
        <p:txBody>
          <a:bodyPr wrap="none">
            <a:spAutoFit/>
          </a:bodyPr>
          <a:lstStyle/>
          <a:p>
            <a:r>
              <a:rPr lang="en-US" sz="2000" b="1" dirty="0">
                <a:solidFill>
                  <a:srgbClr val="92D050"/>
                </a:solidFill>
              </a:rPr>
              <a:t>CV-24-01</a:t>
            </a:r>
            <a:endParaRPr lang="en-US" sz="2000" dirty="0"/>
          </a:p>
        </p:txBody>
      </p:sp>
      <p:pic>
        <p:nvPicPr>
          <p:cNvPr id="11" name="Picture 10">
            <a:extLst>
              <a:ext uri="{FF2B5EF4-FFF2-40B4-BE49-F238E27FC236}">
                <a16:creationId xmlns:a16="http://schemas.microsoft.com/office/drawing/2014/main" id="{BC7E0253-F5C5-1992-1D2B-56DD8A3496B8}"/>
              </a:ext>
            </a:extLst>
          </p:cNvPr>
          <p:cNvPicPr>
            <a:picLocks noChangeAspect="1"/>
          </p:cNvPicPr>
          <p:nvPr/>
        </p:nvPicPr>
        <p:blipFill rotWithShape="1">
          <a:blip r:embed="rId5"/>
          <a:srcRect r="11024"/>
          <a:stretch/>
        </p:blipFill>
        <p:spPr>
          <a:xfrm>
            <a:off x="1876592" y="5927828"/>
            <a:ext cx="4998993" cy="541238"/>
          </a:xfrm>
          <a:prstGeom prst="rect">
            <a:avLst/>
          </a:prstGeom>
        </p:spPr>
      </p:pic>
      <p:pic>
        <p:nvPicPr>
          <p:cNvPr id="12" name="Picture 11">
            <a:extLst>
              <a:ext uri="{FF2B5EF4-FFF2-40B4-BE49-F238E27FC236}">
                <a16:creationId xmlns:a16="http://schemas.microsoft.com/office/drawing/2014/main" id="{22E31BC7-D6FE-CE02-C23A-8B32094996E4}"/>
              </a:ext>
            </a:extLst>
          </p:cNvPr>
          <p:cNvPicPr>
            <a:picLocks noChangeAspect="1"/>
          </p:cNvPicPr>
          <p:nvPr/>
        </p:nvPicPr>
        <p:blipFill rotWithShape="1">
          <a:blip r:embed="rId6"/>
          <a:srcRect t="5983" b="-1"/>
          <a:stretch/>
        </p:blipFill>
        <p:spPr>
          <a:xfrm>
            <a:off x="6927988" y="6051379"/>
            <a:ext cx="1041058" cy="361480"/>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AB5E6B66-DA05-F222-213E-098F33FC3D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499" y="5924424"/>
            <a:ext cx="885306" cy="523394"/>
          </a:xfrm>
          <a:prstGeom prst="rect">
            <a:avLst/>
          </a:prstGeom>
        </p:spPr>
      </p:pic>
      <p:pic>
        <p:nvPicPr>
          <p:cNvPr id="21" name="Picture 20">
            <a:extLst>
              <a:ext uri="{FF2B5EF4-FFF2-40B4-BE49-F238E27FC236}">
                <a16:creationId xmlns:a16="http://schemas.microsoft.com/office/drawing/2014/main" id="{CA170E65-2142-5ACC-D5A2-696DE99D32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2092" y="6042587"/>
            <a:ext cx="581897" cy="430029"/>
          </a:xfrm>
          <a:prstGeom prst="rect">
            <a:avLst/>
          </a:prstGeom>
        </p:spPr>
      </p:pic>
      <p:pic>
        <p:nvPicPr>
          <p:cNvPr id="22" name="Picture 21">
            <a:extLst>
              <a:ext uri="{FF2B5EF4-FFF2-40B4-BE49-F238E27FC236}">
                <a16:creationId xmlns:a16="http://schemas.microsoft.com/office/drawing/2014/main" id="{3580A48E-AE6D-CECE-8C41-A422CBF1F08B}"/>
              </a:ext>
            </a:extLst>
          </p:cNvPr>
          <p:cNvPicPr>
            <a:picLocks noChangeAspect="1"/>
          </p:cNvPicPr>
          <p:nvPr/>
        </p:nvPicPr>
        <p:blipFill>
          <a:blip r:embed="rId9"/>
          <a:stretch>
            <a:fillRect/>
          </a:stretch>
        </p:blipFill>
        <p:spPr>
          <a:xfrm>
            <a:off x="9671920" y="1605280"/>
            <a:ext cx="2390486" cy="782786"/>
          </a:xfrm>
          <a:prstGeom prst="rect">
            <a:avLst/>
          </a:prstGeom>
        </p:spPr>
      </p:pic>
    </p:spTree>
    <p:extLst>
      <p:ext uri="{BB962C8B-B14F-4D97-AF65-F5344CB8AC3E}">
        <p14:creationId xmlns:p14="http://schemas.microsoft.com/office/powerpoint/2010/main" val="1969383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BC4CF-52D6-3434-8FAD-C8C48B7DFD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AA4101-BCEC-73AF-F7BA-75FCAA881E55}"/>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896B8064-9EA9-A11D-A478-2C3EC061EEB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4BEA2D8-8EFC-9101-A060-4D691DC29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70447"/>
          </a:xfrm>
          <a:prstGeom prst="rect">
            <a:avLst/>
          </a:prstGeom>
        </p:spPr>
      </p:pic>
    </p:spTree>
    <p:extLst>
      <p:ext uri="{BB962C8B-B14F-4D97-AF65-F5344CB8AC3E}">
        <p14:creationId xmlns:p14="http://schemas.microsoft.com/office/powerpoint/2010/main" val="2234396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C0103-029C-C2B0-17D9-205A11A6E5B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F5AFDE0-CC6E-6185-07DC-24AC2D8C04C8}"/>
              </a:ext>
            </a:extLst>
          </p:cNvPr>
          <p:cNvSpPr>
            <a:spLocks noGrp="1"/>
          </p:cNvSpPr>
          <p:nvPr>
            <p:ph type="body" idx="1"/>
          </p:nvPr>
        </p:nvSpPr>
        <p:spPr>
          <a:xfrm>
            <a:off x="176048" y="1031813"/>
            <a:ext cx="10983019" cy="745368"/>
          </a:xfrm>
        </p:spPr>
        <p:txBody>
          <a:bodyPr/>
          <a:lstStyle/>
          <a:p>
            <a:pPr marL="533400" lvl="1" indent="0">
              <a:buNone/>
            </a:pPr>
            <a:r>
              <a:rPr lang="en-GB" dirty="0"/>
              <a:t>Analysis of semi-blind intercomparison completed </a:t>
            </a:r>
            <a:r>
              <a:rPr lang="en-GB" dirty="0">
                <a:sym typeface="Wingdings" panose="05000000000000000000" pitchFamily="2" charset="2"/>
              </a:rPr>
              <a:t> </a:t>
            </a:r>
            <a:r>
              <a:rPr lang="en-GB" dirty="0"/>
              <a:t>Friedrich </a:t>
            </a:r>
            <a:r>
              <a:rPr lang="en-GB" i="1" dirty="0"/>
              <a:t>et al</a:t>
            </a:r>
            <a:r>
              <a:rPr lang="en-GB" dirty="0"/>
              <a:t>, 2026 </a:t>
            </a:r>
          </a:p>
          <a:p>
            <a:pPr marL="533400" lvl="1" indent="0">
              <a:buNone/>
            </a:pPr>
            <a:r>
              <a:rPr lang="en-GB" sz="2000" dirty="0"/>
              <a:t>(ESA report available from FRM4DOAS website and paper in preparation for AMT)</a:t>
            </a:r>
            <a:endParaRPr lang="en-BE" dirty="0"/>
          </a:p>
        </p:txBody>
      </p:sp>
      <p:sp>
        <p:nvSpPr>
          <p:cNvPr id="5" name="Title 4">
            <a:extLst>
              <a:ext uri="{FF2B5EF4-FFF2-40B4-BE49-F238E27FC236}">
                <a16:creationId xmlns:a16="http://schemas.microsoft.com/office/drawing/2014/main" id="{14FF8A85-81C7-144F-63FD-997621488A54}"/>
              </a:ext>
            </a:extLst>
          </p:cNvPr>
          <p:cNvSpPr>
            <a:spLocks noGrp="1"/>
          </p:cNvSpPr>
          <p:nvPr>
            <p:ph type="title"/>
          </p:nvPr>
        </p:nvSpPr>
        <p:spPr/>
        <p:txBody>
          <a:bodyPr/>
          <a:lstStyle/>
          <a:p>
            <a:r>
              <a:rPr lang="en-GB" dirty="0"/>
              <a:t>CINDI-3 – Progress in 2025 </a:t>
            </a:r>
            <a:endParaRPr lang="en-BE" dirty="0"/>
          </a:p>
        </p:txBody>
      </p:sp>
      <p:grpSp>
        <p:nvGrpSpPr>
          <p:cNvPr id="13" name="Group 12">
            <a:extLst>
              <a:ext uri="{FF2B5EF4-FFF2-40B4-BE49-F238E27FC236}">
                <a16:creationId xmlns:a16="http://schemas.microsoft.com/office/drawing/2014/main" id="{F48A706F-72B2-0451-6821-C3B105182570}"/>
              </a:ext>
            </a:extLst>
          </p:cNvPr>
          <p:cNvGrpSpPr/>
          <p:nvPr/>
        </p:nvGrpSpPr>
        <p:grpSpPr>
          <a:xfrm>
            <a:off x="706775" y="1847064"/>
            <a:ext cx="8856137" cy="4439536"/>
            <a:chOff x="706775" y="1946885"/>
            <a:chExt cx="8856137" cy="4439536"/>
          </a:xfrm>
        </p:grpSpPr>
        <p:pic>
          <p:nvPicPr>
            <p:cNvPr id="7" name="Picture 6">
              <a:extLst>
                <a:ext uri="{FF2B5EF4-FFF2-40B4-BE49-F238E27FC236}">
                  <a16:creationId xmlns:a16="http://schemas.microsoft.com/office/drawing/2014/main" id="{CFEACD6E-AF11-ECF6-4DCE-BDDB186F3484}"/>
                </a:ext>
              </a:extLst>
            </p:cNvPr>
            <p:cNvPicPr>
              <a:picLocks noChangeAspect="1"/>
            </p:cNvPicPr>
            <p:nvPr/>
          </p:nvPicPr>
          <p:blipFill>
            <a:blip r:embed="rId3"/>
            <a:stretch>
              <a:fillRect/>
            </a:stretch>
          </p:blipFill>
          <p:spPr>
            <a:xfrm>
              <a:off x="706775" y="2171968"/>
              <a:ext cx="8856137" cy="4214453"/>
            </a:xfrm>
            <a:prstGeom prst="rect">
              <a:avLst/>
            </a:prstGeom>
          </p:spPr>
        </p:pic>
        <p:sp>
          <p:nvSpPr>
            <p:cNvPr id="10" name="TextBox 9">
              <a:extLst>
                <a:ext uri="{FF2B5EF4-FFF2-40B4-BE49-F238E27FC236}">
                  <a16:creationId xmlns:a16="http://schemas.microsoft.com/office/drawing/2014/main" id="{B1BB2BF5-9319-7BE2-0240-64D3E327A15D}"/>
                </a:ext>
              </a:extLst>
            </p:cNvPr>
            <p:cNvSpPr txBox="1"/>
            <p:nvPr/>
          </p:nvSpPr>
          <p:spPr>
            <a:xfrm>
              <a:off x="5233317" y="1946885"/>
              <a:ext cx="3736920" cy="307777"/>
            </a:xfrm>
            <a:prstGeom prst="rect">
              <a:avLst/>
            </a:prstGeom>
            <a:noFill/>
          </p:spPr>
          <p:txBody>
            <a:bodyPr wrap="none" rtlCol="0">
              <a:spAutoFit/>
            </a:bodyPr>
            <a:lstStyle/>
            <a:p>
              <a:r>
                <a:rPr lang="en-GB" dirty="0"/>
                <a:t>MAX-DOAS evaluation for NO</a:t>
              </a:r>
              <a:r>
                <a:rPr lang="en-GB" baseline="-25000" dirty="0"/>
                <a:t>2</a:t>
              </a:r>
              <a:r>
                <a:rPr lang="en-GB" dirty="0"/>
                <a:t> (all products)</a:t>
              </a:r>
              <a:endParaRPr lang="en-BE" dirty="0"/>
            </a:p>
          </p:txBody>
        </p:sp>
      </p:grpSp>
      <p:grpSp>
        <p:nvGrpSpPr>
          <p:cNvPr id="14" name="Group 13">
            <a:extLst>
              <a:ext uri="{FF2B5EF4-FFF2-40B4-BE49-F238E27FC236}">
                <a16:creationId xmlns:a16="http://schemas.microsoft.com/office/drawing/2014/main" id="{1E08D95F-BC22-2BED-C4BF-E8166879508C}"/>
              </a:ext>
            </a:extLst>
          </p:cNvPr>
          <p:cNvGrpSpPr/>
          <p:nvPr/>
        </p:nvGrpSpPr>
        <p:grpSpPr>
          <a:xfrm>
            <a:off x="3594094" y="2258593"/>
            <a:ext cx="8421858" cy="4253090"/>
            <a:chOff x="3249590" y="2232070"/>
            <a:chExt cx="8421858" cy="4253090"/>
          </a:xfrm>
        </p:grpSpPr>
        <p:pic>
          <p:nvPicPr>
            <p:cNvPr id="11" name="Picture 10">
              <a:extLst>
                <a:ext uri="{FF2B5EF4-FFF2-40B4-BE49-F238E27FC236}">
                  <a16:creationId xmlns:a16="http://schemas.microsoft.com/office/drawing/2014/main" id="{C9884A44-72AF-16D5-322A-B7D59330CCB6}"/>
                </a:ext>
              </a:extLst>
            </p:cNvPr>
            <p:cNvPicPr>
              <a:picLocks noChangeAspect="1"/>
            </p:cNvPicPr>
            <p:nvPr/>
          </p:nvPicPr>
          <p:blipFill>
            <a:blip r:embed="rId4"/>
            <a:stretch>
              <a:fillRect/>
            </a:stretch>
          </p:blipFill>
          <p:spPr>
            <a:xfrm>
              <a:off x="3249590" y="2479745"/>
              <a:ext cx="8421858" cy="4005415"/>
            </a:xfrm>
            <a:prstGeom prst="rect">
              <a:avLst/>
            </a:prstGeom>
          </p:spPr>
        </p:pic>
        <p:sp>
          <p:nvSpPr>
            <p:cNvPr id="12" name="TextBox 11">
              <a:extLst>
                <a:ext uri="{FF2B5EF4-FFF2-40B4-BE49-F238E27FC236}">
                  <a16:creationId xmlns:a16="http://schemas.microsoft.com/office/drawing/2014/main" id="{5E89EE01-BE32-4636-B9A7-6CAFD964ABBD}"/>
                </a:ext>
              </a:extLst>
            </p:cNvPr>
            <p:cNvSpPr txBox="1"/>
            <p:nvPr/>
          </p:nvSpPr>
          <p:spPr>
            <a:xfrm>
              <a:off x="7398115" y="2232070"/>
              <a:ext cx="3929281" cy="307777"/>
            </a:xfrm>
            <a:prstGeom prst="rect">
              <a:avLst/>
            </a:prstGeom>
            <a:solidFill>
              <a:schemeClr val="bg1"/>
            </a:solidFill>
          </p:spPr>
          <p:txBody>
            <a:bodyPr wrap="none" rtlCol="0">
              <a:spAutoFit/>
            </a:bodyPr>
            <a:lstStyle/>
            <a:p>
              <a:r>
                <a:rPr lang="en-GB" dirty="0"/>
                <a:t>MAX-DOAS evaluation for HCHO (all products)</a:t>
              </a:r>
              <a:endParaRPr lang="en-BE" dirty="0"/>
            </a:p>
          </p:txBody>
        </p:sp>
      </p:grpSp>
    </p:spTree>
    <p:extLst>
      <p:ext uri="{BB962C8B-B14F-4D97-AF65-F5344CB8AC3E}">
        <p14:creationId xmlns:p14="http://schemas.microsoft.com/office/powerpoint/2010/main" val="424559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B0F05-F3CD-567E-4116-CBB5D0EF67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2838D71-0212-8B3A-00A5-C0850B0B2706}"/>
              </a:ext>
            </a:extLst>
          </p:cNvPr>
          <p:cNvSpPr>
            <a:spLocks noGrp="1"/>
          </p:cNvSpPr>
          <p:nvPr>
            <p:ph type="title"/>
          </p:nvPr>
        </p:nvSpPr>
        <p:spPr/>
        <p:txBody>
          <a:bodyPr/>
          <a:lstStyle/>
          <a:p>
            <a:r>
              <a:rPr lang="en-GB" dirty="0"/>
              <a:t>CINDI-3 – Publication plan</a:t>
            </a:r>
            <a:endParaRPr lang="en-BE" dirty="0"/>
          </a:p>
        </p:txBody>
      </p:sp>
      <p:graphicFrame>
        <p:nvGraphicFramePr>
          <p:cNvPr id="10" name="Table 9">
            <a:extLst>
              <a:ext uri="{FF2B5EF4-FFF2-40B4-BE49-F238E27FC236}">
                <a16:creationId xmlns:a16="http://schemas.microsoft.com/office/drawing/2014/main" id="{693928DC-52BD-AF78-3547-3DD7827B8E6C}"/>
              </a:ext>
            </a:extLst>
          </p:cNvPr>
          <p:cNvGraphicFramePr>
            <a:graphicFrameLocks noGrp="1"/>
          </p:cNvGraphicFramePr>
          <p:nvPr/>
        </p:nvGraphicFramePr>
        <p:xfrm>
          <a:off x="357944" y="1772528"/>
          <a:ext cx="11233833" cy="4521600"/>
        </p:xfrm>
        <a:graphic>
          <a:graphicData uri="http://schemas.openxmlformats.org/drawingml/2006/table">
            <a:tbl>
              <a:tblPr firstRow="1" bandRow="1">
                <a:tableStyleId>{5C22544A-7EE6-4342-B048-85BDC9FD1C3A}</a:tableStyleId>
              </a:tblPr>
              <a:tblGrid>
                <a:gridCol w="6211668">
                  <a:extLst>
                    <a:ext uri="{9D8B030D-6E8A-4147-A177-3AD203B41FA5}">
                      <a16:colId xmlns:a16="http://schemas.microsoft.com/office/drawing/2014/main" val="3108198632"/>
                    </a:ext>
                  </a:extLst>
                </a:gridCol>
                <a:gridCol w="2729133">
                  <a:extLst>
                    <a:ext uri="{9D8B030D-6E8A-4147-A177-3AD203B41FA5}">
                      <a16:colId xmlns:a16="http://schemas.microsoft.com/office/drawing/2014/main" val="4110992884"/>
                    </a:ext>
                  </a:extLst>
                </a:gridCol>
                <a:gridCol w="2293032">
                  <a:extLst>
                    <a:ext uri="{9D8B030D-6E8A-4147-A177-3AD203B41FA5}">
                      <a16:colId xmlns:a16="http://schemas.microsoft.com/office/drawing/2014/main" val="271530435"/>
                    </a:ext>
                  </a:extLst>
                </a:gridCol>
              </a:tblGrid>
              <a:tr h="400344">
                <a:tc>
                  <a:txBody>
                    <a:bodyPr/>
                    <a:lstStyle/>
                    <a:p>
                      <a:r>
                        <a:rPr lang="en-GB" dirty="0"/>
                        <a:t>Subject</a:t>
                      </a:r>
                      <a:endParaRPr lang="en-BE" dirty="0"/>
                    </a:p>
                  </a:txBody>
                  <a:tcPr/>
                </a:tc>
                <a:tc>
                  <a:txBody>
                    <a:bodyPr/>
                    <a:lstStyle/>
                    <a:p>
                      <a:r>
                        <a:rPr lang="en-GB" dirty="0"/>
                        <a:t>Lead Author</a:t>
                      </a:r>
                      <a:endParaRPr lang="en-BE" dirty="0"/>
                    </a:p>
                  </a:txBody>
                  <a:tcPr/>
                </a:tc>
                <a:tc>
                  <a:txBody>
                    <a:bodyPr/>
                    <a:lstStyle/>
                    <a:p>
                      <a:r>
                        <a:rPr lang="en-GB" dirty="0"/>
                        <a:t>Planned date of submission</a:t>
                      </a:r>
                      <a:endParaRPr lang="en-BE" dirty="0"/>
                    </a:p>
                  </a:txBody>
                  <a:tcPr/>
                </a:tc>
                <a:extLst>
                  <a:ext uri="{0D108BD9-81ED-4DB2-BD59-A6C34878D82A}">
                    <a16:rowId xmlns:a16="http://schemas.microsoft.com/office/drawing/2014/main" val="2685388853"/>
                  </a:ext>
                </a:extLst>
              </a:tr>
              <a:tr h="400344">
                <a:tc>
                  <a:txBody>
                    <a:bodyPr/>
                    <a:lstStyle/>
                    <a:p>
                      <a:r>
                        <a:rPr lang="en-GB" dirty="0"/>
                        <a:t>Campaign overview</a:t>
                      </a:r>
                      <a:endParaRPr lang="en-BE" dirty="0"/>
                    </a:p>
                  </a:txBody>
                  <a:tcPr/>
                </a:tc>
                <a:tc>
                  <a:txBody>
                    <a:bodyPr/>
                    <a:lstStyle/>
                    <a:p>
                      <a:r>
                        <a:rPr lang="en-GB" dirty="0"/>
                        <a:t>Karin Kreher</a:t>
                      </a:r>
                      <a:endParaRPr lang="en-BE" dirty="0"/>
                    </a:p>
                  </a:txBody>
                  <a:tcPr/>
                </a:tc>
                <a:tc>
                  <a:txBody>
                    <a:bodyPr/>
                    <a:lstStyle/>
                    <a:p>
                      <a:r>
                        <a:rPr lang="en-GB" dirty="0"/>
                        <a:t>Q4 2026</a:t>
                      </a:r>
                      <a:endParaRPr lang="en-BE" dirty="0"/>
                    </a:p>
                  </a:txBody>
                  <a:tcPr/>
                </a:tc>
                <a:extLst>
                  <a:ext uri="{0D108BD9-81ED-4DB2-BD59-A6C34878D82A}">
                    <a16:rowId xmlns:a16="http://schemas.microsoft.com/office/drawing/2014/main" val="2402445918"/>
                  </a:ext>
                </a:extLst>
              </a:tr>
              <a:tr h="400344">
                <a:tc>
                  <a:txBody>
                    <a:bodyPr/>
                    <a:lstStyle/>
                    <a:p>
                      <a:r>
                        <a:rPr lang="en-GB" dirty="0"/>
                        <a:t>Semi-blind intercomparison of NO</a:t>
                      </a:r>
                      <a:r>
                        <a:rPr lang="en-GB" baseline="-25000" dirty="0"/>
                        <a:t>2</a:t>
                      </a:r>
                      <a:r>
                        <a:rPr lang="en-GB" dirty="0"/>
                        <a:t>, HCHO, O</a:t>
                      </a:r>
                      <a:r>
                        <a:rPr lang="en-GB" baseline="-25000" dirty="0"/>
                        <a:t>3</a:t>
                      </a:r>
                      <a:r>
                        <a:rPr lang="en-GB" dirty="0"/>
                        <a:t> and O</a:t>
                      </a:r>
                      <a:r>
                        <a:rPr lang="en-GB" baseline="-25000" dirty="0"/>
                        <a:t>4</a:t>
                      </a:r>
                      <a:r>
                        <a:rPr lang="en-GB" dirty="0"/>
                        <a:t> slant columns</a:t>
                      </a:r>
                      <a:endParaRPr lang="en-BE" dirty="0"/>
                    </a:p>
                  </a:txBody>
                  <a:tcPr/>
                </a:tc>
                <a:tc>
                  <a:txBody>
                    <a:bodyPr/>
                    <a:lstStyle/>
                    <a:p>
                      <a:r>
                        <a:rPr lang="en-GB" dirty="0"/>
                        <a:t>Martina Friedrich</a:t>
                      </a:r>
                      <a:endParaRPr lang="en-BE" dirty="0"/>
                    </a:p>
                  </a:txBody>
                  <a:tcPr/>
                </a:tc>
                <a:tc>
                  <a:txBody>
                    <a:bodyPr/>
                    <a:lstStyle/>
                    <a:p>
                      <a:r>
                        <a:rPr lang="en-GB" dirty="0"/>
                        <a:t>Q4 2026</a:t>
                      </a:r>
                      <a:endParaRPr lang="en-BE" dirty="0"/>
                    </a:p>
                  </a:txBody>
                  <a:tcPr/>
                </a:tc>
                <a:extLst>
                  <a:ext uri="{0D108BD9-81ED-4DB2-BD59-A6C34878D82A}">
                    <a16:rowId xmlns:a16="http://schemas.microsoft.com/office/drawing/2014/main" val="819397586"/>
                  </a:ext>
                </a:extLst>
              </a:tr>
              <a:tr h="400344">
                <a:tc>
                  <a:txBody>
                    <a:bodyPr/>
                    <a:lstStyle/>
                    <a:p>
                      <a:r>
                        <a:rPr lang="en-GB" dirty="0"/>
                        <a:t>Intercomparison of glyoxal retrievals</a:t>
                      </a:r>
                      <a:endParaRPr lang="en-BE" dirty="0"/>
                    </a:p>
                  </a:txBody>
                  <a:tcPr/>
                </a:tc>
                <a:tc>
                  <a:txBody>
                    <a:bodyPr/>
                    <a:lstStyle/>
                    <a:p>
                      <a:r>
                        <a:rPr lang="en-GB" dirty="0"/>
                        <a:t>Kai Krause</a:t>
                      </a:r>
                      <a:endParaRPr lang="en-BE" dirty="0"/>
                    </a:p>
                  </a:txBody>
                  <a:tcPr/>
                </a:tc>
                <a:tc>
                  <a:txBody>
                    <a:bodyPr/>
                    <a:lstStyle/>
                    <a:p>
                      <a:r>
                        <a:rPr lang="en-GB" dirty="0"/>
                        <a:t>Q3 2026</a:t>
                      </a:r>
                      <a:endParaRPr lang="en-BE" dirty="0"/>
                    </a:p>
                  </a:txBody>
                  <a:tcPr/>
                </a:tc>
                <a:extLst>
                  <a:ext uri="{0D108BD9-81ED-4DB2-BD59-A6C34878D82A}">
                    <a16:rowId xmlns:a16="http://schemas.microsoft.com/office/drawing/2014/main" val="3412727318"/>
                  </a:ext>
                </a:extLst>
              </a:tr>
              <a:tr h="400344">
                <a:tc>
                  <a:txBody>
                    <a:bodyPr/>
                    <a:lstStyle/>
                    <a:p>
                      <a:r>
                        <a:rPr lang="en-GB" dirty="0"/>
                        <a:t>Cloud bottom altitude retrieval from MAX-DOAS</a:t>
                      </a:r>
                      <a:endParaRPr lang="en-BE" dirty="0"/>
                    </a:p>
                  </a:txBody>
                  <a:tcPr/>
                </a:tc>
                <a:tc>
                  <a:txBody>
                    <a:bodyPr/>
                    <a:lstStyle/>
                    <a:p>
                      <a:r>
                        <a:rPr lang="en-GB" dirty="0"/>
                        <a:t>Udo Friess</a:t>
                      </a:r>
                      <a:endParaRPr lang="en-BE" dirty="0"/>
                    </a:p>
                  </a:txBody>
                  <a:tcPr/>
                </a:tc>
                <a:tc>
                  <a:txBody>
                    <a:bodyPr/>
                    <a:lstStyle/>
                    <a:p>
                      <a:r>
                        <a:rPr lang="en-GB" dirty="0"/>
                        <a:t>Q2 2027</a:t>
                      </a:r>
                      <a:endParaRPr lang="en-BE" dirty="0"/>
                    </a:p>
                  </a:txBody>
                  <a:tcPr/>
                </a:tc>
                <a:extLst>
                  <a:ext uri="{0D108BD9-81ED-4DB2-BD59-A6C34878D82A}">
                    <a16:rowId xmlns:a16="http://schemas.microsoft.com/office/drawing/2014/main" val="567894950"/>
                  </a:ext>
                </a:extLst>
              </a:tr>
              <a:tr h="400344">
                <a:tc>
                  <a:txBody>
                    <a:bodyPr/>
                    <a:lstStyle/>
                    <a:p>
                      <a:r>
                        <a:rPr lang="en-GB" dirty="0"/>
                        <a:t>Intercomparison of </a:t>
                      </a:r>
                      <a:r>
                        <a:rPr lang="en-GB" dirty="0" err="1"/>
                        <a:t>BrO</a:t>
                      </a:r>
                      <a:r>
                        <a:rPr lang="en-GB" dirty="0"/>
                        <a:t> retrievals</a:t>
                      </a:r>
                      <a:endParaRPr lang="en-BE" dirty="0"/>
                    </a:p>
                  </a:txBody>
                  <a:tcPr/>
                </a:tc>
                <a:tc>
                  <a:txBody>
                    <a:bodyPr/>
                    <a:lstStyle/>
                    <a:p>
                      <a:r>
                        <a:rPr lang="en-GB" dirty="0"/>
                        <a:t>Michel van Roozendael</a:t>
                      </a:r>
                      <a:endParaRPr lang="en-BE" dirty="0"/>
                    </a:p>
                  </a:txBody>
                  <a:tcPr/>
                </a:tc>
                <a:tc>
                  <a:txBody>
                    <a:bodyPr/>
                    <a:lstStyle/>
                    <a:p>
                      <a:r>
                        <a:rPr lang="en-GB" dirty="0"/>
                        <a:t>Q2 2027</a:t>
                      </a:r>
                      <a:endParaRPr lang="en-BE" dirty="0"/>
                    </a:p>
                  </a:txBody>
                  <a:tcPr/>
                </a:tc>
                <a:extLst>
                  <a:ext uri="{0D108BD9-81ED-4DB2-BD59-A6C34878D82A}">
                    <a16:rowId xmlns:a16="http://schemas.microsoft.com/office/drawing/2014/main" val="875991985"/>
                  </a:ext>
                </a:extLst>
              </a:tr>
              <a:tr h="400344">
                <a:tc>
                  <a:txBody>
                    <a:bodyPr/>
                    <a:lstStyle/>
                    <a:p>
                      <a:r>
                        <a:rPr lang="en-GB" dirty="0"/>
                        <a:t>Synergistic aerosol retrieval using Pandora and CIMEL </a:t>
                      </a:r>
                      <a:r>
                        <a:rPr lang="en-GB" dirty="0" err="1"/>
                        <a:t>sunphotometer</a:t>
                      </a:r>
                      <a:endParaRPr lang="en-BE" dirty="0"/>
                    </a:p>
                  </a:txBody>
                  <a:tcPr/>
                </a:tc>
                <a:tc>
                  <a:txBody>
                    <a:bodyPr/>
                    <a:lstStyle/>
                    <a:p>
                      <a:r>
                        <a:rPr lang="en-GB" dirty="0"/>
                        <a:t>Elena Lind</a:t>
                      </a:r>
                      <a:endParaRPr lang="en-BE" dirty="0"/>
                    </a:p>
                  </a:txBody>
                  <a:tcPr/>
                </a:tc>
                <a:tc>
                  <a:txBody>
                    <a:bodyPr/>
                    <a:lstStyle/>
                    <a:p>
                      <a:r>
                        <a:rPr lang="en-GB" dirty="0"/>
                        <a:t>Q3 2026</a:t>
                      </a:r>
                      <a:endParaRPr lang="en-BE" dirty="0"/>
                    </a:p>
                  </a:txBody>
                  <a:tcPr/>
                </a:tc>
                <a:extLst>
                  <a:ext uri="{0D108BD9-81ED-4DB2-BD59-A6C34878D82A}">
                    <a16:rowId xmlns:a16="http://schemas.microsoft.com/office/drawing/2014/main" val="840991151"/>
                  </a:ext>
                </a:extLst>
              </a:tr>
              <a:tr h="400344">
                <a:tc>
                  <a:txBody>
                    <a:bodyPr/>
                    <a:lstStyle/>
                    <a:p>
                      <a:r>
                        <a:rPr lang="en-GB" dirty="0"/>
                        <a:t>Imaging DOAS NO</a:t>
                      </a:r>
                      <a:r>
                        <a:rPr lang="en-GB" baseline="-25000" dirty="0"/>
                        <a:t>2</a:t>
                      </a:r>
                      <a:r>
                        <a:rPr lang="en-GB" dirty="0"/>
                        <a:t> measurements during CINDI-3</a:t>
                      </a:r>
                      <a:endParaRPr lang="en-BE" dirty="0"/>
                    </a:p>
                  </a:txBody>
                  <a:tcPr/>
                </a:tc>
                <a:tc>
                  <a:txBody>
                    <a:bodyPr/>
                    <a:lstStyle/>
                    <a:p>
                      <a:r>
                        <a:rPr lang="en-GB" dirty="0"/>
                        <a:t>Cedric </a:t>
                      </a:r>
                      <a:r>
                        <a:rPr lang="en-GB" dirty="0" err="1"/>
                        <a:t>Busschots</a:t>
                      </a:r>
                      <a:endParaRPr lang="en-BE" dirty="0"/>
                    </a:p>
                  </a:txBody>
                  <a:tcPr/>
                </a:tc>
                <a:tc>
                  <a:txBody>
                    <a:bodyPr/>
                    <a:lstStyle/>
                    <a:p>
                      <a:r>
                        <a:rPr lang="en-GB" dirty="0"/>
                        <a:t>Q3 2026</a:t>
                      </a:r>
                      <a:endParaRPr lang="en-BE" dirty="0"/>
                    </a:p>
                  </a:txBody>
                  <a:tcPr/>
                </a:tc>
                <a:extLst>
                  <a:ext uri="{0D108BD9-81ED-4DB2-BD59-A6C34878D82A}">
                    <a16:rowId xmlns:a16="http://schemas.microsoft.com/office/drawing/2014/main" val="1594450738"/>
                  </a:ext>
                </a:extLst>
              </a:tr>
              <a:tr h="400344">
                <a:tc>
                  <a:txBody>
                    <a:bodyPr/>
                    <a:lstStyle/>
                    <a:p>
                      <a:r>
                        <a:rPr lang="en-GB" dirty="0"/>
                        <a:t>Airborne NO</a:t>
                      </a:r>
                      <a:r>
                        <a:rPr lang="en-GB" baseline="-25000" dirty="0"/>
                        <a:t>2</a:t>
                      </a:r>
                      <a:r>
                        <a:rPr lang="en-GB" dirty="0"/>
                        <a:t> measurements during CINDI-3</a:t>
                      </a:r>
                      <a:endParaRPr lang="en-BE" dirty="0"/>
                    </a:p>
                  </a:txBody>
                  <a:tcPr/>
                </a:tc>
                <a:tc>
                  <a:txBody>
                    <a:bodyPr/>
                    <a:lstStyle/>
                    <a:p>
                      <a:r>
                        <a:rPr lang="en-GB" dirty="0"/>
                        <a:t>Frederik Tack</a:t>
                      </a:r>
                      <a:endParaRPr lang="en-BE" dirty="0"/>
                    </a:p>
                  </a:txBody>
                  <a:tcPr/>
                </a:tc>
                <a:tc>
                  <a:txBody>
                    <a:bodyPr/>
                    <a:lstStyle/>
                    <a:p>
                      <a:r>
                        <a:rPr lang="en-GB" dirty="0"/>
                        <a:t>Q3 2027</a:t>
                      </a:r>
                      <a:endParaRPr lang="en-BE" dirty="0"/>
                    </a:p>
                  </a:txBody>
                  <a:tcPr/>
                </a:tc>
                <a:extLst>
                  <a:ext uri="{0D108BD9-81ED-4DB2-BD59-A6C34878D82A}">
                    <a16:rowId xmlns:a16="http://schemas.microsoft.com/office/drawing/2014/main" val="2762041452"/>
                  </a:ext>
                </a:extLst>
              </a:tr>
              <a:tr h="400344">
                <a:tc>
                  <a:txBody>
                    <a:bodyPr/>
                    <a:lstStyle/>
                    <a:p>
                      <a:r>
                        <a:rPr lang="en-GB" dirty="0"/>
                        <a:t>O</a:t>
                      </a:r>
                      <a:r>
                        <a:rPr lang="en-GB" baseline="-25000" dirty="0"/>
                        <a:t>3</a:t>
                      </a:r>
                      <a:r>
                        <a:rPr lang="en-GB" dirty="0"/>
                        <a:t> retrieval intercomparison</a:t>
                      </a:r>
                      <a:endParaRPr lang="en-BE" dirty="0"/>
                    </a:p>
                  </a:txBody>
                  <a:tcPr/>
                </a:tc>
                <a:tc>
                  <a:txBody>
                    <a:bodyPr/>
                    <a:lstStyle/>
                    <a:p>
                      <a:r>
                        <a:rPr lang="en-GB" dirty="0"/>
                        <a:t>Chengzhi Xing</a:t>
                      </a:r>
                      <a:endParaRPr lang="en-BE" dirty="0"/>
                    </a:p>
                  </a:txBody>
                  <a:tcPr/>
                </a:tc>
                <a:tc>
                  <a:txBody>
                    <a:bodyPr/>
                    <a:lstStyle/>
                    <a:p>
                      <a:r>
                        <a:rPr lang="en-GB" dirty="0"/>
                        <a:t>Q4 2026</a:t>
                      </a:r>
                      <a:endParaRPr lang="en-BE" dirty="0"/>
                    </a:p>
                  </a:txBody>
                  <a:tcPr/>
                </a:tc>
                <a:extLst>
                  <a:ext uri="{0D108BD9-81ED-4DB2-BD59-A6C34878D82A}">
                    <a16:rowId xmlns:a16="http://schemas.microsoft.com/office/drawing/2014/main" val="3419557912"/>
                  </a:ext>
                </a:extLst>
              </a:tr>
              <a:tr h="400344">
                <a:tc>
                  <a:txBody>
                    <a:bodyPr/>
                    <a:lstStyle/>
                    <a:p>
                      <a:r>
                        <a:rPr lang="en-GB" dirty="0"/>
                        <a:t>Tomographic reconstruction of NO</a:t>
                      </a:r>
                      <a:r>
                        <a:rPr lang="en-GB" baseline="-25000" dirty="0"/>
                        <a:t>2</a:t>
                      </a:r>
                      <a:r>
                        <a:rPr lang="en-GB" dirty="0"/>
                        <a:t> fields using CINDI-3 data</a:t>
                      </a:r>
                      <a:endParaRPr lang="en-BE" dirty="0"/>
                    </a:p>
                  </a:txBody>
                  <a:tcPr/>
                </a:tc>
                <a:tc>
                  <a:txBody>
                    <a:bodyPr/>
                    <a:lstStyle/>
                    <a:p>
                      <a:r>
                        <a:rPr lang="en-GB" dirty="0"/>
                        <a:t>Manuel Henning</a:t>
                      </a:r>
                      <a:endParaRPr lang="en-BE" dirty="0"/>
                    </a:p>
                  </a:txBody>
                  <a:tcPr/>
                </a:tc>
                <a:tc>
                  <a:txBody>
                    <a:bodyPr/>
                    <a:lstStyle/>
                    <a:p>
                      <a:r>
                        <a:rPr lang="en-GB" dirty="0"/>
                        <a:t>Q2 2026</a:t>
                      </a:r>
                      <a:endParaRPr lang="en-BE" dirty="0"/>
                    </a:p>
                  </a:txBody>
                  <a:tcPr/>
                </a:tc>
                <a:extLst>
                  <a:ext uri="{0D108BD9-81ED-4DB2-BD59-A6C34878D82A}">
                    <a16:rowId xmlns:a16="http://schemas.microsoft.com/office/drawing/2014/main" val="3379753661"/>
                  </a:ext>
                </a:extLst>
              </a:tr>
            </a:tbl>
          </a:graphicData>
        </a:graphic>
      </p:graphicFrame>
      <p:sp>
        <p:nvSpPr>
          <p:cNvPr id="11" name="Text Placeholder 5">
            <a:extLst>
              <a:ext uri="{FF2B5EF4-FFF2-40B4-BE49-F238E27FC236}">
                <a16:creationId xmlns:a16="http://schemas.microsoft.com/office/drawing/2014/main" id="{A5D82AAC-3FEB-7695-F8E6-5A7C0F16BC98}"/>
              </a:ext>
            </a:extLst>
          </p:cNvPr>
          <p:cNvSpPr>
            <a:spLocks noGrp="1"/>
          </p:cNvSpPr>
          <p:nvPr>
            <p:ph type="body" idx="1"/>
          </p:nvPr>
        </p:nvSpPr>
        <p:spPr>
          <a:xfrm>
            <a:off x="-288185" y="1152289"/>
            <a:ext cx="11495400" cy="479163"/>
          </a:xfrm>
        </p:spPr>
        <p:txBody>
          <a:bodyPr/>
          <a:lstStyle/>
          <a:p>
            <a:pPr marL="533400" lvl="1" indent="0">
              <a:buNone/>
            </a:pPr>
            <a:r>
              <a:rPr lang="en-GB" dirty="0"/>
              <a:t>To appear in AMT/ ACP (thematic collection)</a:t>
            </a:r>
            <a:endParaRPr lang="en-BE" dirty="0"/>
          </a:p>
        </p:txBody>
      </p:sp>
    </p:spTree>
    <p:extLst>
      <p:ext uri="{BB962C8B-B14F-4D97-AF65-F5344CB8AC3E}">
        <p14:creationId xmlns:p14="http://schemas.microsoft.com/office/powerpoint/2010/main" val="895252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08CBD-E7E1-F66A-4706-CBECB7556B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62FE35-022D-8AE4-C7B2-DF01D70C007B}"/>
              </a:ext>
            </a:extLst>
          </p:cNvPr>
          <p:cNvSpPr>
            <a:spLocks noGrp="1"/>
          </p:cNvSpPr>
          <p:nvPr>
            <p:ph type="body" idx="1"/>
          </p:nvPr>
        </p:nvSpPr>
        <p:spPr>
          <a:xfrm>
            <a:off x="135408" y="1087120"/>
            <a:ext cx="11477472" cy="4927456"/>
          </a:xfrm>
        </p:spPr>
        <p:txBody>
          <a:bodyPr/>
          <a:lstStyle/>
          <a:p>
            <a:pPr>
              <a:spcBef>
                <a:spcPts val="1800"/>
              </a:spcBef>
              <a:spcAft>
                <a:spcPts val="600"/>
              </a:spcAft>
              <a:buClr>
                <a:srgbClr val="002060"/>
              </a:buClr>
            </a:pPr>
            <a:r>
              <a:rPr lang="en-US" dirty="0">
                <a:solidFill>
                  <a:srgbClr val="002060"/>
                </a:solidFill>
              </a:rPr>
              <a:t>WMO GAW gap analysis and monitoring strategies</a:t>
            </a:r>
          </a:p>
          <a:p>
            <a:pPr lvl="1">
              <a:spcBef>
                <a:spcPts val="600"/>
              </a:spcBef>
              <a:buClr>
                <a:srgbClr val="002060"/>
              </a:buClr>
            </a:pPr>
            <a:r>
              <a:rPr lang="en-US" dirty="0">
                <a:solidFill>
                  <a:srgbClr val="002060"/>
                </a:solidFill>
              </a:rPr>
              <a:t>WMO GAW critical review of observing capabilities (GAW No 307, 2025)</a:t>
            </a:r>
          </a:p>
          <a:p>
            <a:pPr lvl="1">
              <a:spcBef>
                <a:spcPts val="600"/>
              </a:spcBef>
              <a:buClr>
                <a:srgbClr val="002060"/>
              </a:buClr>
            </a:pPr>
            <a:r>
              <a:rPr lang="en-US" dirty="0">
                <a:solidFill>
                  <a:srgbClr val="002060"/>
                </a:solidFill>
              </a:rPr>
              <a:t>GAW Global Ozone Monitoring Strategy in finalization as BAMS paper</a:t>
            </a:r>
          </a:p>
          <a:p>
            <a:pPr lvl="1">
              <a:spcBef>
                <a:spcPts val="600"/>
              </a:spcBef>
            </a:pPr>
            <a:r>
              <a:rPr lang="en-US" dirty="0">
                <a:solidFill>
                  <a:srgbClr val="002060"/>
                </a:solidFill>
              </a:rPr>
              <a:t>Include satellite validation needs, CEOS-FRM concept…</a:t>
            </a:r>
          </a:p>
          <a:p>
            <a:pPr>
              <a:spcBef>
                <a:spcPts val="1800"/>
              </a:spcBef>
              <a:spcAft>
                <a:spcPts val="600"/>
              </a:spcAft>
              <a:buClr>
                <a:srgbClr val="002060"/>
              </a:buClr>
            </a:pPr>
            <a:r>
              <a:rPr lang="en-US" dirty="0">
                <a:solidFill>
                  <a:srgbClr val="002060"/>
                </a:solidFill>
              </a:rPr>
              <a:t>NDACC network evolution strategy</a:t>
            </a:r>
          </a:p>
          <a:p>
            <a:pPr lvl="1">
              <a:spcBef>
                <a:spcPts val="600"/>
              </a:spcBef>
              <a:buClr>
                <a:srgbClr val="002060"/>
              </a:buClr>
            </a:pPr>
            <a:r>
              <a:rPr lang="en-US" dirty="0">
                <a:solidFill>
                  <a:srgbClr val="002060"/>
                </a:solidFill>
              </a:rPr>
              <a:t>Satellite session at “</a:t>
            </a:r>
            <a:r>
              <a:rPr lang="en-US" i="1" dirty="0">
                <a:solidFill>
                  <a:srgbClr val="002060"/>
                </a:solidFill>
              </a:rPr>
              <a:t>NDACC Symposium 2025 Celebrating 35th Anniversary of the Network</a:t>
            </a:r>
            <a:r>
              <a:rPr lang="en-US" dirty="0">
                <a:solidFill>
                  <a:srgbClr val="002060"/>
                </a:solidFill>
              </a:rPr>
              <a:t>”, Virginia Beach, VA, USA (2025/10)</a:t>
            </a:r>
          </a:p>
          <a:p>
            <a:pPr lvl="1">
              <a:spcBef>
                <a:spcPts val="600"/>
              </a:spcBef>
              <a:buClr>
                <a:srgbClr val="002060"/>
              </a:buClr>
            </a:pPr>
            <a:r>
              <a:rPr lang="en-US" dirty="0">
                <a:solidFill>
                  <a:srgbClr val="002060"/>
                </a:solidFill>
              </a:rPr>
              <a:t>Peer-reviewed strategy paper in final review, including satellite validation strategies and viewpoint of stakeholders (incl. ACSG and space agencies)</a:t>
            </a:r>
          </a:p>
          <a:p>
            <a:pPr>
              <a:spcBef>
                <a:spcPts val="600"/>
              </a:spcBef>
              <a:spcAft>
                <a:spcPts val="1500"/>
              </a:spcAft>
              <a:buClr>
                <a:srgbClr val="002060"/>
              </a:buClr>
            </a:pPr>
            <a:r>
              <a:rPr lang="en-US" dirty="0">
                <a:solidFill>
                  <a:srgbClr val="002060"/>
                </a:solidFill>
              </a:rPr>
              <a:t>GHG Roadmap v2 Annex C – Tracking needs, gaps and issues   </a:t>
            </a:r>
            <a:r>
              <a:rPr lang="en-US" sz="2400" dirty="0">
                <a:solidFill>
                  <a:srgbClr val="002060"/>
                </a:solidFill>
              </a:rPr>
              <a:t>(see W5.2 on Wednesday)</a:t>
            </a:r>
          </a:p>
        </p:txBody>
      </p:sp>
      <p:sp>
        <p:nvSpPr>
          <p:cNvPr id="5" name="Title 2">
            <a:extLst>
              <a:ext uri="{FF2B5EF4-FFF2-40B4-BE49-F238E27FC236}">
                <a16:creationId xmlns:a16="http://schemas.microsoft.com/office/drawing/2014/main" id="{76F3259A-18D6-2C7F-8C2D-E352956F4603}"/>
              </a:ext>
            </a:extLst>
          </p:cNvPr>
          <p:cNvSpPr>
            <a:spLocks noGrp="1"/>
          </p:cNvSpPr>
          <p:nvPr>
            <p:ph type="title"/>
          </p:nvPr>
        </p:nvSpPr>
        <p:spPr/>
        <p:txBody>
          <a:bodyPr anchor="ctr"/>
          <a:lstStyle/>
          <a:p>
            <a:r>
              <a:rPr lang="en-US" sz="3000" dirty="0"/>
              <a:t>Ground-based Cal/Val Network Design and Evolution</a:t>
            </a:r>
          </a:p>
        </p:txBody>
      </p:sp>
      <p:sp>
        <p:nvSpPr>
          <p:cNvPr id="3" name="Rectangle 2">
            <a:extLst>
              <a:ext uri="{FF2B5EF4-FFF2-40B4-BE49-F238E27FC236}">
                <a16:creationId xmlns:a16="http://schemas.microsoft.com/office/drawing/2014/main" id="{8F6EF065-5FA9-0859-879C-2D2591283D96}"/>
              </a:ext>
            </a:extLst>
          </p:cNvPr>
          <p:cNvSpPr/>
          <p:nvPr/>
        </p:nvSpPr>
        <p:spPr>
          <a:xfrm>
            <a:off x="7707885" y="3346526"/>
            <a:ext cx="3958135" cy="307777"/>
          </a:xfrm>
          <a:prstGeom prst="rect">
            <a:avLst/>
          </a:prstGeom>
        </p:spPr>
        <p:txBody>
          <a:bodyPr wrap="none">
            <a:spAutoFit/>
          </a:bodyPr>
          <a:lstStyle/>
          <a:p>
            <a:r>
              <a:rPr lang="en-US" dirty="0">
                <a:hlinkClick r:id="rId2"/>
              </a:rPr>
              <a:t>https://ndacc.cas.hamptonu.edu/?page_id=444</a:t>
            </a:r>
            <a:r>
              <a:rPr lang="en-US" dirty="0"/>
              <a:t> </a:t>
            </a:r>
          </a:p>
        </p:txBody>
      </p:sp>
    </p:spTree>
    <p:extLst>
      <p:ext uri="{BB962C8B-B14F-4D97-AF65-F5344CB8AC3E}">
        <p14:creationId xmlns:p14="http://schemas.microsoft.com/office/powerpoint/2010/main" val="1877988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9AD44-C817-FA79-041E-0060DA0AB9D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CA4798-90CB-B6DC-665C-9D564B13E68D}"/>
              </a:ext>
            </a:extLst>
          </p:cNvPr>
          <p:cNvSpPr>
            <a:spLocks noGrp="1"/>
          </p:cNvSpPr>
          <p:nvPr>
            <p:ph type="body" idx="1"/>
          </p:nvPr>
        </p:nvSpPr>
        <p:spPr>
          <a:xfrm>
            <a:off x="145568" y="1117600"/>
            <a:ext cx="7320853" cy="1354667"/>
          </a:xfrm>
        </p:spPr>
        <p:txBody>
          <a:bodyPr/>
          <a:lstStyle/>
          <a:p>
            <a:pPr marL="50800" indent="0">
              <a:buNone/>
            </a:pPr>
            <a:r>
              <a:rPr lang="en-US" sz="2300" dirty="0"/>
              <a:t>WMO GAW Report No 307 (2025) prepared by Expert Team on Network Design and Evolution (ET-ACNDE, chairs R. </a:t>
            </a:r>
            <a:r>
              <a:rPr lang="en-US" sz="2300" dirty="0" err="1"/>
              <a:t>Eckman</a:t>
            </a:r>
            <a:r>
              <a:rPr lang="en-US" sz="2300" dirty="0"/>
              <a:t>, H. Tanimoto and S. Moreno)</a:t>
            </a:r>
          </a:p>
          <a:p>
            <a:pPr marL="50800" indent="0">
              <a:buNone/>
            </a:pPr>
            <a:endParaRPr lang="en-US" sz="2400" dirty="0"/>
          </a:p>
        </p:txBody>
      </p:sp>
      <p:sp>
        <p:nvSpPr>
          <p:cNvPr id="5" name="Title 2">
            <a:extLst>
              <a:ext uri="{FF2B5EF4-FFF2-40B4-BE49-F238E27FC236}">
                <a16:creationId xmlns:a16="http://schemas.microsoft.com/office/drawing/2014/main" id="{255C4B9A-E0DF-9084-F67E-A583A6BF960B}"/>
              </a:ext>
            </a:extLst>
          </p:cNvPr>
          <p:cNvSpPr>
            <a:spLocks noGrp="1"/>
          </p:cNvSpPr>
          <p:nvPr>
            <p:ph type="title"/>
          </p:nvPr>
        </p:nvSpPr>
        <p:spPr/>
        <p:txBody>
          <a:bodyPr anchor="ctr"/>
          <a:lstStyle/>
          <a:p>
            <a:r>
              <a:rPr lang="en-US" sz="3000" dirty="0"/>
              <a:t>Ground-based Cal/Val Network Design and Evolution</a:t>
            </a:r>
          </a:p>
        </p:txBody>
      </p:sp>
      <p:pic>
        <p:nvPicPr>
          <p:cNvPr id="4" name="Picture 3">
            <a:extLst>
              <a:ext uri="{FF2B5EF4-FFF2-40B4-BE49-F238E27FC236}">
                <a16:creationId xmlns:a16="http://schemas.microsoft.com/office/drawing/2014/main" id="{7BD1C11D-1579-72C9-47BA-CCB7D7E2C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3265" y="870807"/>
            <a:ext cx="4174547" cy="5667768"/>
          </a:xfrm>
          <a:prstGeom prst="rect">
            <a:avLst/>
          </a:prstGeom>
        </p:spPr>
      </p:pic>
      <p:pic>
        <p:nvPicPr>
          <p:cNvPr id="6" name="Picture 5">
            <a:extLst>
              <a:ext uri="{FF2B5EF4-FFF2-40B4-BE49-F238E27FC236}">
                <a16:creationId xmlns:a16="http://schemas.microsoft.com/office/drawing/2014/main" id="{B452A081-98AB-D554-1157-48D932C3A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67" y="2540707"/>
            <a:ext cx="6675635" cy="3979072"/>
          </a:xfrm>
          <a:prstGeom prst="rect">
            <a:avLst/>
          </a:prstGeom>
        </p:spPr>
      </p:pic>
    </p:spTree>
    <p:extLst>
      <p:ext uri="{BB962C8B-B14F-4D97-AF65-F5344CB8AC3E}">
        <p14:creationId xmlns:p14="http://schemas.microsoft.com/office/powerpoint/2010/main" val="2372851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066B1-EB9A-CE76-B40D-8D04DEB0436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73700A4-CEFA-B6A6-F3BD-5B6E5C60E43E}"/>
              </a:ext>
            </a:extLst>
          </p:cNvPr>
          <p:cNvSpPr>
            <a:spLocks noGrp="1"/>
          </p:cNvSpPr>
          <p:nvPr>
            <p:ph type="body" idx="1"/>
          </p:nvPr>
        </p:nvSpPr>
        <p:spPr/>
        <p:txBody>
          <a:bodyPr/>
          <a:lstStyle/>
          <a:p>
            <a:r>
              <a:rPr lang="en-GB" dirty="0"/>
              <a:t>WMO GAW O</a:t>
            </a:r>
            <a:r>
              <a:rPr lang="en-GB" baseline="-25000" dirty="0"/>
              <a:t>3</a:t>
            </a:r>
            <a:r>
              <a:rPr lang="en-GB" dirty="0"/>
              <a:t> monitoring strategy BAMS paper in finalization</a:t>
            </a:r>
          </a:p>
          <a:p>
            <a:r>
              <a:rPr lang="en-GB" dirty="0"/>
              <a:t>Concerns with future of Dobson and Brewer monitoring (1</a:t>
            </a:r>
            <a:r>
              <a:rPr lang="en-GB" baseline="30000" dirty="0"/>
              <a:t>st</a:t>
            </a:r>
            <a:r>
              <a:rPr lang="en-GB" dirty="0"/>
              <a:t> and 2</a:t>
            </a:r>
            <a:r>
              <a:rPr lang="en-GB" baseline="30000" dirty="0"/>
              <a:t>nd</a:t>
            </a:r>
            <a:r>
              <a:rPr lang="en-GB" dirty="0"/>
              <a:t> generation O</a:t>
            </a:r>
            <a:r>
              <a:rPr lang="en-GB" baseline="-25000" dirty="0"/>
              <a:t>3</a:t>
            </a:r>
            <a:r>
              <a:rPr lang="en-GB" dirty="0"/>
              <a:t> column long-term validation standards)</a:t>
            </a:r>
          </a:p>
          <a:p>
            <a:r>
              <a:rPr lang="en-GB" dirty="0"/>
              <a:t>Potential replacement under evaluation, incl. BTS and Pandora</a:t>
            </a:r>
          </a:p>
          <a:p>
            <a:r>
              <a:rPr lang="en-GB" dirty="0"/>
              <a:t>Side-by-side intercomparison campaigns</a:t>
            </a:r>
          </a:p>
          <a:p>
            <a:pPr lvl="1"/>
            <a:r>
              <a:rPr lang="en-GB" dirty="0"/>
              <a:t>Ideally, full suite of Dobson, Brewer, MAX-DOAS, BTS, Pandora </a:t>
            </a:r>
          </a:p>
          <a:p>
            <a:pPr lvl="1"/>
            <a:r>
              <a:rPr lang="en-GB" dirty="0"/>
              <a:t>Davos (PMOD/WRC), Thessaloniki (AUTH)</a:t>
            </a:r>
          </a:p>
          <a:p>
            <a:pPr lvl="1"/>
            <a:r>
              <a:rPr lang="en-GB" dirty="0"/>
              <a:t>Arctic (FMI Sodankylä), Antarctica (Princess Elisabeth)</a:t>
            </a:r>
          </a:p>
          <a:p>
            <a:pPr lvl="1"/>
            <a:r>
              <a:rPr lang="en-GB" dirty="0"/>
              <a:t>Dobson/BTS in Nairobi and South Africa (Irene, Springbok, Cape Town)</a:t>
            </a:r>
          </a:p>
          <a:p>
            <a:pPr lvl="1"/>
            <a:r>
              <a:rPr lang="en-GB" dirty="0"/>
              <a:t>More to come…</a:t>
            </a:r>
            <a:endParaRPr lang="en-BE" dirty="0"/>
          </a:p>
        </p:txBody>
      </p:sp>
      <p:sp>
        <p:nvSpPr>
          <p:cNvPr id="4" name="Title 2">
            <a:extLst>
              <a:ext uri="{FF2B5EF4-FFF2-40B4-BE49-F238E27FC236}">
                <a16:creationId xmlns:a16="http://schemas.microsoft.com/office/drawing/2014/main" id="{48BA7083-A5C0-4DE0-D32B-ADA394B46791}"/>
              </a:ext>
            </a:extLst>
          </p:cNvPr>
          <p:cNvSpPr>
            <a:spLocks noGrp="1"/>
          </p:cNvSpPr>
          <p:nvPr>
            <p:ph type="title"/>
          </p:nvPr>
        </p:nvSpPr>
        <p:spPr>
          <a:xfrm>
            <a:off x="176048" y="175939"/>
            <a:ext cx="9386864" cy="779002"/>
          </a:xfrm>
        </p:spPr>
        <p:txBody>
          <a:bodyPr anchor="ctr"/>
          <a:lstStyle/>
          <a:p>
            <a:r>
              <a:rPr lang="en-US" sz="3000" dirty="0"/>
              <a:t>WMO GAW Global Ozone Monitoring Strategy</a:t>
            </a:r>
          </a:p>
        </p:txBody>
      </p:sp>
    </p:spTree>
    <p:extLst>
      <p:ext uri="{BB962C8B-B14F-4D97-AF65-F5344CB8AC3E}">
        <p14:creationId xmlns:p14="http://schemas.microsoft.com/office/powerpoint/2010/main" val="2355055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629E-5D94-E702-457F-39BF7C5652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16F12C-D924-FB0C-4A84-6BEF74E98B97}"/>
              </a:ext>
            </a:extLst>
          </p:cNvPr>
          <p:cNvPicPr>
            <a:picLocks noChangeAspect="1"/>
          </p:cNvPicPr>
          <p:nvPr/>
        </p:nvPicPr>
        <p:blipFill>
          <a:blip r:embed="rId2"/>
          <a:stretch>
            <a:fillRect/>
          </a:stretch>
        </p:blipFill>
        <p:spPr>
          <a:xfrm>
            <a:off x="600205" y="884522"/>
            <a:ext cx="10843309" cy="5949814"/>
          </a:xfrm>
          <a:prstGeom prst="rect">
            <a:avLst/>
          </a:prstGeom>
        </p:spPr>
      </p:pic>
      <p:pic>
        <p:nvPicPr>
          <p:cNvPr id="9" name="Picture 8">
            <a:extLst>
              <a:ext uri="{FF2B5EF4-FFF2-40B4-BE49-F238E27FC236}">
                <a16:creationId xmlns:a16="http://schemas.microsoft.com/office/drawing/2014/main" id="{C0E458B0-5B7B-FF05-1BE7-04939BE37703}"/>
              </a:ext>
            </a:extLst>
          </p:cNvPr>
          <p:cNvPicPr>
            <a:picLocks noChangeAspect="1"/>
          </p:cNvPicPr>
          <p:nvPr/>
        </p:nvPicPr>
        <p:blipFill>
          <a:blip r:embed="rId3"/>
          <a:stretch>
            <a:fillRect/>
          </a:stretch>
        </p:blipFill>
        <p:spPr>
          <a:xfrm>
            <a:off x="1507021" y="3011944"/>
            <a:ext cx="8529071" cy="2375602"/>
          </a:xfrm>
          <a:prstGeom prst="rect">
            <a:avLst/>
          </a:prstGeom>
        </p:spPr>
      </p:pic>
      <p:pic>
        <p:nvPicPr>
          <p:cNvPr id="5" name="Picture 4">
            <a:extLst>
              <a:ext uri="{FF2B5EF4-FFF2-40B4-BE49-F238E27FC236}">
                <a16:creationId xmlns:a16="http://schemas.microsoft.com/office/drawing/2014/main" id="{9AFBA4D9-E3B6-0660-66E6-258315D26181}"/>
              </a:ext>
            </a:extLst>
          </p:cNvPr>
          <p:cNvPicPr>
            <a:picLocks noChangeAspect="1"/>
          </p:cNvPicPr>
          <p:nvPr/>
        </p:nvPicPr>
        <p:blipFill>
          <a:blip r:embed="rId4"/>
          <a:stretch>
            <a:fillRect/>
          </a:stretch>
        </p:blipFill>
        <p:spPr>
          <a:xfrm>
            <a:off x="7353975" y="3058258"/>
            <a:ext cx="3379928" cy="2319408"/>
          </a:xfrm>
          <a:prstGeom prst="rect">
            <a:avLst/>
          </a:prstGeom>
        </p:spPr>
      </p:pic>
      <p:sp>
        <p:nvSpPr>
          <p:cNvPr id="2" name="Title 4">
            <a:extLst>
              <a:ext uri="{FF2B5EF4-FFF2-40B4-BE49-F238E27FC236}">
                <a16:creationId xmlns:a16="http://schemas.microsoft.com/office/drawing/2014/main" id="{B4B849F6-C9B6-1ED1-8E29-4FD7C4A210C6}"/>
              </a:ext>
            </a:extLst>
          </p:cNvPr>
          <p:cNvSpPr>
            <a:spLocks noGrp="1"/>
          </p:cNvSpPr>
          <p:nvPr>
            <p:ph type="title"/>
          </p:nvPr>
        </p:nvSpPr>
        <p:spPr>
          <a:xfrm>
            <a:off x="176048" y="175939"/>
            <a:ext cx="9386864" cy="779002"/>
          </a:xfrm>
        </p:spPr>
        <p:txBody>
          <a:bodyPr/>
          <a:lstStyle/>
          <a:p>
            <a:r>
              <a:rPr lang="en-GB" dirty="0"/>
              <a:t>ROMA </a:t>
            </a:r>
            <a:r>
              <a:rPr lang="en-GB" sz="2400" dirty="0"/>
              <a:t>(Reference Ozone Measurements in Antarctica)</a:t>
            </a:r>
            <a:endParaRPr lang="en-BE" dirty="0"/>
          </a:p>
        </p:txBody>
      </p:sp>
    </p:spTree>
    <p:extLst>
      <p:ext uri="{BB962C8B-B14F-4D97-AF65-F5344CB8AC3E}">
        <p14:creationId xmlns:p14="http://schemas.microsoft.com/office/powerpoint/2010/main" val="373277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5880" y="1087120"/>
            <a:ext cx="11843560" cy="5193277"/>
          </a:xfrm>
        </p:spPr>
        <p:txBody>
          <a:bodyPr anchor="ctr"/>
          <a:lstStyle/>
          <a:p>
            <a:pPr marL="565150" indent="-514350" fontAlgn="base">
              <a:spcAft>
                <a:spcPts val="400"/>
              </a:spcAft>
              <a:buClr>
                <a:srgbClr val="002060"/>
              </a:buClr>
              <a:buFont typeface="+mj-lt"/>
              <a:buAutoNum type="arabicPeriod"/>
            </a:pPr>
            <a:r>
              <a:rPr lang="en-US" dirty="0">
                <a:solidFill>
                  <a:srgbClr val="002060"/>
                </a:solidFill>
              </a:rPr>
              <a:t>Tropospheric ozone datasets harmonization and validation     </a:t>
            </a:r>
            <a:r>
              <a:rPr lang="en-US" sz="2400" dirty="0">
                <a:solidFill>
                  <a:srgbClr val="002060"/>
                </a:solidFill>
              </a:rPr>
              <a:t>   </a:t>
            </a:r>
            <a:r>
              <a:rPr lang="en-US" sz="1800" b="1" dirty="0">
                <a:solidFill>
                  <a:srgbClr val="92D050"/>
                </a:solidFill>
              </a:rPr>
              <a:t>VC-20-01</a:t>
            </a:r>
            <a:endParaRPr lang="en-US" sz="1800" dirty="0">
              <a:solidFill>
                <a:srgbClr val="002060"/>
              </a:solidFill>
            </a:endParaRPr>
          </a:p>
          <a:p>
            <a:pPr marL="565150" indent="-514350" fontAlgn="base">
              <a:spcAft>
                <a:spcPts val="400"/>
              </a:spcAft>
              <a:buClrTx/>
              <a:buFont typeface="+mj-lt"/>
              <a:buAutoNum type="arabicPeriod"/>
            </a:pPr>
            <a:r>
              <a:rPr lang="en-US" dirty="0">
                <a:solidFill>
                  <a:srgbClr val="002060"/>
                </a:solidFill>
              </a:rPr>
              <a:t>GHG and AQ Constellations Cal/Val highlights                     </a:t>
            </a:r>
            <a:r>
              <a:rPr lang="en-US" sz="1800" b="1" dirty="0">
                <a:solidFill>
                  <a:srgbClr val="92D050"/>
                </a:solidFill>
              </a:rPr>
              <a:t>CV-20-02/03/04</a:t>
            </a:r>
            <a:endParaRPr lang="en-US" sz="1800" dirty="0">
              <a:solidFill>
                <a:srgbClr val="002060"/>
              </a:solidFill>
            </a:endParaRPr>
          </a:p>
          <a:p>
            <a:pPr marL="565150" indent="-514350" fontAlgn="base">
              <a:spcAft>
                <a:spcPts val="400"/>
              </a:spcAft>
              <a:buClr>
                <a:srgbClr val="002060"/>
              </a:buClr>
              <a:buFont typeface="+mj-lt"/>
              <a:buAutoNum type="arabicPeriod"/>
            </a:pPr>
            <a:r>
              <a:rPr lang="en-US" dirty="0">
                <a:solidFill>
                  <a:srgbClr val="002060"/>
                </a:solidFill>
              </a:rPr>
              <a:t>CEOS-FRM – Atmospheric composition 	 	  		     </a:t>
            </a:r>
            <a:r>
              <a:rPr lang="en-US" sz="1800" b="1" dirty="0">
                <a:solidFill>
                  <a:srgbClr val="92D050"/>
                </a:solidFill>
              </a:rPr>
              <a:t>CV-23-01</a:t>
            </a:r>
          </a:p>
          <a:p>
            <a:pPr marL="565150" indent="-514350" fontAlgn="base">
              <a:spcAft>
                <a:spcPts val="400"/>
              </a:spcAft>
              <a:buClr>
                <a:srgbClr val="002060"/>
              </a:buClr>
              <a:buFont typeface="+mj-lt"/>
              <a:buAutoNum type="arabicPeriod"/>
            </a:pPr>
            <a:r>
              <a:rPr lang="en-US" dirty="0">
                <a:solidFill>
                  <a:srgbClr val="002060"/>
                </a:solidFill>
              </a:rPr>
              <a:t>CINDI-3 campaign					    			     </a:t>
            </a:r>
            <a:r>
              <a:rPr lang="en-US" sz="1800" b="1" dirty="0">
                <a:solidFill>
                  <a:srgbClr val="92D050"/>
                </a:solidFill>
              </a:rPr>
              <a:t>CV-24-01</a:t>
            </a:r>
            <a:endParaRPr lang="en-US" dirty="0">
              <a:solidFill>
                <a:srgbClr val="002060"/>
              </a:solidFill>
            </a:endParaRPr>
          </a:p>
          <a:p>
            <a:pPr marL="565150" indent="-514350" fontAlgn="base">
              <a:spcAft>
                <a:spcPts val="400"/>
              </a:spcAft>
              <a:buClr>
                <a:srgbClr val="002060"/>
              </a:buClr>
              <a:buFont typeface="+mj-lt"/>
              <a:buAutoNum type="arabicPeriod"/>
            </a:pPr>
            <a:r>
              <a:rPr lang="en-US" dirty="0">
                <a:solidFill>
                  <a:srgbClr val="002060"/>
                </a:solidFill>
              </a:rPr>
              <a:t>Design and evolution of validation networks </a:t>
            </a:r>
          </a:p>
          <a:p>
            <a:pPr marL="565150" indent="-514350" fontAlgn="base">
              <a:spcAft>
                <a:spcPts val="400"/>
              </a:spcAft>
              <a:buClr>
                <a:srgbClr val="002060"/>
              </a:buClr>
              <a:buFont typeface="+mj-lt"/>
              <a:buAutoNum type="arabicPeriod"/>
            </a:pPr>
            <a:r>
              <a:rPr lang="en-US" dirty="0">
                <a:solidFill>
                  <a:srgbClr val="002060"/>
                </a:solidFill>
              </a:rPr>
              <a:t>AC-VC-22/ ACSG joint meeting 2026</a:t>
            </a:r>
          </a:p>
        </p:txBody>
      </p:sp>
      <p:sp>
        <p:nvSpPr>
          <p:cNvPr id="3" name="Title 2"/>
          <p:cNvSpPr>
            <a:spLocks noGrp="1"/>
          </p:cNvSpPr>
          <p:nvPr>
            <p:ph type="title"/>
          </p:nvPr>
        </p:nvSpPr>
        <p:spPr>
          <a:xfrm>
            <a:off x="176048" y="125139"/>
            <a:ext cx="9386864" cy="779002"/>
          </a:xfrm>
        </p:spPr>
        <p:txBody>
          <a:bodyPr anchor="b"/>
          <a:lstStyle/>
          <a:p>
            <a:r>
              <a:rPr lang="en-US" dirty="0"/>
              <a:t>Atmospheric Composition Updates</a:t>
            </a:r>
          </a:p>
        </p:txBody>
      </p:sp>
    </p:spTree>
    <p:extLst>
      <p:ext uri="{BB962C8B-B14F-4D97-AF65-F5344CB8AC3E}">
        <p14:creationId xmlns:p14="http://schemas.microsoft.com/office/powerpoint/2010/main" val="3217517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DFE62-A1BC-C38E-D4E5-E50EF8FC227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7F0BEB5-9D1E-65EE-4BE8-8DA7DDAFE285}"/>
              </a:ext>
            </a:extLst>
          </p:cNvPr>
          <p:cNvSpPr>
            <a:spLocks noGrp="1"/>
          </p:cNvSpPr>
          <p:nvPr>
            <p:ph type="body" idx="1"/>
          </p:nvPr>
        </p:nvSpPr>
        <p:spPr>
          <a:xfrm>
            <a:off x="237369" y="1269876"/>
            <a:ext cx="8217313" cy="4884470"/>
          </a:xfrm>
        </p:spPr>
        <p:txBody>
          <a:bodyPr/>
          <a:lstStyle/>
          <a:p>
            <a:r>
              <a:rPr lang="en-GB" sz="2000" dirty="0"/>
              <a:t>National Belgian project to deploy Brewer #100, Pandora #162 and BTS ozone spectrophotometers at the Princess Elisabeth Antarctic (PEA) Station</a:t>
            </a:r>
          </a:p>
          <a:p>
            <a:r>
              <a:rPr lang="en-GB" sz="2000" dirty="0"/>
              <a:t>Pandora installed on 9 Jan 2026, next to KMI Brewer and CIMEL </a:t>
            </a:r>
            <a:r>
              <a:rPr lang="en-GB" sz="2000" dirty="0" err="1"/>
              <a:t>sunphotometer</a:t>
            </a:r>
            <a:r>
              <a:rPr lang="en-GB" sz="2000" dirty="0"/>
              <a:t>. Both instruments will be operated year-long (but without local support between March and November)</a:t>
            </a:r>
          </a:p>
          <a:p>
            <a:r>
              <a:rPr lang="en-GB" sz="2000" dirty="0"/>
              <a:t>BTS instrument to be deployed next season (2026-2027)</a:t>
            </a:r>
          </a:p>
          <a:p>
            <a:r>
              <a:rPr lang="en-GB" sz="2000" dirty="0"/>
              <a:t>Preliminary evaluation of the O</a:t>
            </a:r>
            <a:r>
              <a:rPr lang="en-GB" sz="2000" baseline="-25000" dirty="0"/>
              <a:t>3</a:t>
            </a:r>
            <a:r>
              <a:rPr lang="en-GB" sz="2000" dirty="0"/>
              <a:t> data in progress</a:t>
            </a:r>
          </a:p>
          <a:p>
            <a:endParaRPr lang="en-BE" sz="2000" dirty="0"/>
          </a:p>
        </p:txBody>
      </p:sp>
      <p:sp>
        <p:nvSpPr>
          <p:cNvPr id="5" name="Title 4">
            <a:extLst>
              <a:ext uri="{FF2B5EF4-FFF2-40B4-BE49-F238E27FC236}">
                <a16:creationId xmlns:a16="http://schemas.microsoft.com/office/drawing/2014/main" id="{58CE9B2F-D7DD-247A-5344-866953027E05}"/>
              </a:ext>
            </a:extLst>
          </p:cNvPr>
          <p:cNvSpPr>
            <a:spLocks noGrp="1"/>
          </p:cNvSpPr>
          <p:nvPr>
            <p:ph type="title"/>
          </p:nvPr>
        </p:nvSpPr>
        <p:spPr/>
        <p:txBody>
          <a:bodyPr/>
          <a:lstStyle/>
          <a:p>
            <a:r>
              <a:rPr lang="en-GB" dirty="0"/>
              <a:t>ROMA </a:t>
            </a:r>
            <a:r>
              <a:rPr lang="en-GB" sz="2400" dirty="0"/>
              <a:t>(Reference Ozone Measurements in Antarctica)</a:t>
            </a:r>
            <a:endParaRPr lang="en-BE" dirty="0"/>
          </a:p>
        </p:txBody>
      </p:sp>
      <p:pic>
        <p:nvPicPr>
          <p:cNvPr id="7" name="Picture 6">
            <a:extLst>
              <a:ext uri="{FF2B5EF4-FFF2-40B4-BE49-F238E27FC236}">
                <a16:creationId xmlns:a16="http://schemas.microsoft.com/office/drawing/2014/main" id="{40FE5EAC-F374-FA97-8F38-778F60BC87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5699" y="4156112"/>
            <a:ext cx="660781" cy="6621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nstitut Royal Météorologique de Belgique | Travaillerpour.be">
            <a:extLst>
              <a:ext uri="{FF2B5EF4-FFF2-40B4-BE49-F238E27FC236}">
                <a16:creationId xmlns:a16="http://schemas.microsoft.com/office/drawing/2014/main" id="{F8B37114-BE8E-AC19-1F56-C03280E4F6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4153" y="5028009"/>
            <a:ext cx="420086" cy="560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BFA1347-2348-595E-CD51-9341CE1698B5}"/>
              </a:ext>
            </a:extLst>
          </p:cNvPr>
          <p:cNvPicPr>
            <a:picLocks noChangeAspect="1"/>
          </p:cNvPicPr>
          <p:nvPr/>
        </p:nvPicPr>
        <p:blipFill>
          <a:blip r:embed="rId4"/>
          <a:stretch>
            <a:fillRect/>
          </a:stretch>
        </p:blipFill>
        <p:spPr>
          <a:xfrm>
            <a:off x="7005699" y="5764151"/>
            <a:ext cx="665379" cy="560114"/>
          </a:xfrm>
          <a:prstGeom prst="rect">
            <a:avLst/>
          </a:prstGeom>
        </p:spPr>
      </p:pic>
      <p:pic>
        <p:nvPicPr>
          <p:cNvPr id="10" name="Picture 9">
            <a:extLst>
              <a:ext uri="{FF2B5EF4-FFF2-40B4-BE49-F238E27FC236}">
                <a16:creationId xmlns:a16="http://schemas.microsoft.com/office/drawing/2014/main" id="{BC5E4469-FCF4-2DB9-FC17-80E8A0254CE8}"/>
              </a:ext>
            </a:extLst>
          </p:cNvPr>
          <p:cNvPicPr>
            <a:picLocks noChangeAspect="1"/>
          </p:cNvPicPr>
          <p:nvPr/>
        </p:nvPicPr>
        <p:blipFill>
          <a:blip r:embed="rId5" cstate="print">
            <a:extLst>
              <a:ext uri="{28A0092B-C50C-407E-A947-70E740481C1C}">
                <a14:useLocalDpi xmlns:a14="http://schemas.microsoft.com/office/drawing/2010/main" val="0"/>
              </a:ext>
            </a:extLst>
          </a:blip>
          <a:srcRect t="8580" b="14839"/>
          <a:stretch>
            <a:fillRect/>
          </a:stretch>
        </p:blipFill>
        <p:spPr>
          <a:xfrm>
            <a:off x="8583899" y="1444267"/>
            <a:ext cx="3318678" cy="1604276"/>
          </a:xfrm>
          <a:prstGeom prst="rect">
            <a:avLst/>
          </a:prstGeom>
        </p:spPr>
      </p:pic>
      <p:pic>
        <p:nvPicPr>
          <p:cNvPr id="11" name="Picture 10">
            <a:extLst>
              <a:ext uri="{FF2B5EF4-FFF2-40B4-BE49-F238E27FC236}">
                <a16:creationId xmlns:a16="http://schemas.microsoft.com/office/drawing/2014/main" id="{80A689A2-847D-CEC4-3014-AB8703A59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523" y="4374264"/>
            <a:ext cx="3255811" cy="1911180"/>
          </a:xfrm>
          <a:prstGeom prst="rect">
            <a:avLst/>
          </a:prstGeom>
        </p:spPr>
      </p:pic>
      <p:pic>
        <p:nvPicPr>
          <p:cNvPr id="13" name="Picture 12">
            <a:extLst>
              <a:ext uri="{FF2B5EF4-FFF2-40B4-BE49-F238E27FC236}">
                <a16:creationId xmlns:a16="http://schemas.microsoft.com/office/drawing/2014/main" id="{F1D4375F-79F0-DE78-9D01-B0492F8B6749}"/>
              </a:ext>
            </a:extLst>
          </p:cNvPr>
          <p:cNvPicPr>
            <a:picLocks noChangeAspect="1"/>
          </p:cNvPicPr>
          <p:nvPr/>
        </p:nvPicPr>
        <p:blipFill>
          <a:blip r:embed="rId7" cstate="print">
            <a:extLst>
              <a:ext uri="{28A0092B-C50C-407E-A947-70E740481C1C}">
                <a14:useLocalDpi xmlns:a14="http://schemas.microsoft.com/office/drawing/2010/main" val="0"/>
              </a:ext>
            </a:extLst>
          </a:blip>
          <a:srcRect l="5152" t="14667" r="15796" b="5777"/>
          <a:stretch>
            <a:fillRect/>
          </a:stretch>
        </p:blipFill>
        <p:spPr>
          <a:xfrm>
            <a:off x="3995188" y="4374263"/>
            <a:ext cx="2667062" cy="1911180"/>
          </a:xfrm>
          <a:prstGeom prst="rect">
            <a:avLst/>
          </a:prstGeom>
          <a:ln w="38100">
            <a:noFill/>
          </a:ln>
          <a:effectLst/>
        </p:spPr>
      </p:pic>
      <p:pic>
        <p:nvPicPr>
          <p:cNvPr id="18" name="Picture 17">
            <a:extLst>
              <a:ext uri="{FF2B5EF4-FFF2-40B4-BE49-F238E27FC236}">
                <a16:creationId xmlns:a16="http://schemas.microsoft.com/office/drawing/2014/main" id="{AE3B1A13-ABDE-9294-4E5F-B8B527060EF2}"/>
              </a:ext>
            </a:extLst>
          </p:cNvPr>
          <p:cNvPicPr>
            <a:picLocks noChangeAspect="1"/>
          </p:cNvPicPr>
          <p:nvPr/>
        </p:nvPicPr>
        <p:blipFill>
          <a:blip r:embed="rId8"/>
          <a:srcRect l="4471" r="6250"/>
          <a:stretch>
            <a:fillRect/>
          </a:stretch>
        </p:blipFill>
        <p:spPr>
          <a:xfrm>
            <a:off x="7946708" y="3422046"/>
            <a:ext cx="4111045" cy="2960787"/>
          </a:xfrm>
          <a:prstGeom prst="rect">
            <a:avLst/>
          </a:prstGeom>
        </p:spPr>
      </p:pic>
    </p:spTree>
    <p:extLst>
      <p:ext uri="{BB962C8B-B14F-4D97-AF65-F5344CB8AC3E}">
        <p14:creationId xmlns:p14="http://schemas.microsoft.com/office/powerpoint/2010/main" val="4101680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CC9CB-07B4-8C1B-A54C-7F77FFE8E7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100451-E0E2-32A0-B338-0499F9369D1C}"/>
              </a:ext>
            </a:extLst>
          </p:cNvPr>
          <p:cNvSpPr>
            <a:spLocks noGrp="1"/>
          </p:cNvSpPr>
          <p:nvPr>
            <p:ph type="title"/>
          </p:nvPr>
        </p:nvSpPr>
        <p:spPr/>
        <p:txBody>
          <a:bodyPr/>
          <a:lstStyle/>
          <a:p>
            <a:r>
              <a:rPr lang="en-US" dirty="0"/>
              <a:t>“Cal/Val Supersite” concepts</a:t>
            </a:r>
          </a:p>
        </p:txBody>
      </p:sp>
      <p:sp>
        <p:nvSpPr>
          <p:cNvPr id="4" name="Content Placeholder 2">
            <a:extLst>
              <a:ext uri="{FF2B5EF4-FFF2-40B4-BE49-F238E27FC236}">
                <a16:creationId xmlns:a16="http://schemas.microsoft.com/office/drawing/2014/main" id="{605C8E15-271B-8C70-5C76-9495DA9A2210}"/>
              </a:ext>
            </a:extLst>
          </p:cNvPr>
          <p:cNvSpPr txBox="1">
            <a:spLocks/>
          </p:cNvSpPr>
          <p:nvPr/>
        </p:nvSpPr>
        <p:spPr>
          <a:xfrm>
            <a:off x="278659" y="4467134"/>
            <a:ext cx="11021801" cy="20708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600"/>
              </a:spcBef>
              <a:spcAft>
                <a:spcPts val="600"/>
              </a:spcAft>
              <a:buFont typeface="Noto Sans Symbols"/>
              <a:buNone/>
            </a:pPr>
            <a:r>
              <a:rPr lang="en-US" sz="2200" b="1" dirty="0">
                <a:solidFill>
                  <a:srgbClr val="002060"/>
                </a:solidFill>
              </a:rPr>
              <a:t>Tiered approach to Cal/Val network design and evolution</a:t>
            </a:r>
          </a:p>
          <a:p>
            <a:pPr marL="0" lvl="1" indent="0">
              <a:buFont typeface="Noto Sans Symbols"/>
              <a:buNone/>
            </a:pPr>
            <a:r>
              <a:rPr lang="en-US" sz="1800" dirty="0">
                <a:solidFill>
                  <a:srgbClr val="002060"/>
                </a:solidFill>
              </a:rPr>
              <a:t>    </a:t>
            </a:r>
            <a:r>
              <a:rPr lang="en-US" sz="2000" i="1" u="sng" dirty="0">
                <a:solidFill>
                  <a:srgbClr val="002060"/>
                </a:solidFill>
              </a:rPr>
              <a:t>Tier 1:</a:t>
            </a:r>
            <a:r>
              <a:rPr lang="en-US" sz="2000" i="1" dirty="0">
                <a:solidFill>
                  <a:srgbClr val="002060"/>
                </a:solidFill>
              </a:rPr>
              <a:t>  </a:t>
            </a:r>
            <a:r>
              <a:rPr lang="en-US" sz="2000" dirty="0">
                <a:solidFill>
                  <a:srgbClr val="002060"/>
                </a:solidFill>
              </a:rPr>
              <a:t>High CEOS-FRM classes; full suite of retrieval and influence quantities; 				may include L1 related data, e.g., from </a:t>
            </a:r>
            <a:r>
              <a:rPr lang="en-US" sz="2000" dirty="0" err="1">
                <a:solidFill>
                  <a:srgbClr val="002060"/>
                </a:solidFill>
              </a:rPr>
              <a:t>RadCalNet</a:t>
            </a:r>
            <a:r>
              <a:rPr lang="en-US" sz="2000" dirty="0">
                <a:solidFill>
                  <a:srgbClr val="002060"/>
                </a:solidFill>
              </a:rPr>
              <a:t> &amp; HYPERNETS</a:t>
            </a:r>
          </a:p>
          <a:p>
            <a:pPr marL="0" lvl="1" indent="0">
              <a:buFont typeface="Noto Sans Symbols"/>
              <a:buNone/>
            </a:pPr>
            <a:r>
              <a:rPr lang="en-US" sz="2000" dirty="0">
                <a:solidFill>
                  <a:srgbClr val="002060"/>
                </a:solidFill>
              </a:rPr>
              <a:t>    </a:t>
            </a:r>
            <a:r>
              <a:rPr lang="en-US" sz="2000" i="1" u="sng" dirty="0">
                <a:solidFill>
                  <a:srgbClr val="002060"/>
                </a:solidFill>
              </a:rPr>
              <a:t>Tier 2:</a:t>
            </a:r>
            <a:r>
              <a:rPr lang="en-US" sz="2000" i="1" dirty="0">
                <a:solidFill>
                  <a:srgbClr val="002060"/>
                </a:solidFill>
              </a:rPr>
              <a:t>  </a:t>
            </a:r>
            <a:r>
              <a:rPr lang="en-US" sz="2000" dirty="0">
                <a:solidFill>
                  <a:srgbClr val="002060"/>
                </a:solidFill>
              </a:rPr>
              <a:t>High-to-mid CEOS-FRM classes; classical L2 product validation, L2/3/4 CDRs</a:t>
            </a:r>
          </a:p>
          <a:p>
            <a:pPr marL="0" lvl="1" indent="0">
              <a:buFont typeface="Noto Sans Symbols"/>
              <a:buNone/>
            </a:pPr>
            <a:r>
              <a:rPr lang="en-US" sz="2000" dirty="0">
                <a:solidFill>
                  <a:srgbClr val="002060"/>
                </a:solidFill>
              </a:rPr>
              <a:t>    </a:t>
            </a:r>
            <a:r>
              <a:rPr lang="en-US" sz="2000" i="1" u="sng" dirty="0">
                <a:solidFill>
                  <a:srgbClr val="002060"/>
                </a:solidFill>
              </a:rPr>
              <a:t>Tier 3:</a:t>
            </a:r>
            <a:r>
              <a:rPr lang="en-US" sz="2000" i="1" dirty="0">
                <a:solidFill>
                  <a:srgbClr val="002060"/>
                </a:solidFill>
              </a:rPr>
              <a:t>  </a:t>
            </a:r>
            <a:r>
              <a:rPr lang="en-US" sz="2000" dirty="0">
                <a:solidFill>
                  <a:srgbClr val="002060"/>
                </a:solidFill>
              </a:rPr>
              <a:t>Mid-to-low CEOS-FRM classes; global, first-order, statistical mass</a:t>
            </a:r>
          </a:p>
        </p:txBody>
      </p:sp>
      <p:sp>
        <p:nvSpPr>
          <p:cNvPr id="5" name="Content Placeholder 2">
            <a:extLst>
              <a:ext uri="{FF2B5EF4-FFF2-40B4-BE49-F238E27FC236}">
                <a16:creationId xmlns:a16="http://schemas.microsoft.com/office/drawing/2014/main" id="{2EC203FE-C5A3-211F-5C32-6FAD2C8C18CA}"/>
              </a:ext>
            </a:extLst>
          </p:cNvPr>
          <p:cNvSpPr txBox="1">
            <a:spLocks/>
          </p:cNvSpPr>
          <p:nvPr/>
        </p:nvSpPr>
        <p:spPr>
          <a:xfrm>
            <a:off x="279665" y="2101620"/>
            <a:ext cx="11020795" cy="2235974"/>
          </a:xfrm>
          <a:prstGeom prst="rect">
            <a:avLst/>
          </a:prstGeom>
        </p:spPr>
        <p:txBody>
          <a:bodyPr/>
          <a:lstStyle>
            <a:lvl1pPr marL="342900" indent="-342900">
              <a:spcBef>
                <a:spcPts val="500"/>
              </a:spcBef>
              <a:buSzPct val="100000"/>
              <a:buFont typeface="Arial"/>
              <a:buChar char="•"/>
              <a:defRPr sz="2400" b="0">
                <a:solidFill>
                  <a:srgbClr val="002569"/>
                </a:solidFill>
                <a:latin typeface="Calibri" panose="020F0502020204030204" pitchFamily="34" charset="0"/>
                <a:ea typeface="Arial Bold"/>
                <a:cs typeface="Calibri" panose="020F0502020204030204" pitchFamily="34" charset="0"/>
                <a:sym typeface="Arial Bold"/>
              </a:defRPr>
            </a:lvl1pPr>
            <a:lvl2pPr marL="768927" indent="-311727">
              <a:spcBef>
                <a:spcPts val="500"/>
              </a:spcBef>
              <a:buSzPct val="100000"/>
              <a:buFont typeface="Arial"/>
              <a:buChar char="•"/>
              <a:defRPr sz="2200">
                <a:solidFill>
                  <a:srgbClr val="002569"/>
                </a:solidFill>
                <a:latin typeface="Calibri" panose="020F0502020204030204" pitchFamily="34" charset="0"/>
                <a:ea typeface="Arial Bold"/>
                <a:cs typeface="Calibri" panose="020F0502020204030204" pitchFamily="34" charset="0"/>
                <a:sym typeface="Arial Bold"/>
              </a:defRPr>
            </a:lvl2pPr>
            <a:lvl3pPr marL="1188719" indent="-274319">
              <a:spcBef>
                <a:spcPts val="500"/>
              </a:spcBef>
              <a:buSzPct val="100000"/>
              <a:buFont typeface="Arial"/>
              <a:buChar char="o"/>
              <a:defRPr sz="2200">
                <a:solidFill>
                  <a:srgbClr val="002569"/>
                </a:solidFill>
                <a:latin typeface="Calibri" panose="020F0502020204030204" pitchFamily="34" charset="0"/>
                <a:ea typeface="Arial Bold"/>
                <a:cs typeface="Calibri" panose="020F0502020204030204" pitchFamily="34" charset="0"/>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fontAlgn="auto">
              <a:spcAft>
                <a:spcPts val="600"/>
              </a:spcAft>
              <a:buFont typeface="Arial"/>
              <a:buNone/>
            </a:pPr>
            <a:r>
              <a:rPr lang="en-US" sz="2200" b="1" kern="0" dirty="0">
                <a:solidFill>
                  <a:srgbClr val="002060"/>
                </a:solidFill>
                <a:latin typeface="+mn-lt"/>
              </a:rPr>
              <a:t>Staggered approach to satellite validation, from producer to user service</a:t>
            </a:r>
          </a:p>
          <a:p>
            <a:pPr marL="720000" lvl="1" indent="-514350" fontAlgn="auto">
              <a:lnSpc>
                <a:spcPct val="90000"/>
              </a:lnSpc>
              <a:spcAft>
                <a:spcPts val="0"/>
              </a:spcAft>
              <a:buFont typeface="+mj-lt"/>
              <a:buAutoNum type="arabicPeriod"/>
            </a:pPr>
            <a:r>
              <a:rPr lang="en-US" sz="2000" kern="0" dirty="0">
                <a:solidFill>
                  <a:srgbClr val="002060"/>
                </a:solidFill>
                <a:latin typeface="+mn-lt"/>
              </a:rPr>
              <a:t>‘</a:t>
            </a:r>
            <a:r>
              <a:rPr lang="en-US" sz="2000" i="1" u="sng" kern="0" dirty="0">
                <a:solidFill>
                  <a:srgbClr val="002060"/>
                </a:solidFill>
                <a:latin typeface="+mn-lt"/>
              </a:rPr>
              <a:t>Traceability validation</a:t>
            </a:r>
            <a:r>
              <a:rPr lang="en-US" sz="2000" kern="0" dirty="0">
                <a:solidFill>
                  <a:srgbClr val="002060"/>
                </a:solidFill>
                <a:latin typeface="+mn-lt"/>
              </a:rPr>
              <a:t>’: in-depth, end-to-end validation of </a:t>
            </a:r>
            <a:r>
              <a:rPr lang="en-US" sz="2000" u="sng" kern="0" dirty="0">
                <a:solidFill>
                  <a:srgbClr val="002060"/>
                </a:solidFill>
                <a:latin typeface="+mn-lt"/>
              </a:rPr>
              <a:t>L1-to-L2</a:t>
            </a:r>
            <a:r>
              <a:rPr lang="en-US" sz="2000" kern="0" dirty="0">
                <a:solidFill>
                  <a:srgbClr val="002060"/>
                </a:solidFill>
                <a:latin typeface="+mn-lt"/>
              </a:rPr>
              <a:t> retrieval diagram elements and associated uncertainties; R&amp;D nature</a:t>
            </a:r>
          </a:p>
          <a:p>
            <a:pPr marL="720000" lvl="1" indent="-514350" fontAlgn="auto">
              <a:lnSpc>
                <a:spcPct val="90000"/>
              </a:lnSpc>
              <a:spcAft>
                <a:spcPts val="0"/>
              </a:spcAft>
              <a:buFont typeface="+mj-lt"/>
              <a:buAutoNum type="arabicPeriod"/>
            </a:pPr>
            <a:r>
              <a:rPr lang="en-US" sz="2000" kern="0" dirty="0">
                <a:solidFill>
                  <a:srgbClr val="002060"/>
                </a:solidFill>
                <a:latin typeface="+mn-lt"/>
              </a:rPr>
              <a:t>‘</a:t>
            </a:r>
            <a:r>
              <a:rPr lang="en-US" sz="2000" i="1" u="sng" kern="0" dirty="0">
                <a:solidFill>
                  <a:srgbClr val="002060"/>
                </a:solidFill>
                <a:latin typeface="+mn-lt"/>
              </a:rPr>
              <a:t>End-product validation</a:t>
            </a:r>
            <a:r>
              <a:rPr lang="en-US" sz="2000" i="1" kern="0" dirty="0">
                <a:solidFill>
                  <a:srgbClr val="002060"/>
                </a:solidFill>
                <a:latin typeface="+mn-lt"/>
              </a:rPr>
              <a:t>’</a:t>
            </a:r>
            <a:r>
              <a:rPr lang="en-US" sz="2000" kern="0" dirty="0">
                <a:solidFill>
                  <a:srgbClr val="002060"/>
                </a:solidFill>
                <a:latin typeface="+mn-lt"/>
              </a:rPr>
              <a:t>: global, long-term production of </a:t>
            </a:r>
            <a:r>
              <a:rPr lang="en-US" sz="2000" u="sng" kern="0" dirty="0">
                <a:solidFill>
                  <a:srgbClr val="002060"/>
                </a:solidFill>
                <a:latin typeface="+mn-lt"/>
              </a:rPr>
              <a:t>L2 data</a:t>
            </a:r>
            <a:r>
              <a:rPr lang="en-US" sz="2000" kern="0" dirty="0">
                <a:solidFill>
                  <a:srgbClr val="002060"/>
                </a:solidFill>
                <a:latin typeface="+mn-lt"/>
              </a:rPr>
              <a:t> quality indicators over entire domain of application; may have operational needs</a:t>
            </a:r>
          </a:p>
          <a:p>
            <a:pPr marL="720000" lvl="1" indent="-514350" fontAlgn="auto">
              <a:lnSpc>
                <a:spcPct val="90000"/>
              </a:lnSpc>
              <a:spcAft>
                <a:spcPts val="0"/>
              </a:spcAft>
              <a:buFont typeface="+mj-lt"/>
              <a:buAutoNum type="arabicPeriod"/>
            </a:pPr>
            <a:r>
              <a:rPr lang="en-US" sz="2000" kern="0" dirty="0">
                <a:solidFill>
                  <a:srgbClr val="002060"/>
                </a:solidFill>
                <a:latin typeface="+mn-lt"/>
              </a:rPr>
              <a:t>‘</a:t>
            </a:r>
            <a:r>
              <a:rPr lang="en-US" sz="2000" i="1" u="sng" kern="0" dirty="0">
                <a:solidFill>
                  <a:srgbClr val="002060"/>
                </a:solidFill>
                <a:latin typeface="+mn-lt"/>
              </a:rPr>
              <a:t>Product-to-service validation</a:t>
            </a:r>
            <a:r>
              <a:rPr lang="en-US" sz="2000" i="1" kern="0" dirty="0">
                <a:solidFill>
                  <a:srgbClr val="002060"/>
                </a:solidFill>
                <a:latin typeface="+mn-lt"/>
              </a:rPr>
              <a:t>’</a:t>
            </a:r>
            <a:r>
              <a:rPr lang="en-US" sz="2000" kern="0" dirty="0">
                <a:solidFill>
                  <a:srgbClr val="002060"/>
                </a:solidFill>
                <a:latin typeface="+mn-lt"/>
              </a:rPr>
              <a:t> connecting space, surface, modelling and user applications; multi-constituent/multi-theme; likely both R&amp;D and operational </a:t>
            </a:r>
            <a:endParaRPr lang="en-BE" sz="2000" kern="0" dirty="0">
              <a:latin typeface="+mn-lt"/>
            </a:endParaRPr>
          </a:p>
        </p:txBody>
      </p:sp>
      <p:sp>
        <p:nvSpPr>
          <p:cNvPr id="6" name="Rectangle 5">
            <a:extLst>
              <a:ext uri="{FF2B5EF4-FFF2-40B4-BE49-F238E27FC236}">
                <a16:creationId xmlns:a16="http://schemas.microsoft.com/office/drawing/2014/main" id="{45CA4333-D224-2C1D-0805-05D260CA98E8}"/>
              </a:ext>
            </a:extLst>
          </p:cNvPr>
          <p:cNvSpPr/>
          <p:nvPr/>
        </p:nvSpPr>
        <p:spPr>
          <a:xfrm>
            <a:off x="289358" y="1118680"/>
            <a:ext cx="10279582" cy="861774"/>
          </a:xfrm>
          <a:prstGeom prst="rect">
            <a:avLst/>
          </a:prstGeom>
        </p:spPr>
        <p:txBody>
          <a:bodyPr wrap="square">
            <a:spAutoFit/>
          </a:bodyPr>
          <a:lstStyle/>
          <a:p>
            <a:r>
              <a:rPr lang="en-GB" b="1" dirty="0">
                <a:solidFill>
                  <a:schemeClr val="accent2"/>
                </a:solidFill>
                <a:latin typeface="Arial" panose="020B0604020202020204" pitchFamily="34" charset="0"/>
              </a:rPr>
              <a:t>General discussion at CEOS AC-VC-21 / WGCV-ACSG Joint Meeting 2025, Takamatsu, Japan (2025/06)</a:t>
            </a:r>
          </a:p>
          <a:p>
            <a:endParaRPr lang="en-GB" sz="800" b="1" dirty="0">
              <a:solidFill>
                <a:schemeClr val="accent2"/>
              </a:solidFill>
              <a:latin typeface="Arial" panose="020B0604020202020204" pitchFamily="34" charset="0"/>
            </a:endParaRPr>
          </a:p>
          <a:p>
            <a:r>
              <a:rPr lang="en-GB" b="1" dirty="0">
                <a:solidFill>
                  <a:schemeClr val="accent2"/>
                </a:solidFill>
                <a:latin typeface="Arial" panose="020B0604020202020204" pitchFamily="34" charset="0"/>
              </a:rPr>
              <a:t>Principles presented 	to WMO GAW Scientific Advisory Groups on Ozone, UV and Greenhouse Gases (2025/07) and 		to NDACC Steering Committee (2025/10)</a:t>
            </a:r>
            <a:endParaRPr lang="en-US" b="1" dirty="0">
              <a:solidFill>
                <a:schemeClr val="accent2"/>
              </a:solidFill>
              <a:latin typeface="+mn-lt"/>
            </a:endParaRPr>
          </a:p>
        </p:txBody>
      </p:sp>
    </p:spTree>
    <p:extLst>
      <p:ext uri="{BB962C8B-B14F-4D97-AF65-F5344CB8AC3E}">
        <p14:creationId xmlns:p14="http://schemas.microsoft.com/office/powerpoint/2010/main" val="33196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87A70-110B-53D1-FA1B-21527D330BF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2D08C2-2928-70D7-34CF-233C9993C38D}"/>
              </a:ext>
            </a:extLst>
          </p:cNvPr>
          <p:cNvSpPr>
            <a:spLocks noGrp="1"/>
          </p:cNvSpPr>
          <p:nvPr>
            <p:ph idx="1"/>
          </p:nvPr>
        </p:nvSpPr>
        <p:spPr>
          <a:xfrm>
            <a:off x="319787" y="1212485"/>
            <a:ext cx="11549696" cy="5004472"/>
          </a:xfrm>
        </p:spPr>
        <p:txBody>
          <a:bodyPr/>
          <a:lstStyle/>
          <a:p>
            <a:pPr>
              <a:lnSpc>
                <a:spcPct val="90000"/>
              </a:lnSpc>
              <a:spcAft>
                <a:spcPts val="1600"/>
              </a:spcAft>
            </a:pPr>
            <a:r>
              <a:rPr lang="en-GB" sz="2667" b="1" dirty="0"/>
              <a:t>Operational/routine validation facilities </a:t>
            </a:r>
          </a:p>
          <a:p>
            <a:pPr>
              <a:lnSpc>
                <a:spcPct val="90000"/>
              </a:lnSpc>
              <a:spcAft>
                <a:spcPts val="400"/>
              </a:spcAft>
            </a:pPr>
            <a:r>
              <a:rPr lang="en-GB" sz="2667" dirty="0"/>
              <a:t>AERIS                                                                                 </a:t>
            </a:r>
            <a:r>
              <a:rPr lang="en-GB" sz="1067" dirty="0">
                <a:hlinkClick r:id="rId2"/>
              </a:rPr>
              <a:t>https://www.aeris-data.fr/en/aeris-icare-satellite-data-extraction-tool</a:t>
            </a:r>
            <a:r>
              <a:rPr lang="en-GB" sz="1067" dirty="0"/>
              <a:t> </a:t>
            </a:r>
          </a:p>
          <a:p>
            <a:pPr>
              <a:lnSpc>
                <a:spcPct val="90000"/>
              </a:lnSpc>
              <a:spcAft>
                <a:spcPts val="400"/>
              </a:spcAft>
            </a:pPr>
            <a:r>
              <a:rPr lang="en-GB" sz="2667" dirty="0"/>
              <a:t>CAMS Global Validation Server                                                </a:t>
            </a:r>
            <a:r>
              <a:rPr lang="en-GB" sz="1067" dirty="0">
                <a:hlinkClick r:id="rId3"/>
              </a:rPr>
              <a:t>https://global-evaluation.atmosphere.copernicus.eu</a:t>
            </a:r>
            <a:r>
              <a:rPr lang="en-GB" dirty="0"/>
              <a:t> </a:t>
            </a:r>
          </a:p>
          <a:p>
            <a:pPr>
              <a:lnSpc>
                <a:spcPct val="90000"/>
              </a:lnSpc>
              <a:spcAft>
                <a:spcPts val="400"/>
              </a:spcAft>
            </a:pPr>
            <a:r>
              <a:rPr lang="en-GB" sz="2667" dirty="0"/>
              <a:t>EPA Remote Sensing Information Gateway                  </a:t>
            </a:r>
            <a:r>
              <a:rPr lang="en-GB" sz="1067" dirty="0">
                <a:hlinkClick r:id="rId4"/>
              </a:rPr>
              <a:t>https://www.epa.gov/hesc/remote-sensing-information-gateway</a:t>
            </a:r>
            <a:r>
              <a:rPr lang="en-GB" sz="1067" dirty="0"/>
              <a:t> </a:t>
            </a:r>
          </a:p>
          <a:p>
            <a:pPr>
              <a:lnSpc>
                <a:spcPct val="90000"/>
              </a:lnSpc>
              <a:spcAft>
                <a:spcPts val="400"/>
              </a:spcAft>
            </a:pPr>
            <a:r>
              <a:rPr lang="en-GB" sz="2667" dirty="0"/>
              <a:t>ESA/BIRA-IASB ALTIUS Validation Service                                                     </a:t>
            </a:r>
            <a:r>
              <a:rPr lang="en-GB" sz="1400" dirty="0"/>
              <a:t>in development</a:t>
            </a:r>
            <a:endParaRPr lang="en-GB" sz="1200" dirty="0"/>
          </a:p>
          <a:p>
            <a:pPr>
              <a:lnSpc>
                <a:spcPct val="90000"/>
              </a:lnSpc>
              <a:spcAft>
                <a:spcPts val="400"/>
              </a:spcAft>
            </a:pPr>
            <a:r>
              <a:rPr lang="en-GB" sz="2667" dirty="0"/>
              <a:t>ESA/Copernicus ATM-MPC Sentinel-5P Validation Service             </a:t>
            </a:r>
            <a:r>
              <a:rPr lang="en-GB" sz="1067" dirty="0">
                <a:hlinkClick r:id="rId5"/>
              </a:rPr>
              <a:t>https://mpc-vdaf-server.tropomi.eu</a:t>
            </a:r>
            <a:r>
              <a:rPr lang="en-GB" sz="1067" dirty="0"/>
              <a:t>  </a:t>
            </a:r>
          </a:p>
          <a:p>
            <a:pPr>
              <a:lnSpc>
                <a:spcPct val="90000"/>
              </a:lnSpc>
              <a:spcAft>
                <a:spcPts val="400"/>
              </a:spcAft>
            </a:pPr>
            <a:r>
              <a:rPr lang="en-GB" sz="2667" dirty="0"/>
              <a:t>ESA Validation Data Centre (EVDC)                                                                 </a:t>
            </a:r>
            <a:r>
              <a:rPr lang="en-GB" sz="1067" dirty="0">
                <a:hlinkClick r:id="rId6"/>
              </a:rPr>
              <a:t>https://evdc.esa.int</a:t>
            </a:r>
            <a:r>
              <a:rPr lang="en-GB" sz="1067" dirty="0"/>
              <a:t> </a:t>
            </a:r>
            <a:endParaRPr lang="en-GB" dirty="0"/>
          </a:p>
          <a:p>
            <a:pPr>
              <a:lnSpc>
                <a:spcPct val="90000"/>
              </a:lnSpc>
              <a:spcAft>
                <a:spcPts val="400"/>
              </a:spcAft>
            </a:pPr>
            <a:r>
              <a:rPr lang="en-GB" sz="2667" dirty="0"/>
              <a:t>EUMETSAT AC SAF Validation &amp; Quality Assessment                                    </a:t>
            </a:r>
            <a:r>
              <a:rPr lang="en-GB" sz="1067" dirty="0">
                <a:hlinkClick r:id="rId7"/>
              </a:rPr>
              <a:t>https://acsaf.org</a:t>
            </a:r>
            <a:r>
              <a:rPr lang="en-GB" sz="1067" dirty="0"/>
              <a:t> </a:t>
            </a:r>
            <a:endParaRPr lang="en-GB" dirty="0"/>
          </a:p>
          <a:p>
            <a:pPr>
              <a:lnSpc>
                <a:spcPct val="90000"/>
              </a:lnSpc>
              <a:spcAft>
                <a:spcPts val="400"/>
              </a:spcAft>
            </a:pPr>
            <a:r>
              <a:rPr lang="en-GB" sz="2667" dirty="0"/>
              <a:t>EUMETSAT UVN(S)-STAR L2    </a:t>
            </a:r>
            <a:r>
              <a:rPr lang="en-GB" sz="1067" spc="-53" dirty="0">
                <a:hlinkClick r:id="rId8"/>
              </a:rPr>
              <a:t>https://ceos.org/document_management/Virtual_Constellations/AC-VC/Meetings/AC-VC-21/Presentations/AC-VC_2.23_Ruethrich.pptx</a:t>
            </a:r>
            <a:r>
              <a:rPr lang="en-GB" sz="1067" spc="-53" dirty="0"/>
              <a:t> </a:t>
            </a:r>
          </a:p>
          <a:p>
            <a:pPr>
              <a:lnSpc>
                <a:spcPct val="90000"/>
              </a:lnSpc>
              <a:spcAft>
                <a:spcPts val="400"/>
              </a:spcAft>
            </a:pPr>
            <a:r>
              <a:rPr lang="en-GB" sz="2667" dirty="0"/>
              <a:t>NASA SAGE III/ISS Visualization / Comparisons                </a:t>
            </a:r>
            <a:r>
              <a:rPr lang="en-GB" sz="1067" dirty="0">
                <a:hlinkClick r:id="rId9"/>
              </a:rPr>
              <a:t>https://sage.nasa.gov/sageiii-iss/browse_images/quicklook</a:t>
            </a:r>
            <a:r>
              <a:rPr lang="en-GB" sz="1067" dirty="0"/>
              <a:t> </a:t>
            </a:r>
            <a:endParaRPr lang="en-GB" dirty="0"/>
          </a:p>
          <a:p>
            <a:pPr>
              <a:lnSpc>
                <a:spcPct val="90000"/>
              </a:lnSpc>
              <a:spcAft>
                <a:spcPts val="400"/>
              </a:spcAft>
            </a:pPr>
            <a:r>
              <a:rPr lang="en-GB" sz="2667" dirty="0"/>
              <a:t>NOAA Products Validation System (NPROVS)                      </a:t>
            </a:r>
            <a:r>
              <a:rPr lang="en-GB" sz="1067" dirty="0">
                <a:hlinkClick r:id="rId10"/>
              </a:rPr>
              <a:t>https://www.star.nesdis.noaa.gov/smcd/opdb/nprovs</a:t>
            </a:r>
            <a:endParaRPr lang="en-GB" dirty="0"/>
          </a:p>
        </p:txBody>
      </p:sp>
      <p:sp>
        <p:nvSpPr>
          <p:cNvPr id="2" name="Title 2">
            <a:extLst>
              <a:ext uri="{FF2B5EF4-FFF2-40B4-BE49-F238E27FC236}">
                <a16:creationId xmlns:a16="http://schemas.microsoft.com/office/drawing/2014/main" id="{036A39A6-71EB-0884-9F16-D899135681EE}"/>
              </a:ext>
            </a:extLst>
          </p:cNvPr>
          <p:cNvSpPr>
            <a:spLocks noGrp="1"/>
          </p:cNvSpPr>
          <p:nvPr>
            <p:ph type="title"/>
          </p:nvPr>
        </p:nvSpPr>
        <p:spPr>
          <a:xfrm>
            <a:off x="176048" y="175939"/>
            <a:ext cx="9386864" cy="779002"/>
          </a:xfrm>
        </p:spPr>
        <p:txBody>
          <a:bodyPr anchor="ctr"/>
          <a:lstStyle/>
          <a:p>
            <a:pPr algn="l">
              <a:lnSpc>
                <a:spcPct val="90000"/>
              </a:lnSpc>
              <a:buClr>
                <a:schemeClr val="lt1"/>
              </a:buClr>
              <a:buSzPts val="4400"/>
            </a:pPr>
            <a:r>
              <a:rPr lang="en-US" sz="3000" dirty="0">
                <a:solidFill>
                  <a:schemeClr val="lt1"/>
                </a:solidFill>
                <a:latin typeface="Arial"/>
                <a:cs typeface="Arial"/>
              </a:rPr>
              <a:t>Ground-based Cal/Val Network Design and Evolution</a:t>
            </a:r>
          </a:p>
        </p:txBody>
      </p:sp>
    </p:spTree>
    <p:extLst>
      <p:ext uri="{BB962C8B-B14F-4D97-AF65-F5344CB8AC3E}">
        <p14:creationId xmlns:p14="http://schemas.microsoft.com/office/powerpoint/2010/main" val="36166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8E4C8B60-F27B-476F-A192-D7F7BCEFD1C5}"/>
              </a:ext>
            </a:extLst>
          </p:cNvPr>
          <p:cNvSpPr>
            <a:spLocks noGrp="1"/>
          </p:cNvSpPr>
          <p:nvPr>
            <p:ph type="body" idx="1"/>
          </p:nvPr>
        </p:nvSpPr>
        <p:spPr>
          <a:xfrm>
            <a:off x="161673" y="1718730"/>
            <a:ext cx="11837287" cy="4096272"/>
          </a:xfrm>
        </p:spPr>
        <p:txBody>
          <a:bodyPr/>
          <a:lstStyle/>
          <a:p>
            <a:pPr marL="50800" indent="0">
              <a:spcAft>
                <a:spcPts val="300"/>
              </a:spcAft>
              <a:buNone/>
            </a:pPr>
            <a:r>
              <a:rPr lang="en-GB" sz="3000" b="1" dirty="0"/>
              <a:t>Discussion topics</a:t>
            </a:r>
            <a:endParaRPr lang="en-GB" dirty="0">
              <a:solidFill>
                <a:srgbClr val="00B0F0"/>
              </a:solidFill>
            </a:endParaRPr>
          </a:p>
          <a:p>
            <a:pPr>
              <a:spcAft>
                <a:spcPts val="300"/>
              </a:spcAft>
            </a:pPr>
            <a:r>
              <a:rPr lang="en-GB" dirty="0"/>
              <a:t>WGCV-ACSG session / Cal/Val for the constellations</a:t>
            </a:r>
          </a:p>
          <a:p>
            <a:pPr lvl="1">
              <a:spcAft>
                <a:spcPts val="300"/>
              </a:spcAft>
            </a:pPr>
            <a:r>
              <a:rPr lang="en-GB" dirty="0"/>
              <a:t>WGCV updates, Cal/Val portal, best practices</a:t>
            </a:r>
          </a:p>
          <a:p>
            <a:pPr lvl="1">
              <a:spcAft>
                <a:spcPts val="300"/>
              </a:spcAft>
            </a:pPr>
            <a:r>
              <a:rPr lang="en-GB" dirty="0"/>
              <a:t>CEOS-FRM assessment campaign for aerosols and trace gases</a:t>
            </a:r>
          </a:p>
          <a:p>
            <a:pPr>
              <a:spcAft>
                <a:spcPts val="300"/>
              </a:spcAft>
            </a:pPr>
            <a:r>
              <a:rPr lang="en-US" dirty="0"/>
              <a:t>Tracking gaps and issues for validation systems and networks</a:t>
            </a:r>
          </a:p>
          <a:p>
            <a:pPr lvl="1">
              <a:spcAft>
                <a:spcPts val="300"/>
              </a:spcAft>
            </a:pPr>
            <a:r>
              <a:rPr lang="en-US" dirty="0"/>
              <a:t>Incl. completeness of validation and operational validation capacity                     </a:t>
            </a:r>
            <a:endParaRPr lang="en-US" sz="1600" dirty="0">
              <a:solidFill>
                <a:srgbClr val="00B0F0"/>
              </a:solidFill>
            </a:endParaRPr>
          </a:p>
          <a:p>
            <a:pPr>
              <a:spcAft>
                <a:spcPts val="300"/>
              </a:spcAft>
            </a:pPr>
            <a:r>
              <a:rPr lang="en-GB" dirty="0"/>
              <a:t>Validation needs for new research and applications</a:t>
            </a:r>
          </a:p>
          <a:p>
            <a:pPr lvl="1">
              <a:spcAft>
                <a:spcPts val="300"/>
              </a:spcAft>
            </a:pPr>
            <a:r>
              <a:rPr lang="en-US" dirty="0"/>
              <a:t>High resolution sounding, limb TIR, multi-source L2/L3, AI/ML</a:t>
            </a:r>
          </a:p>
          <a:p>
            <a:pPr lvl="1">
              <a:spcAft>
                <a:spcPts val="300"/>
              </a:spcAft>
            </a:pPr>
            <a:r>
              <a:rPr lang="en-US" dirty="0"/>
              <a:t>Connecting validation, research and users/services</a:t>
            </a:r>
          </a:p>
        </p:txBody>
      </p:sp>
      <p:sp>
        <p:nvSpPr>
          <p:cNvPr id="5" name="Title 2"/>
          <p:cNvSpPr>
            <a:spLocks noGrp="1"/>
          </p:cNvSpPr>
          <p:nvPr>
            <p:ph type="title"/>
          </p:nvPr>
        </p:nvSpPr>
        <p:spPr>
          <a:xfrm>
            <a:off x="176048" y="175939"/>
            <a:ext cx="9386864" cy="779002"/>
          </a:xfrm>
        </p:spPr>
        <p:txBody>
          <a:bodyPr anchor="ctr"/>
          <a:lstStyle/>
          <a:p>
            <a:r>
              <a:rPr lang="en-US" sz="4000" dirty="0"/>
              <a:t>AC-VC-22 / ACSG Joint Meeting 2026</a:t>
            </a:r>
          </a:p>
        </p:txBody>
      </p:sp>
      <p:sp>
        <p:nvSpPr>
          <p:cNvPr id="2" name="Text Placeholder 1">
            <a:extLst>
              <a:ext uri="{FF2B5EF4-FFF2-40B4-BE49-F238E27FC236}">
                <a16:creationId xmlns:a16="http://schemas.microsoft.com/office/drawing/2014/main" id="{DF222A27-98DE-8F8D-5AD2-2220F3871D9D}"/>
              </a:ext>
            </a:extLst>
          </p:cNvPr>
          <p:cNvSpPr txBox="1">
            <a:spLocks/>
          </p:cNvSpPr>
          <p:nvPr/>
        </p:nvSpPr>
        <p:spPr>
          <a:xfrm>
            <a:off x="136323" y="1035947"/>
            <a:ext cx="11837236" cy="6743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50800" indent="0">
              <a:buFont typeface="Noto Sans Symbols"/>
              <a:buNone/>
            </a:pPr>
            <a:r>
              <a:rPr lang="en-US" sz="2400" b="1" dirty="0">
                <a:solidFill>
                  <a:srgbClr val="92D050"/>
                </a:solidFill>
              </a:rPr>
              <a:t>AC-VC-22 / ACSG Joint Meeting 2026, Leiden (NL), June 1-5</a:t>
            </a:r>
          </a:p>
        </p:txBody>
      </p:sp>
    </p:spTree>
    <p:extLst>
      <p:ext uri="{BB962C8B-B14F-4D97-AF65-F5344CB8AC3E}">
        <p14:creationId xmlns:p14="http://schemas.microsoft.com/office/powerpoint/2010/main" val="1835998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4233" y="2458720"/>
            <a:ext cx="11495400" cy="3762684"/>
          </a:xfrm>
        </p:spPr>
        <p:txBody>
          <a:bodyPr/>
          <a:lstStyle/>
          <a:p>
            <a:pPr marL="50800" indent="0">
              <a:buNone/>
            </a:pPr>
            <a:r>
              <a:rPr lang="en-US" sz="5400" dirty="0">
                <a:solidFill>
                  <a:srgbClr val="002060"/>
                </a:solidFill>
              </a:rPr>
              <a:t>Thank you for your attention !</a:t>
            </a:r>
          </a:p>
          <a:p>
            <a:pPr marL="50800" indent="0">
              <a:buNone/>
            </a:pPr>
            <a:endParaRPr lang="en-US" sz="5400" dirty="0">
              <a:solidFill>
                <a:srgbClr val="002060"/>
              </a:solidFill>
            </a:endParaRPr>
          </a:p>
        </p:txBody>
      </p:sp>
    </p:spTree>
    <p:extLst>
      <p:ext uri="{BB962C8B-B14F-4D97-AF65-F5344CB8AC3E}">
        <p14:creationId xmlns:p14="http://schemas.microsoft.com/office/powerpoint/2010/main" val="424294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1A2B8-05D3-629F-4C47-58C83174D4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BA2246-DEA4-7D8C-C694-861E38A237FE}"/>
              </a:ext>
            </a:extLst>
          </p:cNvPr>
          <p:cNvSpPr>
            <a:spLocks noGrp="1"/>
          </p:cNvSpPr>
          <p:nvPr>
            <p:ph type="body" idx="1"/>
          </p:nvPr>
        </p:nvSpPr>
        <p:spPr>
          <a:xfrm>
            <a:off x="115088" y="1333293"/>
            <a:ext cx="10331755" cy="4662871"/>
          </a:xfrm>
        </p:spPr>
        <p:txBody>
          <a:bodyPr anchor="ctr"/>
          <a:lstStyle/>
          <a:p>
            <a:pPr>
              <a:spcBef>
                <a:spcPts val="1200"/>
              </a:spcBef>
            </a:pPr>
            <a:r>
              <a:rPr lang="en-US" spc="-30" dirty="0"/>
              <a:t>CEOS activity on Tropospheric ozone (satellite) datasets validation </a:t>
            </a:r>
            <a:r>
              <a:rPr lang="en-US" dirty="0"/>
              <a:t>and harmonization    </a:t>
            </a:r>
            <a:r>
              <a:rPr lang="en-US" sz="1800" dirty="0"/>
              <a:t>(Lead DLR, Co-Leads BIRA-IASB &amp; NASA)</a:t>
            </a:r>
            <a:endParaRPr lang="en-US" sz="2000" dirty="0"/>
          </a:p>
          <a:p>
            <a:pPr>
              <a:spcBef>
                <a:spcPts val="1200"/>
              </a:spcBef>
            </a:pPr>
            <a:r>
              <a:rPr lang="en-US" sz="2600" dirty="0"/>
              <a:t>Direct support to IGAC TOAR-II, responding to needs and questions highlighted by TOAR-I (2014-2019)</a:t>
            </a:r>
          </a:p>
          <a:p>
            <a:pPr>
              <a:spcBef>
                <a:spcPts val="1200"/>
              </a:spcBef>
            </a:pPr>
            <a:r>
              <a:rPr lang="en-US" sz="2600" dirty="0"/>
              <a:t>TOAR-II community papers in Copernicus Special Issue</a:t>
            </a:r>
          </a:p>
          <a:p>
            <a:pPr>
              <a:spcBef>
                <a:spcPts val="1200"/>
              </a:spcBef>
            </a:pPr>
            <a:r>
              <a:rPr lang="en-US" sz="2600" dirty="0"/>
              <a:t>TOAR-II assessment papers in </a:t>
            </a:r>
            <a:r>
              <a:rPr lang="en-US" sz="2600" i="1" dirty="0"/>
              <a:t>Phil. Trans. A</a:t>
            </a:r>
          </a:p>
          <a:p>
            <a:pPr>
              <a:spcBef>
                <a:spcPts val="1200"/>
              </a:spcBef>
            </a:pPr>
            <a:r>
              <a:rPr lang="en-US" dirty="0"/>
              <a:t>TOAR-III SC selection and ideas being formulated, e.g.:</a:t>
            </a:r>
          </a:p>
          <a:p>
            <a:pPr marL="702000" lvl="5" indent="-342900">
              <a:lnSpc>
                <a:spcPct val="95000"/>
              </a:lnSpc>
            </a:pPr>
            <a:r>
              <a:rPr lang="en-US" dirty="0">
                <a:solidFill>
                  <a:schemeClr val="tx1"/>
                </a:solidFill>
              </a:rPr>
              <a:t>Impact of wildfires and wildland-urban interface fires to O</a:t>
            </a:r>
            <a:r>
              <a:rPr lang="en-US" baseline="-25000" dirty="0">
                <a:solidFill>
                  <a:schemeClr val="tx1"/>
                </a:solidFill>
              </a:rPr>
              <a:t>3</a:t>
            </a:r>
            <a:endParaRPr lang="en-US" dirty="0">
              <a:solidFill>
                <a:schemeClr val="tx1"/>
              </a:solidFill>
            </a:endParaRPr>
          </a:p>
          <a:p>
            <a:pPr marL="702000" lvl="7" indent="-342900">
              <a:lnSpc>
                <a:spcPct val="95000"/>
              </a:lnSpc>
            </a:pPr>
            <a:r>
              <a:rPr lang="en-US" dirty="0">
                <a:solidFill>
                  <a:schemeClr val="tx1"/>
                </a:solidFill>
              </a:rPr>
              <a:t>Policy-relevant outcomes, e.g. “what reductions in precursor emissions would achieve a 0.1 K reduction from O</a:t>
            </a:r>
            <a:r>
              <a:rPr lang="en-US" baseline="-25000" dirty="0">
                <a:solidFill>
                  <a:schemeClr val="tx1"/>
                </a:solidFill>
              </a:rPr>
              <a:t>3</a:t>
            </a:r>
            <a:r>
              <a:rPr lang="en-US" dirty="0">
                <a:solidFill>
                  <a:schemeClr val="tx1"/>
                </a:solidFill>
              </a:rPr>
              <a:t> radiative forcing?”</a:t>
            </a:r>
          </a:p>
          <a:p>
            <a:pPr marL="702000" lvl="7" indent="-342900">
              <a:lnSpc>
                <a:spcPct val="95000"/>
              </a:lnSpc>
            </a:pPr>
            <a:r>
              <a:rPr lang="en-US" dirty="0">
                <a:solidFill>
                  <a:schemeClr val="tx1"/>
                </a:solidFill>
              </a:rPr>
              <a:t>Geostationary sounders for diurnal observations of ozone</a:t>
            </a:r>
          </a:p>
          <a:p>
            <a:pPr marL="702000" lvl="8" indent="-342900">
              <a:lnSpc>
                <a:spcPct val="95000"/>
              </a:lnSpc>
            </a:pPr>
            <a:r>
              <a:rPr lang="en-US" dirty="0">
                <a:solidFill>
                  <a:schemeClr val="tx1"/>
                </a:solidFill>
              </a:rPr>
              <a:t>Expanded use of AI for predicting surface O</a:t>
            </a:r>
            <a:r>
              <a:rPr lang="en-US" baseline="-25000" dirty="0">
                <a:solidFill>
                  <a:schemeClr val="tx1"/>
                </a:solidFill>
              </a:rPr>
              <a:t>3</a:t>
            </a:r>
            <a:endParaRPr lang="en-US" dirty="0">
              <a:solidFill>
                <a:schemeClr val="tx1"/>
              </a:solidFill>
            </a:endParaRPr>
          </a:p>
        </p:txBody>
      </p:sp>
      <p:sp>
        <p:nvSpPr>
          <p:cNvPr id="5" name="Rechteck 7">
            <a:extLst>
              <a:ext uri="{FF2B5EF4-FFF2-40B4-BE49-F238E27FC236}">
                <a16:creationId xmlns:a16="http://schemas.microsoft.com/office/drawing/2014/main" id="{45FDB4D7-9B63-6871-6E1B-23F52F3B8C9F}"/>
              </a:ext>
            </a:extLst>
          </p:cNvPr>
          <p:cNvSpPr/>
          <p:nvPr/>
        </p:nvSpPr>
        <p:spPr>
          <a:xfrm>
            <a:off x="10269908" y="1035170"/>
            <a:ext cx="1923393" cy="5538509"/>
          </a:xfrm>
          <a:prstGeom prst="rect">
            <a:avLst/>
          </a:prstGeom>
          <a:gradFill flip="none" rotWithShape="1">
            <a:gsLst>
              <a:gs pos="0">
                <a:srgbClr val="1E73BC"/>
              </a:gs>
              <a:gs pos="100000">
                <a:srgbClr val="37305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latin typeface="Arial" panose="020B0604020202020204" pitchFamily="34" charset="0"/>
              <a:cs typeface="Arial" panose="020B0604020202020204" pitchFamily="34" charset="0"/>
            </a:endParaRPr>
          </a:p>
        </p:txBody>
      </p:sp>
      <p:grpSp>
        <p:nvGrpSpPr>
          <p:cNvPr id="6" name="Gruppieren 19">
            <a:extLst>
              <a:ext uri="{FF2B5EF4-FFF2-40B4-BE49-F238E27FC236}">
                <a16:creationId xmlns:a16="http://schemas.microsoft.com/office/drawing/2014/main" id="{2D9DFF8C-FEFA-0AB7-DC96-7F56D816083D}"/>
              </a:ext>
            </a:extLst>
          </p:cNvPr>
          <p:cNvGrpSpPr/>
          <p:nvPr/>
        </p:nvGrpSpPr>
        <p:grpSpPr>
          <a:xfrm>
            <a:off x="10495571" y="1224246"/>
            <a:ext cx="1698920" cy="1579343"/>
            <a:chOff x="8702217" y="4841328"/>
            <a:chExt cx="1434129" cy="1318039"/>
          </a:xfrm>
        </p:grpSpPr>
        <p:grpSp>
          <p:nvGrpSpPr>
            <p:cNvPr id="9" name="Gruppieren 9">
              <a:extLst>
                <a:ext uri="{FF2B5EF4-FFF2-40B4-BE49-F238E27FC236}">
                  <a16:creationId xmlns:a16="http://schemas.microsoft.com/office/drawing/2014/main" id="{2B254CA5-D930-8718-DEC4-6A61BD491756}"/>
                </a:ext>
              </a:extLst>
            </p:cNvPr>
            <p:cNvGrpSpPr/>
            <p:nvPr userDrawn="1"/>
          </p:nvGrpSpPr>
          <p:grpSpPr>
            <a:xfrm>
              <a:off x="8702217" y="4841328"/>
              <a:ext cx="1296144" cy="1318039"/>
              <a:chOff x="7011073" y="4626883"/>
              <a:chExt cx="1296144" cy="1318039"/>
            </a:xfrm>
          </p:grpSpPr>
          <p:sp>
            <p:nvSpPr>
              <p:cNvPr id="12" name="Rechteck 8">
                <a:extLst>
                  <a:ext uri="{FF2B5EF4-FFF2-40B4-BE49-F238E27FC236}">
                    <a16:creationId xmlns:a16="http://schemas.microsoft.com/office/drawing/2014/main" id="{CCD0C106-4A37-7D78-2C5E-CF5ED0FF63A1}"/>
                  </a:ext>
                </a:extLst>
              </p:cNvPr>
              <p:cNvSpPr/>
              <p:nvPr userDrawn="1"/>
            </p:nvSpPr>
            <p:spPr>
              <a:xfrm>
                <a:off x="7011073" y="4626883"/>
                <a:ext cx="1296144" cy="1318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latin typeface="Arial" panose="020B0604020202020204" pitchFamily="34" charset="0"/>
                  <a:cs typeface="Arial" panose="020B0604020202020204" pitchFamily="34" charset="0"/>
                </a:endParaRPr>
              </a:p>
            </p:txBody>
          </p:sp>
          <p:pic>
            <p:nvPicPr>
              <p:cNvPr id="13" name="Grafik 4">
                <a:extLst>
                  <a:ext uri="{FF2B5EF4-FFF2-40B4-BE49-F238E27FC236}">
                    <a16:creationId xmlns:a16="http://schemas.microsoft.com/office/drawing/2014/main" id="{DDA0CF07-D243-FAB0-0591-2DE636C10FC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098324" y="4698890"/>
                <a:ext cx="1045934" cy="1044191"/>
              </a:xfrm>
              <a:prstGeom prst="rect">
                <a:avLst/>
              </a:prstGeom>
            </p:spPr>
          </p:pic>
        </p:grpSp>
        <p:sp>
          <p:nvSpPr>
            <p:cNvPr id="10" name="Textfeld 11">
              <a:extLst>
                <a:ext uri="{FF2B5EF4-FFF2-40B4-BE49-F238E27FC236}">
                  <a16:creationId xmlns:a16="http://schemas.microsoft.com/office/drawing/2014/main" id="{D5C6A001-5E79-856A-456B-1A5CA45D3ECF}"/>
                </a:ext>
              </a:extLst>
            </p:cNvPr>
            <p:cNvSpPr txBox="1"/>
            <p:nvPr userDrawn="1"/>
          </p:nvSpPr>
          <p:spPr>
            <a:xfrm rot="20484441">
              <a:off x="9183566" y="5810614"/>
              <a:ext cx="952780" cy="296667"/>
            </a:xfrm>
            <a:prstGeom prst="rect">
              <a:avLst/>
            </a:prstGeom>
            <a:noFill/>
          </p:spPr>
          <p:txBody>
            <a:bodyPr wrap="square" rtlCol="0">
              <a:spAutoFit/>
            </a:bodyPr>
            <a:lstStyle/>
            <a:p>
              <a:pPr algn="l">
                <a:lnSpc>
                  <a:spcPct val="95000"/>
                </a:lnSpc>
              </a:pPr>
              <a:r>
                <a:rPr lang="de-DE" sz="1800" b="1" dirty="0">
                  <a:solidFill>
                    <a:srgbClr val="78BA20"/>
                  </a:solidFill>
                  <a:latin typeface="Arial" panose="020B0604020202020204" pitchFamily="34" charset="0"/>
                  <a:cs typeface="Arial" panose="020B0604020202020204" pitchFamily="34" charset="0"/>
                </a:rPr>
                <a:t>Phase II</a:t>
              </a:r>
            </a:p>
          </p:txBody>
        </p:sp>
        <p:sp>
          <p:nvSpPr>
            <p:cNvPr id="11" name="Textfeld 16">
              <a:extLst>
                <a:ext uri="{FF2B5EF4-FFF2-40B4-BE49-F238E27FC236}">
                  <a16:creationId xmlns:a16="http://schemas.microsoft.com/office/drawing/2014/main" id="{18E6F507-1E3C-94ED-891D-C848EB73B077}"/>
                </a:ext>
              </a:extLst>
            </p:cNvPr>
            <p:cNvSpPr txBox="1"/>
            <p:nvPr userDrawn="1"/>
          </p:nvSpPr>
          <p:spPr>
            <a:xfrm>
              <a:off x="9682111" y="4939678"/>
              <a:ext cx="155939" cy="321068"/>
            </a:xfrm>
            <a:prstGeom prst="rect">
              <a:avLst/>
            </a:prstGeom>
            <a:noFill/>
          </p:spPr>
          <p:txBody>
            <a:bodyPr wrap="none" rtlCol="0">
              <a:spAutoFit/>
            </a:bodyPr>
            <a:lstStyle/>
            <a:p>
              <a:pPr algn="l">
                <a:lnSpc>
                  <a:spcPct val="95000"/>
                </a:lnSpc>
              </a:pPr>
              <a:endParaRPr lang="de-DE" sz="2000" dirty="0">
                <a:solidFill>
                  <a:srgbClr val="78BA20"/>
                </a:solidFill>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D13D35AC-561A-65BF-357D-7598D49D87EF}"/>
              </a:ext>
            </a:extLst>
          </p:cNvPr>
          <p:cNvPicPr>
            <a:picLocks noChangeAspect="1"/>
          </p:cNvPicPr>
          <p:nvPr/>
        </p:nvPicPr>
        <p:blipFill>
          <a:blip r:embed="rId3"/>
          <a:stretch>
            <a:fillRect/>
          </a:stretch>
        </p:blipFill>
        <p:spPr>
          <a:xfrm>
            <a:off x="10424000" y="4679977"/>
            <a:ext cx="1615208" cy="1633154"/>
          </a:xfrm>
          <a:prstGeom prst="rect">
            <a:avLst/>
          </a:prstGeom>
        </p:spPr>
      </p:pic>
      <p:sp>
        <p:nvSpPr>
          <p:cNvPr id="15" name="Title 2">
            <a:extLst>
              <a:ext uri="{FF2B5EF4-FFF2-40B4-BE49-F238E27FC236}">
                <a16:creationId xmlns:a16="http://schemas.microsoft.com/office/drawing/2014/main" id="{D858C063-9558-2116-3671-1BBE59F7127E}"/>
              </a:ext>
            </a:extLst>
          </p:cNvPr>
          <p:cNvSpPr>
            <a:spLocks noGrp="1"/>
          </p:cNvSpPr>
          <p:nvPr>
            <p:ph type="title"/>
          </p:nvPr>
        </p:nvSpPr>
        <p:spPr>
          <a:xfrm>
            <a:off x="176048" y="175939"/>
            <a:ext cx="8476339" cy="779002"/>
          </a:xfrm>
        </p:spPr>
        <p:txBody>
          <a:bodyPr anchor="ctr"/>
          <a:lstStyle/>
          <a:p>
            <a:r>
              <a:rPr lang="en-US" dirty="0"/>
              <a:t>Tropospheric Ozone Activity</a:t>
            </a:r>
          </a:p>
        </p:txBody>
      </p:sp>
      <p:sp>
        <p:nvSpPr>
          <p:cNvPr id="16" name="Rectangle 15">
            <a:extLst>
              <a:ext uri="{FF2B5EF4-FFF2-40B4-BE49-F238E27FC236}">
                <a16:creationId xmlns:a16="http://schemas.microsoft.com/office/drawing/2014/main" id="{8F58F279-5601-380D-BD94-387DA66FC781}"/>
              </a:ext>
            </a:extLst>
          </p:cNvPr>
          <p:cNvSpPr/>
          <p:nvPr/>
        </p:nvSpPr>
        <p:spPr>
          <a:xfrm>
            <a:off x="8325941" y="473975"/>
            <a:ext cx="1282723" cy="400110"/>
          </a:xfrm>
          <a:prstGeom prst="rect">
            <a:avLst/>
          </a:prstGeom>
        </p:spPr>
        <p:txBody>
          <a:bodyPr wrap="none">
            <a:spAutoFit/>
          </a:bodyPr>
          <a:lstStyle/>
          <a:p>
            <a:r>
              <a:rPr lang="en-US" sz="2000" b="1" dirty="0">
                <a:solidFill>
                  <a:srgbClr val="92D050"/>
                </a:solidFill>
              </a:rPr>
              <a:t>VC-20-01</a:t>
            </a:r>
            <a:endParaRPr lang="en-US" sz="2000" dirty="0"/>
          </a:p>
        </p:txBody>
      </p:sp>
    </p:spTree>
    <p:extLst>
      <p:ext uri="{BB962C8B-B14F-4D97-AF65-F5344CB8AC3E}">
        <p14:creationId xmlns:p14="http://schemas.microsoft.com/office/powerpoint/2010/main" val="2437785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5FD9E-9561-4C65-B834-710918BD11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E4FDFB-CFAF-0429-0194-313FBC4E5D9A}"/>
              </a:ext>
            </a:extLst>
          </p:cNvPr>
          <p:cNvSpPr>
            <a:spLocks noGrp="1"/>
          </p:cNvSpPr>
          <p:nvPr>
            <p:ph type="body" idx="1"/>
          </p:nvPr>
        </p:nvSpPr>
        <p:spPr>
          <a:xfrm>
            <a:off x="213360" y="2332927"/>
            <a:ext cx="6603743" cy="4108976"/>
          </a:xfrm>
        </p:spPr>
        <p:txBody>
          <a:bodyPr/>
          <a:lstStyle/>
          <a:p>
            <a:pPr marL="0" indent="0">
              <a:buNone/>
            </a:pPr>
            <a:r>
              <a:rPr lang="en-US" sz="2400" b="1" dirty="0"/>
              <a:t>Key satellite contribution: 21 papers in total</a:t>
            </a:r>
          </a:p>
          <a:p>
            <a:pPr marL="342900" indent="-342900">
              <a:buFont typeface="Arial" panose="020B0604020202020204" pitchFamily="34" charset="0"/>
              <a:buChar char="•"/>
            </a:pPr>
            <a:r>
              <a:rPr lang="en-US" sz="2350" dirty="0"/>
              <a:t>Intercomparison &amp; harmonization papers </a:t>
            </a:r>
            <a:br>
              <a:rPr lang="en-US" sz="2350" dirty="0"/>
            </a:br>
            <a:r>
              <a:rPr lang="en-US" sz="2350" dirty="0"/>
              <a:t>(5 published) </a:t>
            </a:r>
            <a:r>
              <a:rPr lang="en-US" sz="2350" dirty="0">
                <a:sym typeface="Wingdings" panose="05000000000000000000" pitchFamily="2" charset="2"/>
              </a:rPr>
              <a:t></a:t>
            </a:r>
            <a:r>
              <a:rPr lang="en-US" sz="2350" dirty="0"/>
              <a:t> </a:t>
            </a:r>
            <a:r>
              <a:rPr lang="en-US" sz="2350" b="1" u="sng" dirty="0">
                <a:solidFill>
                  <a:schemeClr val="accent2"/>
                </a:solidFill>
              </a:rPr>
              <a:t>VC-20-01</a:t>
            </a:r>
          </a:p>
          <a:p>
            <a:pPr marL="342900" indent="-342900">
              <a:buFont typeface="Arial" panose="020B0604020202020204" pitchFamily="34" charset="0"/>
              <a:buChar char="•"/>
            </a:pPr>
            <a:r>
              <a:rPr lang="en-US" sz="2350" dirty="0"/>
              <a:t>Satellite O</a:t>
            </a:r>
            <a:r>
              <a:rPr lang="en-US" sz="2350" baseline="-25000" dirty="0"/>
              <a:t>3</a:t>
            </a:r>
            <a:r>
              <a:rPr lang="en-US" sz="2350" dirty="0"/>
              <a:t> trend papers (8 published)</a:t>
            </a:r>
          </a:p>
          <a:p>
            <a:pPr marL="342900" indent="-342900">
              <a:buFont typeface="Arial" panose="020B0604020202020204" pitchFamily="34" charset="0"/>
              <a:buChar char="•"/>
            </a:pPr>
            <a:r>
              <a:rPr lang="en-US" sz="2350" dirty="0"/>
              <a:t>Reanalysis papers (2 published, 1 in review)</a:t>
            </a:r>
          </a:p>
          <a:p>
            <a:pPr marL="342900" indent="-342900">
              <a:buFont typeface="Arial" panose="020B0604020202020204" pitchFamily="34" charset="0"/>
              <a:buChar char="•"/>
            </a:pPr>
            <a:r>
              <a:rPr lang="en-US" sz="2350" dirty="0"/>
              <a:t>Satellite O</a:t>
            </a:r>
            <a:r>
              <a:rPr lang="en-US" sz="2350" baseline="-25000" dirty="0"/>
              <a:t>3</a:t>
            </a:r>
            <a:r>
              <a:rPr lang="en-US" sz="2350" dirty="0"/>
              <a:t> precursors trends (1 published)</a:t>
            </a:r>
          </a:p>
          <a:p>
            <a:pPr marL="342900" indent="-342900">
              <a:buFont typeface="Arial" panose="020B0604020202020204" pitchFamily="34" charset="0"/>
              <a:buChar char="•"/>
            </a:pPr>
            <a:r>
              <a:rPr lang="en-US" sz="2350" dirty="0"/>
              <a:t>Other analyses: CoViD-19 period, O</a:t>
            </a:r>
            <a:r>
              <a:rPr lang="en-US" sz="2350" baseline="-25000" dirty="0"/>
              <a:t>3</a:t>
            </a:r>
            <a:r>
              <a:rPr lang="en-US" sz="2350" dirty="0"/>
              <a:t> production rates, O</a:t>
            </a:r>
            <a:r>
              <a:rPr lang="en-US" sz="2350" baseline="-25000" dirty="0"/>
              <a:t>3</a:t>
            </a:r>
            <a:r>
              <a:rPr lang="en-US" sz="2350" dirty="0"/>
              <a:t> Radiative Forcing, model evaluation (4 published)</a:t>
            </a:r>
          </a:p>
        </p:txBody>
      </p:sp>
      <p:sp>
        <p:nvSpPr>
          <p:cNvPr id="14" name="Title 2">
            <a:extLst>
              <a:ext uri="{FF2B5EF4-FFF2-40B4-BE49-F238E27FC236}">
                <a16:creationId xmlns:a16="http://schemas.microsoft.com/office/drawing/2014/main" id="{9DA59FCD-981E-1BA4-1AA0-0849D874C5EB}"/>
              </a:ext>
            </a:extLst>
          </p:cNvPr>
          <p:cNvSpPr>
            <a:spLocks noGrp="1"/>
          </p:cNvSpPr>
          <p:nvPr>
            <p:ph type="title"/>
          </p:nvPr>
        </p:nvSpPr>
        <p:spPr/>
        <p:txBody>
          <a:bodyPr anchor="ctr"/>
          <a:lstStyle/>
          <a:p>
            <a:r>
              <a:rPr lang="en-US" dirty="0"/>
              <a:t>TOAR-II / Satellites</a:t>
            </a:r>
          </a:p>
        </p:txBody>
      </p:sp>
      <p:sp>
        <p:nvSpPr>
          <p:cNvPr id="10" name="Rectangle 9">
            <a:extLst>
              <a:ext uri="{FF2B5EF4-FFF2-40B4-BE49-F238E27FC236}">
                <a16:creationId xmlns:a16="http://schemas.microsoft.com/office/drawing/2014/main" id="{58B6666E-1C64-B916-2A1B-CD78038882EA}"/>
              </a:ext>
            </a:extLst>
          </p:cNvPr>
          <p:cNvSpPr/>
          <p:nvPr/>
        </p:nvSpPr>
        <p:spPr>
          <a:xfrm>
            <a:off x="8325941" y="473975"/>
            <a:ext cx="1282723" cy="400110"/>
          </a:xfrm>
          <a:prstGeom prst="rect">
            <a:avLst/>
          </a:prstGeom>
        </p:spPr>
        <p:txBody>
          <a:bodyPr wrap="none">
            <a:spAutoFit/>
          </a:bodyPr>
          <a:lstStyle/>
          <a:p>
            <a:r>
              <a:rPr lang="en-US" sz="2000" b="1" dirty="0">
                <a:solidFill>
                  <a:srgbClr val="92D050"/>
                </a:solidFill>
              </a:rPr>
              <a:t>VC-20-01</a:t>
            </a:r>
            <a:endParaRPr lang="en-US" sz="2000" dirty="0"/>
          </a:p>
        </p:txBody>
      </p:sp>
      <p:pic>
        <p:nvPicPr>
          <p:cNvPr id="3" name="Picture 2">
            <a:extLst>
              <a:ext uri="{FF2B5EF4-FFF2-40B4-BE49-F238E27FC236}">
                <a16:creationId xmlns:a16="http://schemas.microsoft.com/office/drawing/2014/main" id="{726315CF-EA75-83B7-B728-0094DF1ED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678" y="2500761"/>
            <a:ext cx="5060992" cy="2693549"/>
          </a:xfrm>
          <a:prstGeom prst="rect">
            <a:avLst/>
          </a:prstGeom>
          <a:ln>
            <a:solidFill>
              <a:srgbClr val="002060"/>
            </a:solidFill>
          </a:ln>
        </p:spPr>
      </p:pic>
      <p:sp>
        <p:nvSpPr>
          <p:cNvPr id="5" name="Rectangle 4">
            <a:extLst>
              <a:ext uri="{FF2B5EF4-FFF2-40B4-BE49-F238E27FC236}">
                <a16:creationId xmlns:a16="http://schemas.microsoft.com/office/drawing/2014/main" id="{0AC243ED-A7AC-DFE9-D1C4-ECE0E4E6FC11}"/>
              </a:ext>
            </a:extLst>
          </p:cNvPr>
          <p:cNvSpPr/>
          <p:nvPr/>
        </p:nvSpPr>
        <p:spPr>
          <a:xfrm>
            <a:off x="213361" y="1298216"/>
            <a:ext cx="12578080" cy="846386"/>
          </a:xfrm>
          <a:prstGeom prst="rect">
            <a:avLst/>
          </a:prstGeom>
        </p:spPr>
        <p:txBody>
          <a:bodyPr wrap="square">
            <a:spAutoFit/>
          </a:bodyPr>
          <a:lstStyle/>
          <a:p>
            <a:r>
              <a:rPr lang="en-US" sz="2800" b="1" dirty="0"/>
              <a:t>TOAR-II Community Special Issue in Copernicus journals (closed)</a:t>
            </a:r>
          </a:p>
          <a:p>
            <a:r>
              <a:rPr lang="en-US" sz="2100" dirty="0"/>
              <a:t>(58 papers published)</a:t>
            </a:r>
          </a:p>
        </p:txBody>
      </p:sp>
      <p:sp>
        <p:nvSpPr>
          <p:cNvPr id="6" name="Rectangle 5">
            <a:extLst>
              <a:ext uri="{FF2B5EF4-FFF2-40B4-BE49-F238E27FC236}">
                <a16:creationId xmlns:a16="http://schemas.microsoft.com/office/drawing/2014/main" id="{2CF10B2B-718B-731C-E7F0-DD2AB3F136FF}"/>
              </a:ext>
            </a:extLst>
          </p:cNvPr>
          <p:cNvSpPr/>
          <p:nvPr/>
        </p:nvSpPr>
        <p:spPr>
          <a:xfrm>
            <a:off x="6981554" y="2144602"/>
            <a:ext cx="4761240" cy="307777"/>
          </a:xfrm>
          <a:prstGeom prst="rect">
            <a:avLst/>
          </a:prstGeom>
        </p:spPr>
        <p:txBody>
          <a:bodyPr wrap="none">
            <a:spAutoFit/>
          </a:bodyPr>
          <a:lstStyle/>
          <a:p>
            <a:pPr>
              <a:spcBef>
                <a:spcPts val="1200"/>
              </a:spcBef>
            </a:pPr>
            <a:r>
              <a:rPr lang="en-US" dirty="0">
                <a:hlinkClick r:id="rId3"/>
              </a:rPr>
              <a:t>https://acp.copernicus.org/articles/special_issue1256.html</a:t>
            </a:r>
            <a:endParaRPr lang="en-US" dirty="0"/>
          </a:p>
        </p:txBody>
      </p:sp>
      <p:grpSp>
        <p:nvGrpSpPr>
          <p:cNvPr id="9" name="Gruppieren 19">
            <a:extLst>
              <a:ext uri="{FF2B5EF4-FFF2-40B4-BE49-F238E27FC236}">
                <a16:creationId xmlns:a16="http://schemas.microsoft.com/office/drawing/2014/main" id="{EA776630-D33F-0093-74BE-4F02203A620F}"/>
              </a:ext>
            </a:extLst>
          </p:cNvPr>
          <p:cNvGrpSpPr/>
          <p:nvPr/>
        </p:nvGrpSpPr>
        <p:grpSpPr>
          <a:xfrm>
            <a:off x="9453961" y="5360577"/>
            <a:ext cx="1160385" cy="980648"/>
            <a:chOff x="8702217" y="4841328"/>
            <a:chExt cx="1434129" cy="1318039"/>
          </a:xfrm>
        </p:grpSpPr>
        <p:grpSp>
          <p:nvGrpSpPr>
            <p:cNvPr id="11" name="Gruppieren 9">
              <a:extLst>
                <a:ext uri="{FF2B5EF4-FFF2-40B4-BE49-F238E27FC236}">
                  <a16:creationId xmlns:a16="http://schemas.microsoft.com/office/drawing/2014/main" id="{0A30CA92-EB05-14C8-D97A-477C57D03D1B}"/>
                </a:ext>
              </a:extLst>
            </p:cNvPr>
            <p:cNvGrpSpPr/>
            <p:nvPr userDrawn="1"/>
          </p:nvGrpSpPr>
          <p:grpSpPr>
            <a:xfrm>
              <a:off x="8702217" y="4841328"/>
              <a:ext cx="1296144" cy="1318039"/>
              <a:chOff x="7011073" y="4626883"/>
              <a:chExt cx="1296144" cy="1318039"/>
            </a:xfrm>
          </p:grpSpPr>
          <p:sp>
            <p:nvSpPr>
              <p:cNvPr id="15" name="Rechteck 8">
                <a:extLst>
                  <a:ext uri="{FF2B5EF4-FFF2-40B4-BE49-F238E27FC236}">
                    <a16:creationId xmlns:a16="http://schemas.microsoft.com/office/drawing/2014/main" id="{35B2611A-FCEF-2234-2E8F-F75FA1AA8F59}"/>
                  </a:ext>
                </a:extLst>
              </p:cNvPr>
              <p:cNvSpPr/>
              <p:nvPr userDrawn="1"/>
            </p:nvSpPr>
            <p:spPr>
              <a:xfrm>
                <a:off x="7011073" y="4626883"/>
                <a:ext cx="1296144" cy="1318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latin typeface="Arial" panose="020B0604020202020204" pitchFamily="34" charset="0"/>
                  <a:cs typeface="Arial" panose="020B0604020202020204" pitchFamily="34" charset="0"/>
                </a:endParaRPr>
              </a:p>
            </p:txBody>
          </p:sp>
          <p:pic>
            <p:nvPicPr>
              <p:cNvPr id="16" name="Grafik 4">
                <a:extLst>
                  <a:ext uri="{FF2B5EF4-FFF2-40B4-BE49-F238E27FC236}">
                    <a16:creationId xmlns:a16="http://schemas.microsoft.com/office/drawing/2014/main" id="{57B58C67-E2A6-2C00-2BBD-62A56F6CEC0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098324" y="4698890"/>
                <a:ext cx="1045934" cy="1044191"/>
              </a:xfrm>
              <a:prstGeom prst="rect">
                <a:avLst/>
              </a:prstGeom>
            </p:spPr>
          </p:pic>
        </p:grpSp>
        <p:sp>
          <p:nvSpPr>
            <p:cNvPr id="12" name="Textfeld 11">
              <a:extLst>
                <a:ext uri="{FF2B5EF4-FFF2-40B4-BE49-F238E27FC236}">
                  <a16:creationId xmlns:a16="http://schemas.microsoft.com/office/drawing/2014/main" id="{9DABC7C0-8642-BA9C-901E-205380E82BED}"/>
                </a:ext>
              </a:extLst>
            </p:cNvPr>
            <p:cNvSpPr txBox="1"/>
            <p:nvPr userDrawn="1"/>
          </p:nvSpPr>
          <p:spPr>
            <a:xfrm rot="20484441">
              <a:off x="9183566" y="5779002"/>
              <a:ext cx="952780" cy="359891"/>
            </a:xfrm>
            <a:prstGeom prst="rect">
              <a:avLst/>
            </a:prstGeom>
            <a:noFill/>
          </p:spPr>
          <p:txBody>
            <a:bodyPr wrap="square" rtlCol="0">
              <a:spAutoFit/>
            </a:bodyPr>
            <a:lstStyle/>
            <a:p>
              <a:pPr algn="l">
                <a:lnSpc>
                  <a:spcPct val="95000"/>
                </a:lnSpc>
              </a:pPr>
              <a:r>
                <a:rPr lang="de-DE" sz="1200" b="1" dirty="0">
                  <a:solidFill>
                    <a:srgbClr val="78BA20"/>
                  </a:solidFill>
                  <a:latin typeface="Arial" panose="020B0604020202020204" pitchFamily="34" charset="0"/>
                  <a:cs typeface="Arial" panose="020B0604020202020204" pitchFamily="34" charset="0"/>
                </a:rPr>
                <a:t>Phase II</a:t>
              </a:r>
            </a:p>
          </p:txBody>
        </p:sp>
        <p:sp>
          <p:nvSpPr>
            <p:cNvPr id="13" name="Textfeld 16">
              <a:extLst>
                <a:ext uri="{FF2B5EF4-FFF2-40B4-BE49-F238E27FC236}">
                  <a16:creationId xmlns:a16="http://schemas.microsoft.com/office/drawing/2014/main" id="{D3D5B533-BB78-E6EB-9662-C42E9FEA6769}"/>
                </a:ext>
              </a:extLst>
            </p:cNvPr>
            <p:cNvSpPr txBox="1"/>
            <p:nvPr userDrawn="1"/>
          </p:nvSpPr>
          <p:spPr>
            <a:xfrm>
              <a:off x="9682111" y="4939678"/>
              <a:ext cx="155939" cy="321068"/>
            </a:xfrm>
            <a:prstGeom prst="rect">
              <a:avLst/>
            </a:prstGeom>
            <a:noFill/>
          </p:spPr>
          <p:txBody>
            <a:bodyPr wrap="none" rtlCol="0">
              <a:spAutoFit/>
            </a:bodyPr>
            <a:lstStyle/>
            <a:p>
              <a:pPr algn="l">
                <a:lnSpc>
                  <a:spcPct val="95000"/>
                </a:lnSpc>
              </a:pPr>
              <a:endParaRPr lang="de-DE" sz="2000" dirty="0">
                <a:solidFill>
                  <a:srgbClr val="78BA20"/>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120E59C5-CE66-3B25-D865-5185FD42416C}"/>
              </a:ext>
            </a:extLst>
          </p:cNvPr>
          <p:cNvPicPr>
            <a:picLocks noChangeAspect="1"/>
          </p:cNvPicPr>
          <p:nvPr/>
        </p:nvPicPr>
        <p:blipFill>
          <a:blip r:embed="rId5"/>
          <a:stretch>
            <a:fillRect/>
          </a:stretch>
        </p:blipFill>
        <p:spPr>
          <a:xfrm>
            <a:off x="10667149" y="5327165"/>
            <a:ext cx="1002917" cy="1014060"/>
          </a:xfrm>
          <a:prstGeom prst="rect">
            <a:avLst/>
          </a:prstGeom>
        </p:spPr>
      </p:pic>
    </p:spTree>
    <p:extLst>
      <p:ext uri="{BB962C8B-B14F-4D97-AF65-F5344CB8AC3E}">
        <p14:creationId xmlns:p14="http://schemas.microsoft.com/office/powerpoint/2010/main" val="154218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ifferent colored lines&#10;&#10;AI-generated content may be incorrect.">
            <a:extLst>
              <a:ext uri="{FF2B5EF4-FFF2-40B4-BE49-F238E27FC236}">
                <a16:creationId xmlns:a16="http://schemas.microsoft.com/office/drawing/2014/main" id="{09D54F30-86AF-5555-38E3-F411F8C36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17" y="1099304"/>
            <a:ext cx="11083636" cy="2986989"/>
          </a:xfrm>
          <a:prstGeom prst="rect">
            <a:avLst/>
          </a:prstGeom>
        </p:spPr>
      </p:pic>
      <p:sp>
        <p:nvSpPr>
          <p:cNvPr id="6" name="Title 3"/>
          <p:cNvSpPr>
            <a:spLocks noGrp="1"/>
          </p:cNvSpPr>
          <p:nvPr>
            <p:ph type="title"/>
          </p:nvPr>
        </p:nvSpPr>
        <p:spPr>
          <a:xfrm>
            <a:off x="176048" y="175939"/>
            <a:ext cx="9386864" cy="779002"/>
          </a:xfrm>
        </p:spPr>
        <p:txBody>
          <a:bodyPr anchor="ctr"/>
          <a:lstStyle/>
          <a:p>
            <a:r>
              <a:rPr lang="en-US" sz="3200" dirty="0"/>
              <a:t>Harmonization of satellite tropospheric ozone data</a:t>
            </a:r>
            <a:endParaRPr lang="en-GB" sz="3200" dirty="0"/>
          </a:p>
        </p:txBody>
      </p:sp>
      <p:sp>
        <p:nvSpPr>
          <p:cNvPr id="7" name="Content Placeholder 2"/>
          <p:cNvSpPr txBox="1">
            <a:spLocks/>
          </p:cNvSpPr>
          <p:nvPr/>
        </p:nvSpPr>
        <p:spPr>
          <a:xfrm>
            <a:off x="-121920" y="4246828"/>
            <a:ext cx="12025133" cy="21781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1">
              <a:spcBef>
                <a:spcPts val="1200"/>
              </a:spcBef>
            </a:pPr>
            <a:r>
              <a:rPr lang="en-US" sz="2100" dirty="0"/>
              <a:t>Harmonization needs addressed: (</a:t>
            </a:r>
            <a:r>
              <a:rPr lang="en-US" sz="2100" dirty="0" err="1"/>
              <a:t>i</a:t>
            </a:r>
            <a:r>
              <a:rPr lang="en-US" sz="2100" dirty="0"/>
              <a:t>) Vertical representation &amp; units, (ii) Tropospheric top levels, (iii) Surface pressure, (iv) Spatial sampling, (v) Temporal sampling, (vi) A-priori information sources, (vii) A-priori information (effective) contributions (vertical smoothing)</a:t>
            </a:r>
          </a:p>
          <a:p>
            <a:pPr lvl="1">
              <a:spcBef>
                <a:spcPts val="1200"/>
              </a:spcBef>
            </a:pPr>
            <a:r>
              <a:rPr lang="en-US" sz="2100" dirty="0"/>
              <a:t>Satellite data harmonization reduces dispersion between datasets by about ~10-40 %.</a:t>
            </a:r>
          </a:p>
          <a:p>
            <a:pPr lvl="1">
              <a:spcBef>
                <a:spcPts val="1200"/>
              </a:spcBef>
            </a:pPr>
            <a:r>
              <a:rPr lang="en-US" sz="2100" dirty="0"/>
              <a:t>Residual discrepancies between harmonized satellite data </a:t>
            </a:r>
            <a:r>
              <a:rPr lang="en-US" sz="2100" dirty="0">
                <a:sym typeface="Wingdings" panose="05000000000000000000" pitchFamily="2" charset="2"/>
              </a:rPr>
              <a:t></a:t>
            </a:r>
            <a:r>
              <a:rPr lang="en-US" sz="2100" dirty="0"/>
              <a:t> other sources of uncertainty</a:t>
            </a:r>
            <a:endParaRPr lang="en-GB" sz="2100" dirty="0"/>
          </a:p>
        </p:txBody>
      </p:sp>
      <p:sp>
        <p:nvSpPr>
          <p:cNvPr id="9" name="TextBox 8"/>
          <p:cNvSpPr txBox="1"/>
          <p:nvPr/>
        </p:nvSpPr>
        <p:spPr>
          <a:xfrm>
            <a:off x="2631440" y="1259840"/>
            <a:ext cx="7096815" cy="369332"/>
          </a:xfrm>
          <a:prstGeom prst="rect">
            <a:avLst/>
          </a:prstGeom>
          <a:noFill/>
        </p:spPr>
        <p:txBody>
          <a:bodyPr wrap="none" rtlCol="0">
            <a:spAutoFit/>
          </a:bodyPr>
          <a:lstStyle/>
          <a:p>
            <a:r>
              <a:rPr lang="en-US" sz="1800" dirty="0"/>
              <a:t>Original data                                                After harmonization(s)</a:t>
            </a:r>
          </a:p>
        </p:txBody>
      </p:sp>
      <p:sp>
        <p:nvSpPr>
          <p:cNvPr id="2" name="TextBox 1">
            <a:extLst>
              <a:ext uri="{FF2B5EF4-FFF2-40B4-BE49-F238E27FC236}">
                <a16:creationId xmlns:a16="http://schemas.microsoft.com/office/drawing/2014/main" id="{3B314FF0-4C5F-0765-CEEC-C112E57BA97E}"/>
              </a:ext>
            </a:extLst>
          </p:cNvPr>
          <p:cNvSpPr txBox="1"/>
          <p:nvPr/>
        </p:nvSpPr>
        <p:spPr>
          <a:xfrm>
            <a:off x="9775491" y="6273797"/>
            <a:ext cx="2254143" cy="307777"/>
          </a:xfrm>
          <a:prstGeom prst="rect">
            <a:avLst/>
          </a:prstGeom>
          <a:noFill/>
        </p:spPr>
        <p:txBody>
          <a:bodyPr wrap="none" rtlCol="0">
            <a:spAutoFit/>
          </a:bodyPr>
          <a:lstStyle/>
          <a:p>
            <a:r>
              <a:rPr lang="en-GB" dirty="0"/>
              <a:t>Keppens et al., AMT 2025</a:t>
            </a:r>
            <a:endParaRPr lang="en-BE" dirty="0"/>
          </a:p>
        </p:txBody>
      </p:sp>
    </p:spTree>
    <p:extLst>
      <p:ext uri="{BB962C8B-B14F-4D97-AF65-F5344CB8AC3E}">
        <p14:creationId xmlns:p14="http://schemas.microsoft.com/office/powerpoint/2010/main" val="69727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09152-362A-C44F-D87B-73BCF91627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1FE296-3377-0701-0D82-A5C993953663}"/>
              </a:ext>
            </a:extLst>
          </p:cNvPr>
          <p:cNvSpPr>
            <a:spLocks noGrp="1"/>
          </p:cNvSpPr>
          <p:nvPr>
            <p:ph type="body" idx="1"/>
          </p:nvPr>
        </p:nvSpPr>
        <p:spPr>
          <a:xfrm>
            <a:off x="253293" y="1150983"/>
            <a:ext cx="11495400" cy="5111061"/>
          </a:xfrm>
        </p:spPr>
        <p:txBody>
          <a:bodyPr/>
          <a:lstStyle/>
          <a:p>
            <a:pPr marL="0" indent="0">
              <a:buNone/>
            </a:pPr>
            <a:r>
              <a:rPr lang="en-US" b="1" dirty="0">
                <a:solidFill>
                  <a:srgbClr val="000000"/>
                </a:solidFill>
              </a:rPr>
              <a:t>TOAR-II assessment papers in </a:t>
            </a:r>
            <a:r>
              <a:rPr lang="fr-FR" b="1" dirty="0">
                <a:solidFill>
                  <a:srgbClr val="000000"/>
                </a:solidFill>
              </a:rPr>
              <a:t>Philos. Trans. R. Soc. A</a:t>
            </a:r>
            <a:endParaRPr lang="en-US" dirty="0">
              <a:solidFill>
                <a:srgbClr val="000000"/>
              </a:solidFill>
            </a:endParaRPr>
          </a:p>
          <a:p>
            <a:pPr marL="50800" indent="0">
              <a:buNone/>
            </a:pPr>
            <a:endParaRPr lang="en-US" sz="800" dirty="0">
              <a:solidFill>
                <a:srgbClr val="000000"/>
              </a:solidFill>
            </a:endParaRPr>
          </a:p>
          <a:p>
            <a:pPr marL="50800" indent="0">
              <a:buNone/>
            </a:pPr>
            <a:r>
              <a:rPr lang="en-US" sz="1800" dirty="0">
                <a:solidFill>
                  <a:srgbClr val="000000"/>
                </a:solidFill>
              </a:rPr>
              <a:t>				(lead authors)</a:t>
            </a:r>
          </a:p>
          <a:p>
            <a:pPr marL="540000" lvl="1"/>
            <a:r>
              <a:rPr lang="en-US" sz="2300" dirty="0"/>
              <a:t>Overview paper		Helen Worden and Martin Schultz</a:t>
            </a:r>
          </a:p>
          <a:p>
            <a:pPr marL="540000" lvl="1"/>
            <a:r>
              <a:rPr lang="en-US" sz="2300" dirty="0"/>
              <a:t>Oceans			Roberto </a:t>
            </a:r>
            <a:r>
              <a:rPr lang="en-US" sz="2300" dirty="0" err="1"/>
              <a:t>Sommariva</a:t>
            </a:r>
            <a:endParaRPr lang="en-US" sz="2300" dirty="0"/>
          </a:p>
          <a:p>
            <a:pPr marL="540000" lvl="1"/>
            <a:r>
              <a:rPr lang="en-US" sz="2300" dirty="0"/>
              <a:t>Vegetation		Lisa Emberson</a:t>
            </a:r>
          </a:p>
          <a:p>
            <a:pPr marL="540000" lvl="1"/>
            <a:r>
              <a:rPr lang="en-US" sz="2300" dirty="0"/>
              <a:t>Health			Gaige Kerr</a:t>
            </a:r>
          </a:p>
          <a:p>
            <a:pPr marL="540000" lvl="1"/>
            <a:r>
              <a:rPr lang="en-US" sz="2300" dirty="0"/>
              <a:t>S. America Regional	Rodrigo </a:t>
            </a:r>
            <a:r>
              <a:rPr lang="en-US" sz="2300" dirty="0" err="1"/>
              <a:t>Seguel</a:t>
            </a:r>
            <a:endParaRPr lang="en-US" sz="2300" dirty="0"/>
          </a:p>
          <a:p>
            <a:pPr marL="540000" lvl="1"/>
            <a:r>
              <a:rPr lang="en-US" sz="2300" dirty="0"/>
              <a:t>Strat Trop Exchange	James Keeble and Paul Griffiths</a:t>
            </a:r>
          </a:p>
          <a:p>
            <a:pPr marL="540000" lvl="1"/>
            <a:r>
              <a:rPr lang="en-US" sz="2300" dirty="0"/>
              <a:t>Climate			Sophie </a:t>
            </a:r>
            <a:r>
              <a:rPr lang="en-US" sz="2300" dirty="0" err="1"/>
              <a:t>Szopa</a:t>
            </a:r>
            <a:r>
              <a:rPr lang="en-US" sz="2300" dirty="0"/>
              <a:t> and Owen Cooper</a:t>
            </a:r>
          </a:p>
          <a:p>
            <a:pPr marL="540000" lvl="1"/>
            <a:r>
              <a:rPr lang="en-US" sz="2300" b="1" u="sng" dirty="0">
                <a:solidFill>
                  <a:srgbClr val="92D050"/>
                </a:solidFill>
              </a:rPr>
              <a:t>Satellite Data</a:t>
            </a:r>
            <a:r>
              <a:rPr lang="en-US" sz="2300" b="1" dirty="0">
                <a:solidFill>
                  <a:srgbClr val="92D050"/>
                </a:solidFill>
              </a:rPr>
              <a:t> 		</a:t>
            </a:r>
            <a:r>
              <a:rPr lang="en-US" sz="2300" b="1" u="sng" dirty="0">
                <a:solidFill>
                  <a:srgbClr val="92D050"/>
                </a:solidFill>
              </a:rPr>
              <a:t>Daan Hubert (BIRA-IASB) and Kazuyuki Miyazaki (JPL)</a:t>
            </a:r>
          </a:p>
        </p:txBody>
      </p:sp>
      <p:sp>
        <p:nvSpPr>
          <p:cNvPr id="4" name="Title 2">
            <a:extLst>
              <a:ext uri="{FF2B5EF4-FFF2-40B4-BE49-F238E27FC236}">
                <a16:creationId xmlns:a16="http://schemas.microsoft.com/office/drawing/2014/main" id="{AACE4DE2-1092-5C1A-EDB4-D509E9EA1F09}"/>
              </a:ext>
            </a:extLst>
          </p:cNvPr>
          <p:cNvSpPr>
            <a:spLocks noGrp="1"/>
          </p:cNvSpPr>
          <p:nvPr>
            <p:ph type="title"/>
          </p:nvPr>
        </p:nvSpPr>
        <p:spPr>
          <a:xfrm>
            <a:off x="176048" y="175939"/>
            <a:ext cx="9386864" cy="779002"/>
          </a:xfrm>
        </p:spPr>
        <p:txBody>
          <a:bodyPr anchor="ctr"/>
          <a:lstStyle/>
          <a:p>
            <a:r>
              <a:rPr lang="en-US" dirty="0"/>
              <a:t>TOAR-II / Satellites</a:t>
            </a:r>
          </a:p>
        </p:txBody>
      </p:sp>
      <p:sp>
        <p:nvSpPr>
          <p:cNvPr id="5" name="Rectangle 4">
            <a:extLst>
              <a:ext uri="{FF2B5EF4-FFF2-40B4-BE49-F238E27FC236}">
                <a16:creationId xmlns:a16="http://schemas.microsoft.com/office/drawing/2014/main" id="{6D22EC25-45BD-392F-C73B-EC5B9DC866D9}"/>
              </a:ext>
            </a:extLst>
          </p:cNvPr>
          <p:cNvSpPr/>
          <p:nvPr/>
        </p:nvSpPr>
        <p:spPr>
          <a:xfrm>
            <a:off x="8325941" y="473975"/>
            <a:ext cx="1282723" cy="400110"/>
          </a:xfrm>
          <a:prstGeom prst="rect">
            <a:avLst/>
          </a:prstGeom>
        </p:spPr>
        <p:txBody>
          <a:bodyPr wrap="none">
            <a:spAutoFit/>
          </a:bodyPr>
          <a:lstStyle/>
          <a:p>
            <a:r>
              <a:rPr lang="en-US" sz="2000" b="1" dirty="0">
                <a:solidFill>
                  <a:srgbClr val="92D050"/>
                </a:solidFill>
              </a:rPr>
              <a:t>VC-20-01</a:t>
            </a:r>
            <a:endParaRPr lang="en-US" sz="2000" dirty="0"/>
          </a:p>
        </p:txBody>
      </p:sp>
    </p:spTree>
    <p:extLst>
      <p:ext uri="{BB962C8B-B14F-4D97-AF65-F5344CB8AC3E}">
        <p14:creationId xmlns:p14="http://schemas.microsoft.com/office/powerpoint/2010/main" val="910229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547B5-75B3-5D7D-6E92-283FDBC46999}"/>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C0BCF067-56A5-79CB-9FB0-046F049E2010}"/>
              </a:ext>
            </a:extLst>
          </p:cNvPr>
          <p:cNvSpPr>
            <a:spLocks noGrp="1"/>
          </p:cNvSpPr>
          <p:nvPr>
            <p:ph type="title"/>
          </p:nvPr>
        </p:nvSpPr>
        <p:spPr>
          <a:xfrm>
            <a:off x="176048" y="175939"/>
            <a:ext cx="9386864" cy="779002"/>
          </a:xfrm>
        </p:spPr>
        <p:txBody>
          <a:bodyPr anchor="ctr"/>
          <a:lstStyle/>
          <a:p>
            <a:r>
              <a:rPr lang="en-US" dirty="0"/>
              <a:t>TOAR-II / Satellites</a:t>
            </a:r>
          </a:p>
        </p:txBody>
      </p:sp>
      <p:sp>
        <p:nvSpPr>
          <p:cNvPr id="5" name="Rectangle 4">
            <a:extLst>
              <a:ext uri="{FF2B5EF4-FFF2-40B4-BE49-F238E27FC236}">
                <a16:creationId xmlns:a16="http://schemas.microsoft.com/office/drawing/2014/main" id="{6D088FB2-53F2-F351-429B-95A147393AD8}"/>
              </a:ext>
            </a:extLst>
          </p:cNvPr>
          <p:cNvSpPr/>
          <p:nvPr/>
        </p:nvSpPr>
        <p:spPr>
          <a:xfrm>
            <a:off x="8325941" y="473975"/>
            <a:ext cx="1282723" cy="400110"/>
          </a:xfrm>
          <a:prstGeom prst="rect">
            <a:avLst/>
          </a:prstGeom>
        </p:spPr>
        <p:txBody>
          <a:bodyPr wrap="none">
            <a:spAutoFit/>
          </a:bodyPr>
          <a:lstStyle/>
          <a:p>
            <a:r>
              <a:rPr lang="en-US" sz="2000" b="1" dirty="0">
                <a:solidFill>
                  <a:srgbClr val="92D050"/>
                </a:solidFill>
              </a:rPr>
              <a:t>VC-20-01</a:t>
            </a:r>
            <a:endParaRPr lang="en-US" sz="2000" dirty="0"/>
          </a:p>
        </p:txBody>
      </p:sp>
      <p:sp>
        <p:nvSpPr>
          <p:cNvPr id="8" name="Text Placeholder 1">
            <a:extLst>
              <a:ext uri="{FF2B5EF4-FFF2-40B4-BE49-F238E27FC236}">
                <a16:creationId xmlns:a16="http://schemas.microsoft.com/office/drawing/2014/main" id="{0D9D81E1-EBF8-2927-C197-0EF7A78C3F9A}"/>
              </a:ext>
            </a:extLst>
          </p:cNvPr>
          <p:cNvSpPr>
            <a:spLocks noGrp="1"/>
          </p:cNvSpPr>
          <p:nvPr>
            <p:ph type="body" idx="1"/>
          </p:nvPr>
        </p:nvSpPr>
        <p:spPr>
          <a:xfrm>
            <a:off x="293753" y="1150983"/>
            <a:ext cx="11796648" cy="5111061"/>
          </a:xfrm>
        </p:spPr>
        <p:txBody>
          <a:bodyPr/>
          <a:lstStyle/>
          <a:p>
            <a:pPr marL="50800" indent="0">
              <a:buNone/>
            </a:pPr>
            <a:r>
              <a:rPr lang="en-US" b="1" dirty="0">
                <a:solidFill>
                  <a:srgbClr val="000000"/>
                </a:solidFill>
              </a:rPr>
              <a:t>TOAR-II Satellite Assessment combines 15 harmonised records</a:t>
            </a:r>
            <a:br>
              <a:rPr lang="en-US" b="1" dirty="0">
                <a:solidFill>
                  <a:srgbClr val="000000"/>
                </a:solidFill>
              </a:rPr>
            </a:br>
            <a:r>
              <a:rPr lang="en-US" sz="2300" dirty="0">
                <a:solidFill>
                  <a:srgbClr val="000000"/>
                </a:solidFill>
              </a:rPr>
              <a:t>https://doi.org/10.18758/39zdhztg</a:t>
            </a:r>
          </a:p>
          <a:p>
            <a:pPr marL="50800" indent="0">
              <a:spcBef>
                <a:spcPts val="1800"/>
              </a:spcBef>
              <a:buNone/>
            </a:pPr>
            <a:r>
              <a:rPr lang="en-US" b="1" dirty="0">
                <a:solidFill>
                  <a:srgbClr val="000000"/>
                </a:solidFill>
              </a:rPr>
              <a:t>Significant advances since TOAR-I </a:t>
            </a:r>
            <a:br>
              <a:rPr lang="en-US" b="1" dirty="0">
                <a:solidFill>
                  <a:srgbClr val="000000"/>
                </a:solidFill>
              </a:rPr>
            </a:br>
            <a:r>
              <a:rPr lang="en-US" sz="2300" dirty="0">
                <a:solidFill>
                  <a:srgbClr val="000000"/>
                </a:solidFill>
              </a:rPr>
              <a:t>Maps of </a:t>
            </a:r>
            <a:r>
              <a:rPr lang="en-US" sz="2300" dirty="0">
                <a:solidFill>
                  <a:srgbClr val="00B0F0"/>
                </a:solidFill>
              </a:rPr>
              <a:t>present-day mean</a:t>
            </a:r>
            <a:r>
              <a:rPr lang="en-US" sz="2300" dirty="0">
                <a:solidFill>
                  <a:srgbClr val="000000"/>
                </a:solidFill>
              </a:rPr>
              <a:t> &amp; </a:t>
            </a:r>
            <a:r>
              <a:rPr lang="en-US" sz="2300" dirty="0">
                <a:solidFill>
                  <a:srgbClr val="00B0F0"/>
                </a:solidFill>
              </a:rPr>
              <a:t>seasonal cycle</a:t>
            </a:r>
            <a:r>
              <a:rPr lang="en-US" sz="2300" dirty="0">
                <a:solidFill>
                  <a:srgbClr val="000000"/>
                </a:solidFill>
              </a:rPr>
              <a:t>, </a:t>
            </a:r>
            <a:r>
              <a:rPr lang="en-US" sz="2300" dirty="0">
                <a:solidFill>
                  <a:srgbClr val="00B0F0"/>
                </a:solidFill>
              </a:rPr>
              <a:t>long-term trend</a:t>
            </a:r>
            <a:r>
              <a:rPr lang="en-US" sz="2300" dirty="0">
                <a:solidFill>
                  <a:srgbClr val="000000"/>
                </a:solidFill>
              </a:rPr>
              <a:t> and episodic events are more finely resolved, more accurate and have more robust uncertainty estimates.</a:t>
            </a:r>
            <a:endParaRPr lang="en-US" sz="2300" dirty="0"/>
          </a:p>
        </p:txBody>
      </p:sp>
      <p:grpSp>
        <p:nvGrpSpPr>
          <p:cNvPr id="29" name="Group 28">
            <a:extLst>
              <a:ext uri="{FF2B5EF4-FFF2-40B4-BE49-F238E27FC236}">
                <a16:creationId xmlns:a16="http://schemas.microsoft.com/office/drawing/2014/main" id="{DBBE5466-9EA9-B4A6-0F5E-054E3C0D6BAD}"/>
              </a:ext>
            </a:extLst>
          </p:cNvPr>
          <p:cNvGrpSpPr/>
          <p:nvPr/>
        </p:nvGrpSpPr>
        <p:grpSpPr>
          <a:xfrm>
            <a:off x="176049" y="3297240"/>
            <a:ext cx="3957983" cy="3160846"/>
            <a:chOff x="176049" y="2926080"/>
            <a:chExt cx="3957983" cy="3160846"/>
          </a:xfrm>
        </p:grpSpPr>
        <p:pic>
          <p:nvPicPr>
            <p:cNvPr id="6" name="Picture 5">
              <a:extLst>
                <a:ext uri="{FF2B5EF4-FFF2-40B4-BE49-F238E27FC236}">
                  <a16:creationId xmlns:a16="http://schemas.microsoft.com/office/drawing/2014/main" id="{452A84A4-2CA1-0C4E-BD7C-E88C26E8A950}"/>
                </a:ext>
              </a:extLst>
            </p:cNvPr>
            <p:cNvPicPr>
              <a:picLocks noChangeAspect="1"/>
            </p:cNvPicPr>
            <p:nvPr/>
          </p:nvPicPr>
          <p:blipFill>
            <a:blip r:embed="rId2"/>
            <a:stretch>
              <a:fillRect/>
            </a:stretch>
          </p:blipFill>
          <p:spPr>
            <a:xfrm>
              <a:off x="176049" y="3710233"/>
              <a:ext cx="3957983" cy="2376693"/>
            </a:xfrm>
            <a:prstGeom prst="rect">
              <a:avLst/>
            </a:prstGeom>
          </p:spPr>
        </p:pic>
        <p:cxnSp>
          <p:nvCxnSpPr>
            <p:cNvPr id="16" name="Straight Arrow Connector 15">
              <a:extLst>
                <a:ext uri="{FF2B5EF4-FFF2-40B4-BE49-F238E27FC236}">
                  <a16:creationId xmlns:a16="http://schemas.microsoft.com/office/drawing/2014/main" id="{D9D74612-6508-05EE-163D-DA4E25942858}"/>
                </a:ext>
              </a:extLst>
            </p:cNvPr>
            <p:cNvCxnSpPr/>
            <p:nvPr/>
          </p:nvCxnSpPr>
          <p:spPr>
            <a:xfrm flipH="1">
              <a:off x="2316480" y="2926080"/>
              <a:ext cx="213360" cy="66547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90ED582-A64C-BBEB-D446-61031815DB88}"/>
              </a:ext>
            </a:extLst>
          </p:cNvPr>
          <p:cNvGrpSpPr/>
          <p:nvPr/>
        </p:nvGrpSpPr>
        <p:grpSpPr>
          <a:xfrm>
            <a:off x="8152663" y="3297240"/>
            <a:ext cx="3937738" cy="3119837"/>
            <a:chOff x="8152663" y="2926080"/>
            <a:chExt cx="3937738" cy="3119837"/>
          </a:xfrm>
        </p:grpSpPr>
        <p:cxnSp>
          <p:nvCxnSpPr>
            <p:cNvPr id="19" name="Straight Arrow Connector 18">
              <a:extLst>
                <a:ext uri="{FF2B5EF4-FFF2-40B4-BE49-F238E27FC236}">
                  <a16:creationId xmlns:a16="http://schemas.microsoft.com/office/drawing/2014/main" id="{B8E24D70-71AA-AC16-5BCB-1AAC6F3BE4A9}"/>
                </a:ext>
              </a:extLst>
            </p:cNvPr>
            <p:cNvCxnSpPr/>
            <p:nvPr/>
          </p:nvCxnSpPr>
          <p:spPr>
            <a:xfrm>
              <a:off x="8664068" y="2926080"/>
              <a:ext cx="1221612" cy="66547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3FD1D5C-1A6B-980B-7FB6-5856E3D4AF5A}"/>
                </a:ext>
              </a:extLst>
            </p:cNvPr>
            <p:cNvGrpSpPr/>
            <p:nvPr/>
          </p:nvGrpSpPr>
          <p:grpSpPr>
            <a:xfrm>
              <a:off x="8152663" y="3691245"/>
              <a:ext cx="3937738" cy="2354672"/>
              <a:chOff x="8152663" y="3691245"/>
              <a:chExt cx="3937738" cy="2354672"/>
            </a:xfrm>
          </p:grpSpPr>
          <p:pic>
            <p:nvPicPr>
              <p:cNvPr id="13" name="Picture 12">
                <a:extLst>
                  <a:ext uri="{FF2B5EF4-FFF2-40B4-BE49-F238E27FC236}">
                    <a16:creationId xmlns:a16="http://schemas.microsoft.com/office/drawing/2014/main" id="{696C41EB-EDA8-821B-FD61-69F24E3088B3}"/>
                  </a:ext>
                </a:extLst>
              </p:cNvPr>
              <p:cNvPicPr>
                <a:picLocks noChangeAspect="1"/>
              </p:cNvPicPr>
              <p:nvPr/>
            </p:nvPicPr>
            <p:blipFill rotWithShape="1">
              <a:blip r:embed="rId3"/>
              <a:srcRect b="53427"/>
              <a:stretch/>
            </p:blipFill>
            <p:spPr>
              <a:xfrm>
                <a:off x="8152663" y="3691245"/>
                <a:ext cx="3937738" cy="2085635"/>
              </a:xfrm>
              <a:prstGeom prst="rect">
                <a:avLst/>
              </a:prstGeom>
            </p:spPr>
          </p:pic>
          <p:pic>
            <p:nvPicPr>
              <p:cNvPr id="25" name="Picture 24">
                <a:extLst>
                  <a:ext uri="{FF2B5EF4-FFF2-40B4-BE49-F238E27FC236}">
                    <a16:creationId xmlns:a16="http://schemas.microsoft.com/office/drawing/2014/main" id="{ACD8705E-B3C8-6F86-2A76-FF8267E532A6}"/>
                  </a:ext>
                </a:extLst>
              </p:cNvPr>
              <p:cNvPicPr>
                <a:picLocks noChangeAspect="1"/>
              </p:cNvPicPr>
              <p:nvPr/>
            </p:nvPicPr>
            <p:blipFill rotWithShape="1">
              <a:blip r:embed="rId3"/>
              <a:srcRect t="94771" b="-343"/>
              <a:stretch/>
            </p:blipFill>
            <p:spPr>
              <a:xfrm>
                <a:off x="8152663" y="5796427"/>
                <a:ext cx="3937738" cy="249490"/>
              </a:xfrm>
              <a:prstGeom prst="rect">
                <a:avLst/>
              </a:prstGeom>
            </p:spPr>
          </p:pic>
        </p:grpSp>
      </p:grpSp>
      <p:grpSp>
        <p:nvGrpSpPr>
          <p:cNvPr id="30" name="Group 29">
            <a:extLst>
              <a:ext uri="{FF2B5EF4-FFF2-40B4-BE49-F238E27FC236}">
                <a16:creationId xmlns:a16="http://schemas.microsoft.com/office/drawing/2014/main" id="{E74B4503-F45A-13CE-9CF7-00A3B9FD66CB}"/>
              </a:ext>
            </a:extLst>
          </p:cNvPr>
          <p:cNvGrpSpPr/>
          <p:nvPr/>
        </p:nvGrpSpPr>
        <p:grpSpPr>
          <a:xfrm>
            <a:off x="4156405" y="3322636"/>
            <a:ext cx="3991915" cy="3192829"/>
            <a:chOff x="4156405" y="2951476"/>
            <a:chExt cx="3991915" cy="3192829"/>
          </a:xfrm>
        </p:grpSpPr>
        <p:cxnSp>
          <p:nvCxnSpPr>
            <p:cNvPr id="17" name="Straight Arrow Connector 16">
              <a:extLst>
                <a:ext uri="{FF2B5EF4-FFF2-40B4-BE49-F238E27FC236}">
                  <a16:creationId xmlns:a16="http://schemas.microsoft.com/office/drawing/2014/main" id="{8B4C088D-196A-9143-A6CC-E3B3B6D9A177}"/>
                </a:ext>
              </a:extLst>
            </p:cNvPr>
            <p:cNvCxnSpPr/>
            <p:nvPr/>
          </p:nvCxnSpPr>
          <p:spPr>
            <a:xfrm>
              <a:off x="5720080" y="2951476"/>
              <a:ext cx="321373" cy="64008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8D5149C-CF2F-EB69-A1DE-0F0382B972E9}"/>
                </a:ext>
              </a:extLst>
            </p:cNvPr>
            <p:cNvGrpSpPr/>
            <p:nvPr/>
          </p:nvGrpSpPr>
          <p:grpSpPr>
            <a:xfrm>
              <a:off x="4156405" y="3591556"/>
              <a:ext cx="3991915" cy="2552749"/>
              <a:chOff x="4156405" y="3591556"/>
              <a:chExt cx="3991915" cy="2552749"/>
            </a:xfrm>
          </p:grpSpPr>
          <p:pic>
            <p:nvPicPr>
              <p:cNvPr id="9" name="Picture 8">
                <a:extLst>
                  <a:ext uri="{FF2B5EF4-FFF2-40B4-BE49-F238E27FC236}">
                    <a16:creationId xmlns:a16="http://schemas.microsoft.com/office/drawing/2014/main" id="{098FDD93-B14E-BA79-CCDE-D9C688443A17}"/>
                  </a:ext>
                </a:extLst>
              </p:cNvPr>
              <p:cNvPicPr>
                <a:picLocks noChangeAspect="1"/>
              </p:cNvPicPr>
              <p:nvPr/>
            </p:nvPicPr>
            <p:blipFill rotWithShape="1">
              <a:blip r:embed="rId4"/>
              <a:srcRect l="15457" t="51916" r="22502" b="4940"/>
              <a:stretch/>
            </p:blipFill>
            <p:spPr>
              <a:xfrm>
                <a:off x="4156405" y="3591556"/>
                <a:ext cx="3991915" cy="2238234"/>
              </a:xfrm>
              <a:prstGeom prst="rect">
                <a:avLst/>
              </a:prstGeom>
            </p:spPr>
          </p:pic>
          <p:pic>
            <p:nvPicPr>
              <p:cNvPr id="26" name="Picture 25">
                <a:extLst>
                  <a:ext uri="{FF2B5EF4-FFF2-40B4-BE49-F238E27FC236}">
                    <a16:creationId xmlns:a16="http://schemas.microsoft.com/office/drawing/2014/main" id="{5D83516D-579C-9AEC-D5CC-E94BA980AE45}"/>
                  </a:ext>
                </a:extLst>
              </p:cNvPr>
              <p:cNvPicPr>
                <a:picLocks noChangeAspect="1"/>
              </p:cNvPicPr>
              <p:nvPr/>
            </p:nvPicPr>
            <p:blipFill rotWithShape="1">
              <a:blip r:embed="rId4"/>
              <a:srcRect l="78030" t="54475" r="15101" b="4654"/>
              <a:stretch/>
            </p:blipFill>
            <p:spPr>
              <a:xfrm rot="5400000">
                <a:off x="6032393" y="5218557"/>
                <a:ext cx="319366" cy="1532129"/>
              </a:xfrm>
              <a:prstGeom prst="rect">
                <a:avLst/>
              </a:prstGeom>
            </p:spPr>
          </p:pic>
        </p:grpSp>
      </p:grpSp>
    </p:spTree>
    <p:extLst>
      <p:ext uri="{BB962C8B-B14F-4D97-AF65-F5344CB8AC3E}">
        <p14:creationId xmlns:p14="http://schemas.microsoft.com/office/powerpoint/2010/main" val="2134958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18086-E611-FF99-BB5F-4BCA98782E0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6EB913B-04B3-2C36-C228-F31B51745580}"/>
              </a:ext>
            </a:extLst>
          </p:cNvPr>
          <p:cNvSpPr txBox="1"/>
          <p:nvPr/>
        </p:nvSpPr>
        <p:spPr>
          <a:xfrm>
            <a:off x="336686" y="1158909"/>
            <a:ext cx="11596941" cy="5160131"/>
          </a:xfrm>
          <a:prstGeom prst="rect">
            <a:avLst/>
          </a:prstGeom>
          <a:noFill/>
        </p:spPr>
        <p:txBody>
          <a:bodyPr wrap="square" rtlCol="0">
            <a:spAutoFit/>
          </a:bodyPr>
          <a:lstStyle/>
          <a:p>
            <a:r>
              <a:rPr kumimoji="1" lang="en-US" altLang="ja-JP" sz="2000" dirty="0">
                <a:latin typeface="Aptos" panose="020B0004020202020204" pitchFamily="34" charset="0"/>
              </a:rPr>
              <a:t>On 29 June 2025, GOSAT-GW was successfully launched from </a:t>
            </a:r>
          </a:p>
          <a:p>
            <a:r>
              <a:rPr kumimoji="1" lang="en-US" altLang="ja-JP" sz="2000" dirty="0" err="1">
                <a:latin typeface="Aptos" panose="020B0004020202020204" pitchFamily="34" charset="0"/>
              </a:rPr>
              <a:t>Tanegashima</a:t>
            </a:r>
            <a:r>
              <a:rPr kumimoji="1" lang="en-US" altLang="ja-JP" sz="2000" dirty="0">
                <a:latin typeface="Aptos" panose="020B0004020202020204" pitchFamily="34" charset="0"/>
              </a:rPr>
              <a:t> with the last (the 50th!!) H-IIA Launch Vehicle. </a:t>
            </a:r>
          </a:p>
          <a:p>
            <a:endParaRPr kumimoji="1" lang="en-US" altLang="ja-JP" sz="1333" dirty="0">
              <a:latin typeface="Aptos" panose="020B0004020202020204" pitchFamily="34" charset="0"/>
            </a:endParaRPr>
          </a:p>
          <a:p>
            <a:r>
              <a:rPr kumimoji="1" lang="en-US" altLang="ja-JP" sz="2000" dirty="0">
                <a:latin typeface="Aptos" panose="020B0004020202020204" pitchFamily="34" charset="0"/>
              </a:rPr>
              <a:t>The first light was conducted on 14 July. (Please see links below.)</a:t>
            </a:r>
          </a:p>
          <a:p>
            <a:r>
              <a:rPr kumimoji="1" lang="en-US" altLang="ja-JP" sz="2000" dirty="0">
                <a:latin typeface="Aptos" panose="020B0004020202020204" pitchFamily="34" charset="0"/>
              </a:rPr>
              <a:t>   - </a:t>
            </a:r>
            <a:r>
              <a:rPr kumimoji="1" lang="en-US" altLang="ja-JP" sz="2000" dirty="0">
                <a:latin typeface="Aptos" panose="020B0004020202020204" pitchFamily="34" charset="0"/>
                <a:hlinkClick r:id="rId2"/>
              </a:rPr>
              <a:t>https://www.jaxa.jp/press/2025/08/20250808-1_j.html</a:t>
            </a:r>
            <a:r>
              <a:rPr kumimoji="1" lang="en-US" altLang="ja-JP" sz="2000" dirty="0">
                <a:latin typeface="Aptos" panose="020B0004020202020204" pitchFamily="34" charset="0"/>
              </a:rPr>
              <a:t>  (Japanese)</a:t>
            </a:r>
          </a:p>
          <a:p>
            <a:r>
              <a:rPr kumimoji="1" lang="en-US" altLang="ja-JP" sz="2000" dirty="0">
                <a:latin typeface="Aptos" panose="020B0004020202020204" pitchFamily="34" charset="0"/>
              </a:rPr>
              <a:t>   - </a:t>
            </a:r>
            <a:r>
              <a:rPr kumimoji="1" lang="en-US" altLang="ja-JP" sz="2000" dirty="0">
                <a:latin typeface="Aptos" panose="020B0004020202020204" pitchFamily="34" charset="0"/>
                <a:hlinkClick r:id="rId3"/>
              </a:rPr>
              <a:t>https://www.nies.go.jp/whatsnew/20250826/20250826-e.html</a:t>
            </a:r>
            <a:r>
              <a:rPr kumimoji="1" lang="en-US" altLang="ja-JP" sz="2000" dirty="0">
                <a:latin typeface="Aptos" panose="020B0004020202020204" pitchFamily="34" charset="0"/>
              </a:rPr>
              <a:t> </a:t>
            </a:r>
          </a:p>
          <a:p>
            <a:endParaRPr kumimoji="1" lang="en-US" altLang="ja-JP" sz="1333" dirty="0">
              <a:latin typeface="Aptos" panose="020B0004020202020204" pitchFamily="34" charset="0"/>
            </a:endParaRPr>
          </a:p>
          <a:p>
            <a:r>
              <a:rPr kumimoji="1" lang="en-US" altLang="ja-JP" sz="2133" b="1" dirty="0">
                <a:latin typeface="Aptos" panose="020B0004020202020204" pitchFamily="34" charset="0"/>
              </a:rPr>
              <a:t>Useful links for TANSO-3</a:t>
            </a:r>
          </a:p>
          <a:p>
            <a:r>
              <a:rPr kumimoji="1" lang="en-US" altLang="ja-JP" sz="2000" b="1" dirty="0">
                <a:latin typeface="Aptos" panose="020B0004020202020204" pitchFamily="34" charset="0"/>
              </a:rPr>
              <a:t>     Data policy</a:t>
            </a:r>
            <a:r>
              <a:rPr kumimoji="1" lang="en-US" altLang="ja-JP" sz="2000" dirty="0">
                <a:latin typeface="Aptos" panose="020B0004020202020204" pitchFamily="34" charset="0"/>
              </a:rPr>
              <a:t>: </a:t>
            </a:r>
            <a:r>
              <a:rPr kumimoji="1" lang="en-US" altLang="ja-JP" sz="2000" dirty="0">
                <a:latin typeface="Aptos" panose="020B0004020202020204" pitchFamily="34" charset="0"/>
                <a:hlinkClick r:id="rId4"/>
              </a:rPr>
              <a:t>https://www.nies.go.jp/soc/en/documents/datapolicy/</a:t>
            </a:r>
            <a:r>
              <a:rPr kumimoji="1" lang="en-US" altLang="ja-JP" sz="2000" dirty="0">
                <a:latin typeface="Aptos" panose="020B0004020202020204" pitchFamily="34" charset="0"/>
              </a:rPr>
              <a:t> </a:t>
            </a:r>
          </a:p>
          <a:p>
            <a:r>
              <a:rPr kumimoji="1" lang="en-US" altLang="ja-JP" sz="2000" b="1" dirty="0">
                <a:solidFill>
                  <a:srgbClr val="FF0000"/>
                </a:solidFill>
                <a:latin typeface="Aptos" panose="020B0004020202020204" pitchFamily="34" charset="0"/>
              </a:rPr>
              <a:t>     Observation request</a:t>
            </a:r>
            <a:r>
              <a:rPr kumimoji="1" lang="en-US" altLang="ja-JP" sz="2000" dirty="0">
                <a:latin typeface="Aptos" panose="020B0004020202020204" pitchFamily="34" charset="0"/>
              </a:rPr>
              <a:t>: </a:t>
            </a:r>
            <a:r>
              <a:rPr kumimoji="1" lang="en-US" altLang="ja-JP" sz="2000" dirty="0">
                <a:latin typeface="Aptos" panose="020B0004020202020204" pitchFamily="34" charset="0"/>
                <a:hlinkClick r:id="rId5"/>
              </a:rPr>
              <a:t>https://gosat-gw.nies.go.jp/en/request.html</a:t>
            </a:r>
            <a:r>
              <a:rPr kumimoji="1" lang="en-US" altLang="ja-JP" sz="2000" dirty="0">
                <a:latin typeface="Aptos" panose="020B0004020202020204" pitchFamily="34" charset="0"/>
              </a:rPr>
              <a:t> </a:t>
            </a:r>
          </a:p>
          <a:p>
            <a:r>
              <a:rPr kumimoji="1" lang="en-US" altLang="ja-JP" sz="2000" dirty="0">
                <a:latin typeface="Aptos" panose="020B0004020202020204" pitchFamily="34" charset="0"/>
              </a:rPr>
              <a:t>         - Application form will be soon opened.</a:t>
            </a:r>
          </a:p>
          <a:p>
            <a:r>
              <a:rPr kumimoji="1" lang="en-US" altLang="ja-JP" sz="2000" b="1" dirty="0">
                <a:solidFill>
                  <a:srgbClr val="FF0000"/>
                </a:solidFill>
                <a:latin typeface="Aptos" panose="020B0004020202020204" pitchFamily="34" charset="0"/>
              </a:rPr>
              <a:t>     Product Archive</a:t>
            </a:r>
            <a:r>
              <a:rPr kumimoji="1" lang="en-US" altLang="ja-JP" sz="2000" dirty="0">
                <a:latin typeface="Aptos" panose="020B0004020202020204" pitchFamily="34" charset="0"/>
              </a:rPr>
              <a:t>: </a:t>
            </a:r>
            <a:r>
              <a:rPr kumimoji="1" lang="en-US" altLang="ja-JP" sz="2000" dirty="0">
                <a:latin typeface="Aptos" panose="020B0004020202020204" pitchFamily="34" charset="0"/>
                <a:hlinkClick r:id="rId6"/>
              </a:rPr>
              <a:t>https://product.gosat-gw.nies.go.jp/</a:t>
            </a:r>
            <a:r>
              <a:rPr kumimoji="1" lang="en-US" altLang="ja-JP" sz="2000" dirty="0">
                <a:latin typeface="Aptos" panose="020B0004020202020204" pitchFamily="34" charset="0"/>
              </a:rPr>
              <a:t> </a:t>
            </a:r>
          </a:p>
          <a:p>
            <a:r>
              <a:rPr kumimoji="1" lang="en-US" altLang="ja-JP" sz="2000" dirty="0">
                <a:latin typeface="Aptos" panose="020B0004020202020204" pitchFamily="34" charset="0"/>
              </a:rPr>
              <a:t>        - User registration, download L1B/L2 data, request focus mode observations (authorized user only)</a:t>
            </a:r>
          </a:p>
          <a:p>
            <a:r>
              <a:rPr kumimoji="1" lang="en-US" altLang="ja-JP" sz="2000" b="1" dirty="0">
                <a:latin typeface="Aptos" panose="020B0004020202020204" pitchFamily="34" charset="0"/>
              </a:rPr>
              <a:t>     Sample L2 product</a:t>
            </a:r>
            <a:r>
              <a:rPr kumimoji="1" lang="en-US" altLang="ja-JP" sz="2000" dirty="0">
                <a:latin typeface="Aptos" panose="020B0004020202020204" pitchFamily="34" charset="0"/>
              </a:rPr>
              <a:t>: </a:t>
            </a:r>
            <a:r>
              <a:rPr kumimoji="1" lang="en-US" altLang="ja-JP" sz="2000" dirty="0">
                <a:latin typeface="Aptos" panose="020B0004020202020204" pitchFamily="34" charset="0"/>
                <a:hlinkClick r:id="rId7"/>
              </a:rPr>
              <a:t>https://gosat-gw.nies.go.jp/request.html</a:t>
            </a:r>
            <a:r>
              <a:rPr kumimoji="1" lang="en-US" altLang="ja-JP" sz="2000" dirty="0">
                <a:latin typeface="Aptos" panose="020B0004020202020204" pitchFamily="34" charset="0"/>
              </a:rPr>
              <a:t>  (Japanese (soon in English))</a:t>
            </a:r>
          </a:p>
          <a:p>
            <a:r>
              <a:rPr lang="en-US" altLang="ja-JP" sz="2000" dirty="0">
                <a:latin typeface="Aptos" panose="020B0004020202020204" pitchFamily="34" charset="0"/>
              </a:rPr>
              <a:t>        - For checking the file format</a:t>
            </a:r>
          </a:p>
          <a:p>
            <a:r>
              <a:rPr lang="en-US" altLang="ja-JP" sz="2133" b="1" dirty="0">
                <a:latin typeface="Aptos" panose="020B0004020202020204" pitchFamily="34" charset="0"/>
              </a:rPr>
              <a:t>Schedule</a:t>
            </a:r>
          </a:p>
          <a:p>
            <a:r>
              <a:rPr kumimoji="1" lang="en-US" altLang="ja-JP" sz="2000" dirty="0">
                <a:latin typeface="Aptos" panose="020B0004020202020204" pitchFamily="34" charset="0"/>
              </a:rPr>
              <a:t>    L1B will be open to the public after Apr.-May 2026. (L2 will be open 1yr. after L1B open.)</a:t>
            </a:r>
          </a:p>
        </p:txBody>
      </p:sp>
      <p:pic>
        <p:nvPicPr>
          <p:cNvPr id="7" name="図 6" descr="煙を出して飛んでいるスペースシャトル&#10;&#10;AI 生成コンテンツは誤りを含む可能性があります。">
            <a:extLst>
              <a:ext uri="{FF2B5EF4-FFF2-40B4-BE49-F238E27FC236}">
                <a16:creationId xmlns:a16="http://schemas.microsoft.com/office/drawing/2014/main" id="{AF000FCE-D36F-896B-7B61-8507D47CB7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8181" y="80930"/>
            <a:ext cx="3391396" cy="2464223"/>
          </a:xfrm>
          <a:prstGeom prst="rect">
            <a:avLst/>
          </a:prstGeom>
        </p:spPr>
      </p:pic>
      <p:sp>
        <p:nvSpPr>
          <p:cNvPr id="2" name="テキスト ボックス 1">
            <a:extLst>
              <a:ext uri="{FF2B5EF4-FFF2-40B4-BE49-F238E27FC236}">
                <a16:creationId xmlns:a16="http://schemas.microsoft.com/office/drawing/2014/main" id="{0657EA89-725E-6F54-A627-4D8ABB52783F}"/>
              </a:ext>
            </a:extLst>
          </p:cNvPr>
          <p:cNvSpPr txBox="1"/>
          <p:nvPr/>
        </p:nvSpPr>
        <p:spPr>
          <a:xfrm>
            <a:off x="1850862" y="6227249"/>
            <a:ext cx="10202239" cy="307777"/>
          </a:xfrm>
          <a:prstGeom prst="rect">
            <a:avLst/>
          </a:prstGeom>
          <a:noFill/>
        </p:spPr>
        <p:txBody>
          <a:bodyPr wrap="square" rtlCol="0">
            <a:spAutoFit/>
          </a:bodyPr>
          <a:lstStyle/>
          <a:p>
            <a:pPr algn="r"/>
            <a:r>
              <a:rPr kumimoji="1" lang="en-US" altLang="ja-JP" dirty="0">
                <a:latin typeface="Aptos" panose="020B0004020202020204" pitchFamily="34" charset="0"/>
              </a:rPr>
              <a:t>see also, Tanimoto et al., 2025, Prog Earth Planet Sci, https://doi.org/10.1186/s40645-025-00684-9</a:t>
            </a:r>
            <a:endParaRPr kumimoji="1" lang="ja-JP" altLang="en-US" dirty="0">
              <a:latin typeface="Aptos" panose="020B0004020202020204" pitchFamily="34" charset="0"/>
            </a:endParaRPr>
          </a:p>
        </p:txBody>
      </p:sp>
      <p:pic>
        <p:nvPicPr>
          <p:cNvPr id="9" name="Picture 8">
            <a:extLst>
              <a:ext uri="{FF2B5EF4-FFF2-40B4-BE49-F238E27FC236}">
                <a16:creationId xmlns:a16="http://schemas.microsoft.com/office/drawing/2014/main" id="{1BD8B5B7-19CB-DF67-3CDD-5CB96F11F7EE}"/>
              </a:ext>
            </a:extLst>
          </p:cNvPr>
          <p:cNvPicPr>
            <a:picLocks noChangeAspect="1"/>
          </p:cNvPicPr>
          <p:nvPr/>
        </p:nvPicPr>
        <p:blipFill>
          <a:blip r:embed="rId9"/>
          <a:stretch>
            <a:fillRect/>
          </a:stretch>
        </p:blipFill>
        <p:spPr>
          <a:xfrm>
            <a:off x="7299067" y="6586977"/>
            <a:ext cx="869643" cy="247513"/>
          </a:xfrm>
          <a:prstGeom prst="rect">
            <a:avLst/>
          </a:prstGeom>
        </p:spPr>
      </p:pic>
      <p:pic>
        <p:nvPicPr>
          <p:cNvPr id="11" name="Picture 10">
            <a:extLst>
              <a:ext uri="{FF2B5EF4-FFF2-40B4-BE49-F238E27FC236}">
                <a16:creationId xmlns:a16="http://schemas.microsoft.com/office/drawing/2014/main" id="{EBCFA99A-D7A7-2120-97F4-82351786EADC}"/>
              </a:ext>
            </a:extLst>
          </p:cNvPr>
          <p:cNvPicPr>
            <a:picLocks noChangeAspect="1"/>
          </p:cNvPicPr>
          <p:nvPr/>
        </p:nvPicPr>
        <p:blipFill>
          <a:blip r:embed="rId10"/>
          <a:stretch>
            <a:fillRect/>
          </a:stretch>
        </p:blipFill>
        <p:spPr>
          <a:xfrm>
            <a:off x="8800849" y="2335227"/>
            <a:ext cx="3252252" cy="2343533"/>
          </a:xfrm>
          <a:prstGeom prst="rect">
            <a:avLst/>
          </a:prstGeom>
        </p:spPr>
      </p:pic>
      <p:pic>
        <p:nvPicPr>
          <p:cNvPr id="13" name="Picture 12">
            <a:extLst>
              <a:ext uri="{FF2B5EF4-FFF2-40B4-BE49-F238E27FC236}">
                <a16:creationId xmlns:a16="http://schemas.microsoft.com/office/drawing/2014/main" id="{92C27BC7-F4E4-A35A-80D7-8348CE61D1F7}"/>
              </a:ext>
            </a:extLst>
          </p:cNvPr>
          <p:cNvPicPr>
            <a:picLocks noChangeAspect="1"/>
          </p:cNvPicPr>
          <p:nvPr/>
        </p:nvPicPr>
        <p:blipFill>
          <a:blip r:embed="rId11"/>
          <a:stretch>
            <a:fillRect/>
          </a:stretch>
        </p:blipFill>
        <p:spPr>
          <a:xfrm>
            <a:off x="5078670" y="6570301"/>
            <a:ext cx="468271" cy="273664"/>
          </a:xfrm>
          <a:prstGeom prst="rect">
            <a:avLst/>
          </a:prstGeom>
        </p:spPr>
      </p:pic>
      <p:pic>
        <p:nvPicPr>
          <p:cNvPr id="15" name="Graphic 14">
            <a:extLst>
              <a:ext uri="{FF2B5EF4-FFF2-40B4-BE49-F238E27FC236}">
                <a16:creationId xmlns:a16="http://schemas.microsoft.com/office/drawing/2014/main" id="{5D52E21F-8F7E-E908-4326-2AA1A72BDAE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609644" y="6632526"/>
            <a:ext cx="1618645" cy="187615"/>
          </a:xfrm>
          <a:prstGeom prst="rect">
            <a:avLst/>
          </a:prstGeom>
        </p:spPr>
      </p:pic>
      <p:sp>
        <p:nvSpPr>
          <p:cNvPr id="3" name="Title 2">
            <a:extLst>
              <a:ext uri="{FF2B5EF4-FFF2-40B4-BE49-F238E27FC236}">
                <a16:creationId xmlns:a16="http://schemas.microsoft.com/office/drawing/2014/main" id="{6D85FA1A-6EAE-3098-C99E-39CBCA38760A}"/>
              </a:ext>
            </a:extLst>
          </p:cNvPr>
          <p:cNvSpPr txBox="1">
            <a:spLocks/>
          </p:cNvSpPr>
          <p:nvPr/>
        </p:nvSpPr>
        <p:spPr>
          <a:xfrm>
            <a:off x="176048" y="112568"/>
            <a:ext cx="9386864" cy="779002"/>
          </a:xfrm>
          <a:prstGeom prst="rect">
            <a:avLst/>
          </a:prstGeom>
        </p:spPr>
        <p:txBody>
          <a:bodyPr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4400" dirty="0">
                <a:solidFill>
                  <a:schemeClr val="lt1"/>
                </a:solidFill>
                <a:latin typeface="Arial"/>
                <a:cs typeface="Arial"/>
              </a:rPr>
              <a:t>Recent Launches: GOSAT-GW</a:t>
            </a:r>
            <a:endParaRPr lang="en-BE" sz="4400" dirty="0">
              <a:solidFill>
                <a:schemeClr val="lt1"/>
              </a:solidFill>
              <a:latin typeface="Arial"/>
              <a:cs typeface="Arial"/>
            </a:endParaRPr>
          </a:p>
        </p:txBody>
      </p:sp>
      <p:sp>
        <p:nvSpPr>
          <p:cNvPr id="8" name="Title 7">
            <a:extLst>
              <a:ext uri="{FF2B5EF4-FFF2-40B4-BE49-F238E27FC236}">
                <a16:creationId xmlns:a16="http://schemas.microsoft.com/office/drawing/2014/main" id="{297F453C-FA85-8D4A-B1F9-9FB5FD691FEF}"/>
              </a:ext>
            </a:extLst>
          </p:cNvPr>
          <p:cNvSpPr>
            <a:spLocks noGrp="1"/>
          </p:cNvSpPr>
          <p:nvPr>
            <p:ph type="title"/>
          </p:nvPr>
        </p:nvSpPr>
        <p:spPr/>
        <p:txBody>
          <a:bodyPr/>
          <a:lstStyle/>
          <a:p>
            <a:endParaRPr lang="en-BE" dirty="0"/>
          </a:p>
        </p:txBody>
      </p:sp>
    </p:spTree>
    <p:extLst>
      <p:ext uri="{BB962C8B-B14F-4D97-AF65-F5344CB8AC3E}">
        <p14:creationId xmlns:p14="http://schemas.microsoft.com/office/powerpoint/2010/main" val="3557591281"/>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0DBC44A8-7EC4-4182-BF87-7936273255B5}"/>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5561</TotalTime>
  <Words>2875</Words>
  <Application>Microsoft Office PowerPoint</Application>
  <PresentationFormat>Widescreen</PresentationFormat>
  <Paragraphs>290</Paragraphs>
  <Slides>34</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Aptos</vt:lpstr>
      <vt:lpstr>Arial</vt:lpstr>
      <vt:lpstr>Calibri</vt:lpstr>
      <vt:lpstr>Courier New</vt:lpstr>
      <vt:lpstr>Montserrat</vt:lpstr>
      <vt:lpstr>Noto Sans Symbols</vt:lpstr>
      <vt:lpstr>Open Sans</vt:lpstr>
      <vt:lpstr>Verdana</vt:lpstr>
      <vt:lpstr>Wingdings</vt:lpstr>
      <vt:lpstr>ceos</vt:lpstr>
      <vt:lpstr>ESA_Presentation_DARK_BG</vt:lpstr>
      <vt:lpstr>CEOS WGCV-56 / LSI-VC-19 Joint Meeting   Atmospheric Composition  Sub Group Updates</vt:lpstr>
      <vt:lpstr>Terms of Reference</vt:lpstr>
      <vt:lpstr>Atmospheric Composition Updates</vt:lpstr>
      <vt:lpstr>Tropospheric Ozone Activity</vt:lpstr>
      <vt:lpstr>TOAR-II / Satellites</vt:lpstr>
      <vt:lpstr>Harmonization of satellite tropospheric ozone data</vt:lpstr>
      <vt:lpstr>TOAR-II / Satellites</vt:lpstr>
      <vt:lpstr>TOAR-II / Satellites</vt:lpstr>
      <vt:lpstr>PowerPoint Presentation</vt:lpstr>
      <vt:lpstr>Recent Launches: MicroCarb</vt:lpstr>
      <vt:lpstr>PowerPoint Presentation</vt:lpstr>
      <vt:lpstr>GHG Constellation Cal/Val Highlights</vt:lpstr>
      <vt:lpstr>PowerPoint Presentation</vt:lpstr>
      <vt:lpstr>GEO-AQ Constellation Validation</vt:lpstr>
      <vt:lpstr>New Limb Capabilities: STRIVE</vt:lpstr>
      <vt:lpstr>New Limb Capabilities</vt:lpstr>
      <vt:lpstr>CEOS-FRM Maturity Assessment Framework v1 </vt:lpstr>
      <vt:lpstr>CEOS-FRM / Atmospheric Composition</vt:lpstr>
      <vt:lpstr>PowerPoint Presentation</vt:lpstr>
      <vt:lpstr>PowerPoint Presentation</vt:lpstr>
      <vt:lpstr>CEOS-FRM / Atmospheric Composition</vt:lpstr>
      <vt:lpstr>PowerPoint Presentation</vt:lpstr>
      <vt:lpstr>PowerPoint Presentation</vt:lpstr>
      <vt:lpstr>CINDI-3 – Progress in 2025 </vt:lpstr>
      <vt:lpstr>CINDI-3 – Publication plan</vt:lpstr>
      <vt:lpstr>Ground-based Cal/Val Network Design and Evolution</vt:lpstr>
      <vt:lpstr>Ground-based Cal/Val Network Design and Evolution</vt:lpstr>
      <vt:lpstr>WMO GAW Global Ozone Monitoring Strategy</vt:lpstr>
      <vt:lpstr>ROMA (Reference Ozone Measurements in Antarctica)</vt:lpstr>
      <vt:lpstr>ROMA (Reference Ozone Measurements in Antarctica)</vt:lpstr>
      <vt:lpstr>“Cal/Val Supersite” concepts</vt:lpstr>
      <vt:lpstr>Ground-based Cal/Val Network Design and Evolution</vt:lpstr>
      <vt:lpstr>AC-VC-22 / ACSG Joint Meeting 2026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WGCV-52 Atmospheric Composition SG</dc:title>
  <cp:lastModifiedBy>Jean-Christopher Lambert</cp:lastModifiedBy>
  <cp:revision>822</cp:revision>
  <dcterms:modified xsi:type="dcterms:W3CDTF">2026-04-21T13:55:03Z</dcterms:modified>
</cp:coreProperties>
</file>