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Montserrat"/>
      <p:regular r:id="rId27"/>
      <p:bold r:id="rId28"/>
      <p:italic r:id="rId29"/>
      <p:boldItalic r:id="rId30"/>
    </p:embeddedFont>
    <p:embeddedFont>
      <p:font typeface="Palatino Linotype"/>
      <p:regular r:id="rId31"/>
      <p:bold r:id="rId32"/>
      <p:italic r:id="rId33"/>
      <p:boldItalic r:id="rId34"/>
    </p:embeddedFon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iUweMhwAXfOMpeWbF1TYc7IbJW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FCE84C-BE8F-4A66-9943-8E54B7CBFAF1}">
  <a:tblStyle styleId="{B1FCE84C-BE8F-4A66-9943-8E54B7CBFAF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8A66699-8203-4062-B732-5CCCC91B1918}"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alatinoLinotype-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PalatinoLinotype-italic.fntdata"/><Relationship Id="rId10" Type="http://schemas.openxmlformats.org/officeDocument/2006/relationships/slide" Target="slides/slide4.xml"/><Relationship Id="rId32" Type="http://schemas.openxmlformats.org/officeDocument/2006/relationships/font" Target="fonts/PalatinoLinotype-bold.fntdata"/><Relationship Id="rId13" Type="http://schemas.openxmlformats.org/officeDocument/2006/relationships/slide" Target="slides/slide7.xml"/><Relationship Id="rId35" Type="http://schemas.openxmlformats.org/officeDocument/2006/relationships/font" Target="fonts/HelveticaNeue-regular.fntdata"/><Relationship Id="rId12" Type="http://schemas.openxmlformats.org/officeDocument/2006/relationships/slide" Target="slides/slide6.xml"/><Relationship Id="rId34" Type="http://schemas.openxmlformats.org/officeDocument/2006/relationships/font" Target="fonts/PalatinoLinotype-boldItalic.fntdata"/><Relationship Id="rId15" Type="http://schemas.openxmlformats.org/officeDocument/2006/relationships/slide" Target="slides/slide9.xml"/><Relationship Id="rId37" Type="http://schemas.openxmlformats.org/officeDocument/2006/relationships/font" Target="fonts/HelveticaNeue-italic.fntdata"/><Relationship Id="rId14" Type="http://schemas.openxmlformats.org/officeDocument/2006/relationships/slide" Target="slides/slide8.xml"/><Relationship Id="rId36" Type="http://schemas.openxmlformats.org/officeDocument/2006/relationships/font" Target="fonts/HelveticaNeue-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HelveticaNeue-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2"/>
          <p:cNvPicPr preferRelativeResize="0"/>
          <p:nvPr/>
        </p:nvPicPr>
        <p:blipFill rotWithShape="1">
          <a:blip r:embed="rId3">
            <a:alphaModFix/>
          </a:blip>
          <a:srcRect b="-114"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2"/>
          <p:cNvPicPr preferRelativeResize="0"/>
          <p:nvPr/>
        </p:nvPicPr>
        <p:blipFill rotWithShape="1">
          <a:blip r:embed="rId6">
            <a:alphaModFix amt="34000"/>
          </a:blip>
          <a:srcRect b="-8774" l="32582" r="8554" t="2399"/>
          <a:stretch/>
        </p:blipFill>
        <p:spPr>
          <a:xfrm rot="5400000">
            <a:off x="5734286" y="-1016167"/>
            <a:ext cx="5455273" cy="7480884"/>
          </a:xfrm>
          <a:prstGeom prst="rtTriangle">
            <a:avLst/>
          </a:prstGeom>
          <a:noFill/>
          <a:ln>
            <a:noFill/>
          </a:ln>
        </p:spPr>
      </p:pic>
      <p:pic>
        <p:nvPicPr>
          <p:cNvPr id="19" name="Google Shape;19;p22"/>
          <p:cNvPicPr preferRelativeResize="0"/>
          <p:nvPr/>
        </p:nvPicPr>
        <p:blipFill rotWithShape="1">
          <a:blip r:embed="rId6">
            <a:alphaModFix amt="34000"/>
          </a:blip>
          <a:srcRect b="674" l="54017" r="11355" t="36082"/>
          <a:stretch/>
        </p:blipFill>
        <p:spPr>
          <a:xfrm rot="-5400000">
            <a:off x="5792642" y="4819952"/>
            <a:ext cx="1719709" cy="2366806"/>
          </a:xfrm>
          <a:prstGeom prst="rtTriangle">
            <a:avLst/>
          </a:prstGeom>
          <a:noFill/>
          <a:ln>
            <a:noFill/>
          </a:ln>
        </p:spPr>
      </p:pic>
      <p:sp>
        <p:nvSpPr>
          <p:cNvPr id="20" name="Google Shape;20;p2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2" name="Shape 102"/>
        <p:cNvGrpSpPr/>
        <p:nvPr/>
      </p:nvGrpSpPr>
      <p:grpSpPr>
        <a:xfrm>
          <a:off x="0" y="0"/>
          <a:ext cx="0" cy="0"/>
          <a:chOff x="0" y="0"/>
          <a:chExt cx="0" cy="0"/>
        </a:xfrm>
      </p:grpSpPr>
      <p:sp>
        <p:nvSpPr>
          <p:cNvPr id="103" name="Google Shape;103;p3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04" name="Google Shape;104;p3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05" name="Google Shape;105;p3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06" name="Google Shape;106;p3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7" name="Google Shape;107;p3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8" name="Google Shape;108;p3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09" name="Google Shape;109;p3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 name="Google Shape;110;p32"/>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1" name="Shape 111"/>
        <p:cNvGrpSpPr/>
        <p:nvPr/>
      </p:nvGrpSpPr>
      <p:grpSpPr>
        <a:xfrm>
          <a:off x="0" y="0"/>
          <a:ext cx="0" cy="0"/>
          <a:chOff x="0" y="0"/>
          <a:chExt cx="0" cy="0"/>
        </a:xfrm>
      </p:grpSpPr>
      <p:sp>
        <p:nvSpPr>
          <p:cNvPr id="112" name="Google Shape;112;p3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3" name="Google Shape;113;p3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14" name="Google Shape;114;p3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15" name="Google Shape;115;p3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6" name="Google Shape;116;p3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7" name="Google Shape;117;p33"/>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8" name="Google Shape;118;p33"/>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19" name="Google Shape;119;p3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20" name="Google Shape;120;p3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p3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WGCV-56, 20-24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2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WGCV-56, 20-24 April 2026</a:t>
            </a:r>
            <a:endParaRPr b="1" i="0" sz="1400" u="none" cap="none" strike="noStrike">
              <a:solidFill>
                <a:schemeClr val="accent1"/>
              </a:solidFill>
              <a:latin typeface="Montserrat"/>
              <a:ea typeface="Montserrat"/>
              <a:cs typeface="Montserrat"/>
              <a:sym typeface="Montserrat"/>
            </a:endParaRPr>
          </a:p>
        </p:txBody>
      </p:sp>
      <p:sp>
        <p:nvSpPr>
          <p:cNvPr id="29" name="Google Shape;29;p2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2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2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2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chemeClr val="accent1"/>
                </a:solidFill>
                <a:latin typeface="Montserrat"/>
                <a:ea typeface="Montserrat"/>
                <a:cs typeface="Montserrat"/>
                <a:sym typeface="Montserrat"/>
              </a:rPr>
              <a:t>CEOS WGCV-56, 20-24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2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chemeClr val="accent1"/>
                </a:solidFill>
                <a:latin typeface="Montserrat"/>
                <a:ea typeface="Montserrat"/>
                <a:cs typeface="Montserrat"/>
                <a:sym typeface="Montserrat"/>
              </a:rPr>
              <a:t>CEOS WGCV-56, 20-24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chemeClr val="accent1"/>
                </a:solidFill>
                <a:latin typeface="Montserrat"/>
                <a:ea typeface="Montserrat"/>
                <a:cs typeface="Montserrat"/>
                <a:sym typeface="Montserrat"/>
              </a:rPr>
              <a:t>CEOS WGCV-56, 20-24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8" name="Shape 68"/>
        <p:cNvGrpSpPr/>
        <p:nvPr/>
      </p:nvGrpSpPr>
      <p:grpSpPr>
        <a:xfrm>
          <a:off x="0" y="0"/>
          <a:ext cx="0" cy="0"/>
          <a:chOff x="0" y="0"/>
          <a:chExt cx="0" cy="0"/>
        </a:xfrm>
      </p:grpSpPr>
      <p:sp>
        <p:nvSpPr>
          <p:cNvPr id="69" name="Google Shape;69;p2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0" name="Google Shape;70;p2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71" name="Google Shape;71;p2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72" name="Google Shape;72;p2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3" name="Google Shape;73;p2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4" name="Google Shape;74;p2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5" name="Google Shape;75;p25"/>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 name="Google Shape;76;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2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WGCV-56, 20-24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26"/>
          <p:cNvSpPr/>
          <p:nvPr/>
        </p:nvSpPr>
        <p:spPr>
          <a:xfrm>
            <a:off x="11257557" y="6491870"/>
            <a:ext cx="94769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Slide </a:t>
            </a:r>
            <a:fld id="{00000000-1234-1234-1234-123412341234}" type="slidenum">
              <a:rPr b="0" i="0" lang="en-GB"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0" name="Shape 80"/>
        <p:cNvGrpSpPr/>
        <p:nvPr/>
      </p:nvGrpSpPr>
      <p:grpSpPr>
        <a:xfrm>
          <a:off x="0" y="0"/>
          <a:ext cx="0" cy="0"/>
          <a:chOff x="0" y="0"/>
          <a:chExt cx="0" cy="0"/>
        </a:xfrm>
      </p:grpSpPr>
      <p:pic>
        <p:nvPicPr>
          <p:cNvPr id="81" name="Google Shape;81;p3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82" name="Google Shape;82;p3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83" name="Google Shape;83;p3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84" name="Google Shape;84;p3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30"/>
          <p:cNvSpPr/>
          <p:nvPr/>
        </p:nvSpPr>
        <p:spPr>
          <a:xfrm flipH="1">
            <a:off x="-3582" y="-15619"/>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6" name="Google Shape;86;p3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87" name="Google Shape;87;p3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88" name="Google Shape;88;p30"/>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pic>
        <p:nvPicPr>
          <p:cNvPr descr="A blue background with white text&#10;&#10;Description automatically generated" id="89" name="Google Shape;89;p30"/>
          <p:cNvPicPr preferRelativeResize="0"/>
          <p:nvPr/>
        </p:nvPicPr>
        <p:blipFill rotWithShape="1">
          <a:blip r:embed="rId7">
            <a:alphaModFix/>
          </a:blip>
          <a:srcRect b="0" l="0" r="0" t="0"/>
          <a:stretch/>
        </p:blipFill>
        <p:spPr>
          <a:xfrm>
            <a:off x="2612936" y="31674"/>
            <a:ext cx="3668486" cy="1157930"/>
          </a:xfrm>
          <a:prstGeom prst="rect">
            <a:avLst/>
          </a:prstGeom>
          <a:noFill/>
          <a:ln>
            <a:noFill/>
          </a:ln>
        </p:spPr>
      </p:pic>
      <p:pic>
        <p:nvPicPr>
          <p:cNvPr id="90" name="Google Shape;90;p30"/>
          <p:cNvPicPr preferRelativeResize="0"/>
          <p:nvPr/>
        </p:nvPicPr>
        <p:blipFill rotWithShape="1">
          <a:blip r:embed="rId8">
            <a:alphaModFix/>
          </a:blip>
          <a:srcRect b="28613" l="0" r="0" t="-2"/>
          <a:stretch/>
        </p:blipFill>
        <p:spPr>
          <a:xfrm>
            <a:off x="150417" y="120968"/>
            <a:ext cx="2166939" cy="8366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1" name="Shape 91"/>
        <p:cNvGrpSpPr/>
        <p:nvPr/>
      </p:nvGrpSpPr>
      <p:grpSpPr>
        <a:xfrm>
          <a:off x="0" y="0"/>
          <a:ext cx="0" cy="0"/>
          <a:chOff x="0" y="0"/>
          <a:chExt cx="0" cy="0"/>
        </a:xfrm>
      </p:grpSpPr>
      <p:sp>
        <p:nvSpPr>
          <p:cNvPr id="92" name="Google Shape;92;p3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3" name="Google Shape;93;p3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94" name="Google Shape;94;p3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5" name="Google Shape;95;p3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6" name="Google Shape;96;p3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7" name="Google Shape;97;p31"/>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8" name="Google Shape;98;p31"/>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9" name="Google Shape;99;p3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00" name="Google Shape;100;p3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3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WGCV-56, 20-24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theme" Target="../theme/theme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2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4" name="Google Shape;64;p2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65" name="Google Shape;65;p2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6" name="Google Shape;66;p2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7" name="Google Shape;67;p2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 id="2147483660"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mailto:alexander.gruber@geo.tuwien.ac.at" TargetMode="External"/><Relationship Id="rId4" Type="http://schemas.openxmlformats.org/officeDocument/2006/relationships/hyperlink" Target="mailto:philippe.richaume@univ-tlse3.fr" TargetMode="External"/><Relationship Id="rId5" Type="http://schemas.openxmlformats.org/officeDocument/2006/relationships/hyperlink" Target="mailto:pieter.de.vis@npl.co.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hyperlink" Target="http://qa4eo.org/" TargetMode="External"/><Relationship Id="rId5"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doi.org/10.3390/rs15205017" TargetMode="External"/><Relationship Id="rId4" Type="http://schemas.openxmlformats.org/officeDocument/2006/relationships/hyperlink" Target="https://calvalportal.ceos.org/web/guest/frms-assessment-framewor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www.pandonia-global-network.org/" TargetMode="External"/><Relationship Id="rId4" Type="http://schemas.openxmlformats.org/officeDocument/2006/relationships/hyperlink" Target="https://www.radcalnet.org/#!/" TargetMode="External"/><Relationship Id="rId11" Type="http://schemas.openxmlformats.org/officeDocument/2006/relationships/hyperlink" Target="https://skytek.com/" TargetMode="External"/><Relationship Id="rId10" Type="http://schemas.openxmlformats.org/officeDocument/2006/relationships/hyperlink" Target="https://mmt.skytek.dev/" TargetMode="External"/><Relationship Id="rId9" Type="http://schemas.openxmlformats.org/officeDocument/2006/relationships/image" Target="../media/image10.png"/><Relationship Id="rId5" Type="http://schemas.openxmlformats.org/officeDocument/2006/relationships/hyperlink" Target="https://www.icos-cp.eu/" TargetMode="External"/><Relationship Id="rId6" Type="http://schemas.openxmlformats.org/officeDocument/2006/relationships/hyperlink" Target="https://frm4doas.aeronomie.be/" TargetMode="External"/><Relationship Id="rId7" Type="http://schemas.openxmlformats.org/officeDocument/2006/relationships/hyperlink" Target="https://www.baqunin.eu/" TargetMode="External"/><Relationship Id="rId8" Type="http://schemas.openxmlformats.org/officeDocument/2006/relationships/hyperlink" Target="https://doi.org/10.3390/rs1618352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hyperlink" Target="https://calvalportal.ceos.org/documents/10136/958898/CEOS-FRM_Assessment_Framework_V2_20250704.pdf/e4bda462-018d-4a12-5d01-4103b0faed6c?t=1751618407348" TargetMode="External"/><Relationship Id="rId5" Type="http://schemas.openxmlformats.org/officeDocument/2006/relationships/hyperlink" Target="https://docs.google.com/document/d/1iol2hPGhZGEmSD2qokZNDiKoFqAatqLv/edit?usp=drive_link&amp;ouid=110616611161346116793&amp;rtpof=true&amp;sd=true" TargetMode="External"/><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
          <p:cNvSpPr/>
          <p:nvPr/>
        </p:nvSpPr>
        <p:spPr>
          <a:xfrm>
            <a:off x="6755650" y="3944328"/>
            <a:ext cx="53502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Paolo Castracane</a:t>
            </a:r>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Starion for ESA/ESRIN</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WP3.1</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100"/>
              <a:buFont typeface="Arial"/>
              <a:buNone/>
            </a:pPr>
            <a:r>
              <a:rPr b="1" i="0" lang="en-GB" sz="2100" u="none" cap="none" strike="noStrike">
                <a:solidFill>
                  <a:schemeClr val="accent1"/>
                </a:solidFill>
                <a:latin typeface="Montserrat"/>
                <a:ea typeface="Montserrat"/>
                <a:cs typeface="Montserrat"/>
                <a:sym typeface="Montserrat"/>
              </a:rPr>
              <a:t>WGCV-56 / LSI-VC-19 Joint Meeting</a:t>
            </a:r>
            <a:endParaRPr b="1" i="0" sz="21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Sioux Falls, SD, USA</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20-24 April, 2026</a:t>
            </a:r>
            <a:endParaRPr b="1" i="0" sz="2200" u="none" cap="none" strike="noStrike">
              <a:solidFill>
                <a:schemeClr val="accent1"/>
              </a:solidFill>
              <a:latin typeface="Montserrat"/>
              <a:ea typeface="Montserrat"/>
              <a:cs typeface="Montserrat"/>
              <a:sym typeface="Montserrat"/>
            </a:endParaRPr>
          </a:p>
        </p:txBody>
      </p:sp>
      <p:sp>
        <p:nvSpPr>
          <p:cNvPr id="127" name="Google Shape;127;p1"/>
          <p:cNvSpPr txBox="1"/>
          <p:nvPr>
            <p:ph type="title"/>
          </p:nvPr>
        </p:nvSpPr>
        <p:spPr>
          <a:xfrm>
            <a:off x="176050" y="175950"/>
            <a:ext cx="94764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4000"/>
              <a:t>CEOS WGCV-56 / LSI-VC-19 </a:t>
            </a:r>
            <a:br>
              <a:rPr lang="en-GB" sz="4000"/>
            </a:br>
            <a:r>
              <a:rPr lang="en-GB" sz="4000"/>
              <a:t>Joint Meeting</a:t>
            </a:r>
            <a:endParaRPr sz="4000">
              <a:latin typeface="Montserrat"/>
              <a:ea typeface="Montserrat"/>
              <a:cs typeface="Montserrat"/>
              <a:sym typeface="Montserrat"/>
            </a:endParaRPr>
          </a:p>
          <a:p>
            <a:pPr indent="0" lvl="0" marL="0" rtl="0" algn="l">
              <a:lnSpc>
                <a:spcPct val="115000"/>
              </a:lnSpc>
              <a:spcBef>
                <a:spcPts val="0"/>
              </a:spcBef>
              <a:spcAft>
                <a:spcPts val="0"/>
              </a:spcAft>
              <a:buSzPts val="8000"/>
              <a:buNone/>
            </a:pPr>
            <a:r>
              <a:rPr i="1" lang="en-GB" sz="4000">
                <a:latin typeface="Montserrat"/>
                <a:ea typeface="Montserrat"/>
                <a:cs typeface="Montserrat"/>
                <a:sym typeface="Montserrat"/>
              </a:rPr>
              <a:t>CEOS FRM assessment framework</a:t>
            </a:r>
            <a:br>
              <a:rPr i="1" lang="en-GB" sz="4000">
                <a:latin typeface="Montserrat"/>
                <a:ea typeface="Montserrat"/>
                <a:cs typeface="Montserrat"/>
                <a:sym typeface="Montserrat"/>
              </a:rPr>
            </a:br>
            <a:r>
              <a:rPr lang="en-GB" sz="4000"/>
              <a:t>Update on second pilot </a:t>
            </a:r>
            <a:br>
              <a:rPr lang="en-GB" sz="4000"/>
            </a:br>
            <a:r>
              <a:rPr lang="en-GB" sz="4000"/>
              <a:t>assessment exercise</a:t>
            </a:r>
            <a:endParaRPr i="1" sz="40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type="title"/>
          </p:nvPr>
        </p:nvSpPr>
        <p:spPr>
          <a:xfrm>
            <a:off x="176048" y="136183"/>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GB" sz="2400">
                <a:latin typeface="Georgia"/>
                <a:ea typeface="Georgia"/>
                <a:cs typeface="Georgia"/>
                <a:sym typeface="Georgia"/>
              </a:rPr>
              <a:t>Pilots for CEOS FRMs Maturity Matrix Assessment:</a:t>
            </a:r>
            <a:br>
              <a:rPr b="1" lang="en-GB" sz="2400">
                <a:latin typeface="Georgia"/>
                <a:ea typeface="Georgia"/>
                <a:cs typeface="Georgia"/>
                <a:sym typeface="Georgia"/>
              </a:rPr>
            </a:br>
            <a:r>
              <a:rPr b="1" lang="en-GB" sz="2400">
                <a:latin typeface="Georgia"/>
                <a:ea typeface="Georgia"/>
                <a:cs typeface="Georgia"/>
                <a:sym typeface="Georgia"/>
              </a:rPr>
              <a:t>2</a:t>
            </a:r>
            <a:r>
              <a:rPr b="1" baseline="30000" lang="en-GB" sz="2400">
                <a:latin typeface="Georgia"/>
                <a:ea typeface="Georgia"/>
                <a:cs typeface="Georgia"/>
                <a:sym typeface="Georgia"/>
              </a:rPr>
              <a:t>st</a:t>
            </a:r>
            <a:r>
              <a:rPr b="1" lang="en-GB" sz="2400">
                <a:latin typeface="Georgia"/>
                <a:ea typeface="Georgia"/>
                <a:cs typeface="Georgia"/>
                <a:sym typeface="Georgia"/>
              </a:rPr>
              <a:t> round of exercise – March-April 2026</a:t>
            </a:r>
            <a:br>
              <a:rPr lang="en-GB" sz="2400">
                <a:latin typeface="Georgia"/>
                <a:ea typeface="Georgia"/>
                <a:cs typeface="Georgia"/>
                <a:sym typeface="Georgia"/>
              </a:rPr>
            </a:br>
            <a:endParaRPr sz="2400"/>
          </a:p>
        </p:txBody>
      </p:sp>
      <p:sp>
        <p:nvSpPr>
          <p:cNvPr id="195" name="Google Shape;195;p10"/>
          <p:cNvSpPr txBox="1"/>
          <p:nvPr/>
        </p:nvSpPr>
        <p:spPr>
          <a:xfrm rot="-5400000">
            <a:off x="-1015485" y="4703484"/>
            <a:ext cx="3126007" cy="307777"/>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Atmo</a:t>
            </a:r>
            <a:endParaRPr/>
          </a:p>
        </p:txBody>
      </p:sp>
      <p:graphicFrame>
        <p:nvGraphicFramePr>
          <p:cNvPr id="196" name="Google Shape;196;p10"/>
          <p:cNvGraphicFramePr/>
          <p:nvPr/>
        </p:nvGraphicFramePr>
        <p:xfrm>
          <a:off x="858500" y="1039527"/>
          <a:ext cx="3000000" cy="3000000"/>
        </p:xfrm>
        <a:graphic>
          <a:graphicData uri="http://schemas.openxmlformats.org/drawingml/2006/table">
            <a:tbl>
              <a:tblPr bandRow="1" firstCol="1" firstRow="1">
                <a:noFill/>
                <a:tableStyleId>{B8A66699-8203-4062-B732-5CCCC91B1918}</a:tableStyleId>
              </a:tblPr>
              <a:tblGrid>
                <a:gridCol w="1407625"/>
                <a:gridCol w="1090625"/>
                <a:gridCol w="1961325"/>
                <a:gridCol w="2313575"/>
                <a:gridCol w="1622325"/>
                <a:gridCol w="954150"/>
                <a:gridCol w="627850"/>
                <a:gridCol w="962425"/>
              </a:tblGrid>
              <a:tr h="278525">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Username</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type</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name</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email</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invited</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Self-assessment </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verification</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comments</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USGS_asr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Gross, Garrison</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ggross@contractor.usgs.gov</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Landsat sensors</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USGS_vr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Anderson, Cody H</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chanderson@usgs.gov</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FRM4SM_asr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Alexander Gruber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sng" cap="none" strike="noStrike">
                          <a:solidFill>
                            <a:schemeClr val="hlink"/>
                          </a:solidFill>
                          <a:hlinkClick r:id="rId3"/>
                        </a:rPr>
                        <a:t>alexander.gruber@geo.tuwien.ac.at</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FRM4SM_vr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Philippe Richaume</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sng" cap="none" strike="noStrike">
                          <a:solidFill>
                            <a:schemeClr val="hlink"/>
                          </a:solidFill>
                          <a:hlinkClick r:id="rId4"/>
                        </a:rPr>
                        <a:t>philippe.richaume@univ-tlse3.fr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FRM4drones_asr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Agnieszka Bialek</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agnieszka.bialek@npl.co.uk</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FRM4drones_vr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Nigel Fox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nigel.fox@npl.co.uk</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RadCalNet_asr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Marc Bouvet</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Marc.Bouvet@esa.int</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RadCalNet_vr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Fabrizio Niro</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Fabrizio.Niro@ext.esa.int</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x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LANDHYPERNET_asr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Pieter De Vis</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sng" cap="none" strike="noStrike">
                          <a:solidFill>
                            <a:schemeClr val="hlink"/>
                          </a:solidFill>
                          <a:hlinkClick r:id="rId5"/>
                        </a:rPr>
                        <a:t>pieter.de.vis@npl.co.uk</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LANDHYPERNET_vr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Nigel Fox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nigel.fox@npl.co.uk</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x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WATERHYPERNET_asr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Kevin Ruddick</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kruddick@naturalsciences.be</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WATERHYPERNET_vr</a:t>
                      </a:r>
                      <a:endParaRPr sz="800" u="none" cap="none" strike="noStrike">
                        <a:solidFill>
                          <a:schemeClr val="dk1"/>
                        </a:solidFill>
                        <a:latin typeface="Arial"/>
                        <a:ea typeface="Arial"/>
                        <a:cs typeface="Arial"/>
                        <a:sym typeface="Arial"/>
                      </a:endParaRPr>
                    </a:p>
                  </a:txBody>
                  <a:tcPr marT="0" marB="0" marR="43650" marL="43650">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Nigel Fox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nigel.fox@npl.co.uk</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02/03/2026</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EUBREWNET_asr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Alberto Redondas</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aredondasm@aemet.es</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03/03/2026</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EUBREWNET_vr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NDACC_Dobson_asr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Glen McConville?</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Glen.McConville@noaa.gov</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03/03/2026</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NDACC_Dobson_vr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278525">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NDACC_FTIR_asr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Jim Hannigan?</a:t>
                      </a:r>
                      <a:endParaRPr sz="800" u="none" cap="none" strike="noStrike"/>
                    </a:p>
                    <a:p>
                      <a:pPr indent="0" lvl="0" marL="0" marR="0" rtl="0" algn="l">
                        <a:lnSpc>
                          <a:spcPct val="115000"/>
                        </a:lnSpc>
                        <a:spcBef>
                          <a:spcPts val="0"/>
                        </a:spcBef>
                        <a:spcAft>
                          <a:spcPts val="0"/>
                        </a:spcAft>
                        <a:buClr>
                          <a:srgbClr val="000000"/>
                        </a:buClr>
                        <a:buSzPts val="800"/>
                        <a:buFont typeface="Arial"/>
                        <a:buNone/>
                      </a:pPr>
                      <a:r>
                        <a:rPr lang="en-GB" sz="800" u="none" cap="none" strike="noStrike"/>
                        <a:t>Emmanuel Mahieu?</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jamesw@ucar.edu</a:t>
                      </a:r>
                      <a:endParaRPr b="0" i="0"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emmanuel.mahieu@uliege.be</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03/03/2026</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NDACC_FTIR_vr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2745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NDACC_Lidar_asr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Thierry Leblanc?</a:t>
                      </a:r>
                      <a:endParaRPr b="0" i="0"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Wolfgang Steinbrecht?</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thierry.leblanc@jpl.nasa.gov</a:t>
                      </a:r>
                      <a:endParaRPr b="0" i="0"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Wolfgang.Steinbrecht@dwd.de</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03/03/2026</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NDACC_Lidar_vr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2745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NDACC_MWR_asr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Eliane Maillard Barras?</a:t>
                      </a:r>
                      <a:endParaRPr b="0" i="0"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Gerald Nedoluha?</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Eliane.MaillardBarras@meteoswiss.ch</a:t>
                      </a:r>
                      <a:endParaRPr b="0" i="0"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gerald.nedoluha@nrl.navy.mil</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03/03/2026</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NDACC_MWR_vr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4179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NDACC_sonde_asr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Elisabeth Asher? Ryan Stauffer?</a:t>
                      </a:r>
                      <a:endParaRPr b="0" i="0"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Roeland van Malderen?</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elizabeth.asher@noaa.gov</a:t>
                      </a:r>
                      <a:endParaRPr b="0" i="0"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Ryan.M.Stauffer@nasa.gov</a:t>
                      </a:r>
                      <a:endParaRPr b="0" i="0"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roeland.vanmalderen@meteo.be</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03/03/2026</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NDACC_sonde_vr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NDACC_3_asr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NDACC_3_vr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ACTRIS_CREGARS_asr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Bart Dils</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Bart.Dils@aeronomie.be</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03/03/2026</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ACTRIS_CREGARS_vr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FRM4DOAS_asr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Michel Van Roozendael</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michel.vanroozendael@aeronomie.be</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03/03/2026</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35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FRM4DOAS_vr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2109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PGN_asr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assessor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Alexander Cede?</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alexander.cede@luftblick.at</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03/03/2026</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x</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r h="10160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solidFill>
                            <a:schemeClr val="dk1"/>
                          </a:solidFill>
                        </a:rPr>
                        <a:t>PGN_vr</a:t>
                      </a:r>
                      <a:endParaRPr sz="800" u="none" cap="none" strike="noStrike">
                        <a:solidFill>
                          <a:schemeClr val="dk1"/>
                        </a:solidFill>
                        <a:latin typeface="Arial"/>
                        <a:ea typeface="Arial"/>
                        <a:cs typeface="Arial"/>
                        <a:sym typeface="Arial"/>
                      </a:endParaRPr>
                    </a:p>
                  </a:txBody>
                  <a:tcPr marT="0" marB="0" marR="43650" marL="43650" anchor="ctr">
                    <a:solidFill>
                      <a:srgbClr val="FFC000"/>
                    </a:solidFill>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verifier</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nchor="ct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t> </a:t>
                      </a:r>
                      <a:endParaRPr sz="800" u="none" cap="none" strike="noStrike">
                        <a:latin typeface="Arial"/>
                        <a:ea typeface="Arial"/>
                        <a:cs typeface="Arial"/>
                        <a:sym typeface="Arial"/>
                      </a:endParaRPr>
                    </a:p>
                  </a:txBody>
                  <a:tcPr marT="0" marB="0" marR="43650" marL="436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LANDHYPERNET</a:t>
            </a:r>
            <a:endParaRPr/>
          </a:p>
        </p:txBody>
      </p:sp>
      <p:pic>
        <p:nvPicPr>
          <p:cNvPr id="202" name="Google Shape;202;p11"/>
          <p:cNvPicPr preferRelativeResize="0"/>
          <p:nvPr/>
        </p:nvPicPr>
        <p:blipFill rotWithShape="1">
          <a:blip r:embed="rId3">
            <a:alphaModFix/>
          </a:blip>
          <a:srcRect b="0" l="0" r="0" t="0"/>
          <a:stretch/>
        </p:blipFill>
        <p:spPr>
          <a:xfrm>
            <a:off x="0" y="2061801"/>
            <a:ext cx="12150701" cy="4469627"/>
          </a:xfrm>
          <a:prstGeom prst="rect">
            <a:avLst/>
          </a:prstGeom>
          <a:noFill/>
          <a:ln>
            <a:noFill/>
          </a:ln>
        </p:spPr>
      </p:pic>
      <p:pic>
        <p:nvPicPr>
          <p:cNvPr id="203" name="Google Shape;203;p11"/>
          <p:cNvPicPr preferRelativeResize="0"/>
          <p:nvPr/>
        </p:nvPicPr>
        <p:blipFill rotWithShape="1">
          <a:blip r:embed="rId4">
            <a:alphaModFix/>
          </a:blip>
          <a:srcRect b="0" l="0" r="0" t="0"/>
          <a:stretch/>
        </p:blipFill>
        <p:spPr>
          <a:xfrm>
            <a:off x="0" y="1119902"/>
            <a:ext cx="7772400" cy="995447"/>
          </a:xfrm>
          <a:prstGeom prst="rect">
            <a:avLst/>
          </a:prstGeom>
          <a:noFill/>
          <a:ln>
            <a:noFill/>
          </a:ln>
        </p:spPr>
      </p:pic>
      <p:graphicFrame>
        <p:nvGraphicFramePr>
          <p:cNvPr id="204" name="Google Shape;204;p11"/>
          <p:cNvGraphicFramePr/>
          <p:nvPr/>
        </p:nvGraphicFramePr>
        <p:xfrm>
          <a:off x="7932863" y="1234476"/>
          <a:ext cx="3000000" cy="3000000"/>
        </p:xfrm>
        <a:graphic>
          <a:graphicData uri="http://schemas.openxmlformats.org/drawingml/2006/table">
            <a:tbl>
              <a:tblPr bandRow="1" firstRow="1">
                <a:noFill/>
                <a:tableStyleId>{B8A66699-8203-4062-B732-5CCCC91B1918}</a:tableStyleId>
              </a:tblPr>
              <a:tblGrid>
                <a:gridCol w="3039925"/>
                <a:gridCol w="1017425"/>
              </a:tblGrid>
              <a:tr h="357675">
                <a:tc>
                  <a:txBody>
                    <a:bodyPr/>
                    <a:lstStyle/>
                    <a:p>
                      <a:pPr indent="0" lvl="0" marL="0" marR="0" rtl="0" algn="l">
                        <a:lnSpc>
                          <a:spcPct val="100000"/>
                        </a:lnSpc>
                        <a:spcBef>
                          <a:spcPts val="0"/>
                        </a:spcBef>
                        <a:spcAft>
                          <a:spcPts val="0"/>
                        </a:spcAft>
                        <a:buNone/>
                      </a:pPr>
                      <a:r>
                        <a:rPr i="1" lang="en-GB" sz="1400" u="sng" cap="none" strike="noStrike"/>
                        <a:t>LANHYPERNET_Report</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57675">
                <a:tc>
                  <a:txBody>
                    <a:bodyPr/>
                    <a:lstStyle/>
                    <a:p>
                      <a:pPr indent="0" lvl="0" marL="0" marR="0" rtl="0" algn="l">
                        <a:lnSpc>
                          <a:spcPct val="100000"/>
                        </a:lnSpc>
                        <a:spcBef>
                          <a:spcPts val="0"/>
                        </a:spcBef>
                        <a:spcAft>
                          <a:spcPts val="0"/>
                        </a:spcAft>
                        <a:buNone/>
                      </a:pPr>
                      <a:r>
                        <a:rPr lang="en-GB" sz="1400" u="none" cap="none" strike="noStrike"/>
                        <a:t>CEOS-FRM Overall Classification</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Class </a:t>
                      </a:r>
                      <a:r>
                        <a:rPr b="1" lang="en-GB" sz="1400" u="none" cap="none" strike="noStrike"/>
                        <a:t>C</a:t>
                      </a:r>
                      <a:endParaRPr/>
                    </a:p>
                  </a:txBody>
                  <a:tcPr marT="45725" marB="45725" marR="91450" marL="9145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RADCalNet</a:t>
            </a:r>
            <a:endParaRPr/>
          </a:p>
        </p:txBody>
      </p:sp>
      <p:pic>
        <p:nvPicPr>
          <p:cNvPr id="210" name="Google Shape;210;p12"/>
          <p:cNvPicPr preferRelativeResize="0"/>
          <p:nvPr/>
        </p:nvPicPr>
        <p:blipFill rotWithShape="1">
          <a:blip r:embed="rId3">
            <a:alphaModFix/>
          </a:blip>
          <a:srcRect b="0" l="0" r="0" t="0"/>
          <a:stretch/>
        </p:blipFill>
        <p:spPr>
          <a:xfrm>
            <a:off x="3203" y="2003961"/>
            <a:ext cx="12188797" cy="4520936"/>
          </a:xfrm>
          <a:prstGeom prst="rect">
            <a:avLst/>
          </a:prstGeom>
          <a:noFill/>
          <a:ln>
            <a:noFill/>
          </a:ln>
        </p:spPr>
      </p:pic>
      <p:pic>
        <p:nvPicPr>
          <p:cNvPr id="211" name="Google Shape;211;p12"/>
          <p:cNvPicPr preferRelativeResize="0"/>
          <p:nvPr/>
        </p:nvPicPr>
        <p:blipFill rotWithShape="1">
          <a:blip r:embed="rId4">
            <a:alphaModFix/>
          </a:blip>
          <a:srcRect b="0" l="0" r="0" t="0"/>
          <a:stretch/>
        </p:blipFill>
        <p:spPr>
          <a:xfrm>
            <a:off x="0" y="1063650"/>
            <a:ext cx="7772400" cy="992221"/>
          </a:xfrm>
          <a:prstGeom prst="rect">
            <a:avLst/>
          </a:prstGeom>
          <a:noFill/>
          <a:ln>
            <a:noFill/>
          </a:ln>
        </p:spPr>
      </p:pic>
      <p:graphicFrame>
        <p:nvGraphicFramePr>
          <p:cNvPr id="212" name="Google Shape;212;p12"/>
          <p:cNvGraphicFramePr/>
          <p:nvPr/>
        </p:nvGraphicFramePr>
        <p:xfrm>
          <a:off x="7932863" y="1234476"/>
          <a:ext cx="3000000" cy="3000000"/>
        </p:xfrm>
        <a:graphic>
          <a:graphicData uri="http://schemas.openxmlformats.org/drawingml/2006/table">
            <a:tbl>
              <a:tblPr bandRow="1" firstRow="1">
                <a:noFill/>
                <a:tableStyleId>{B8A66699-8203-4062-B732-5CCCC91B1918}</a:tableStyleId>
              </a:tblPr>
              <a:tblGrid>
                <a:gridCol w="3039925"/>
                <a:gridCol w="1017425"/>
              </a:tblGrid>
              <a:tr h="357675">
                <a:tc>
                  <a:txBody>
                    <a:bodyPr/>
                    <a:lstStyle/>
                    <a:p>
                      <a:pPr indent="0" lvl="0" marL="0" marR="0" rtl="0" algn="l">
                        <a:lnSpc>
                          <a:spcPct val="100000"/>
                        </a:lnSpc>
                        <a:spcBef>
                          <a:spcPts val="0"/>
                        </a:spcBef>
                        <a:spcAft>
                          <a:spcPts val="0"/>
                        </a:spcAft>
                        <a:buNone/>
                      </a:pPr>
                      <a:r>
                        <a:rPr i="1" lang="en-GB" sz="1400" u="sng" cap="none" strike="noStrike"/>
                        <a:t>RADCalNet_Report</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57675">
                <a:tc>
                  <a:txBody>
                    <a:bodyPr/>
                    <a:lstStyle/>
                    <a:p>
                      <a:pPr indent="0" lvl="0" marL="0" marR="0" rtl="0" algn="l">
                        <a:lnSpc>
                          <a:spcPct val="100000"/>
                        </a:lnSpc>
                        <a:spcBef>
                          <a:spcPts val="0"/>
                        </a:spcBef>
                        <a:spcAft>
                          <a:spcPts val="0"/>
                        </a:spcAft>
                        <a:buNone/>
                      </a:pPr>
                      <a:r>
                        <a:rPr lang="en-GB" sz="1400" u="none" cap="none" strike="noStrike"/>
                        <a:t>CEOS-FRM Overall Classification</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Class </a:t>
                      </a:r>
                      <a:r>
                        <a:rPr b="1" lang="en-GB" sz="1400" u="none" cap="none" strike="noStrike"/>
                        <a:t>C</a:t>
                      </a:r>
                      <a:endParaRPr/>
                    </a:p>
                  </a:txBody>
                  <a:tcPr marT="45725" marB="45725" marR="91450" marL="914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FRM4SM</a:t>
            </a:r>
            <a:endParaRPr/>
          </a:p>
        </p:txBody>
      </p:sp>
      <p:pic>
        <p:nvPicPr>
          <p:cNvPr id="218" name="Google Shape;218;p13"/>
          <p:cNvPicPr preferRelativeResize="0"/>
          <p:nvPr/>
        </p:nvPicPr>
        <p:blipFill rotWithShape="1">
          <a:blip r:embed="rId3">
            <a:alphaModFix/>
          </a:blip>
          <a:srcRect b="0" l="0" r="0" t="25335"/>
          <a:stretch/>
        </p:blipFill>
        <p:spPr>
          <a:xfrm>
            <a:off x="82742" y="2027853"/>
            <a:ext cx="11884046" cy="4379167"/>
          </a:xfrm>
          <a:prstGeom prst="rect">
            <a:avLst/>
          </a:prstGeom>
          <a:noFill/>
          <a:ln>
            <a:noFill/>
          </a:ln>
        </p:spPr>
      </p:pic>
      <p:pic>
        <p:nvPicPr>
          <p:cNvPr id="219" name="Google Shape;219;p13"/>
          <p:cNvPicPr preferRelativeResize="0"/>
          <p:nvPr/>
        </p:nvPicPr>
        <p:blipFill rotWithShape="1">
          <a:blip r:embed="rId4">
            <a:alphaModFix/>
          </a:blip>
          <a:srcRect b="0" l="0" r="0" t="0"/>
          <a:stretch/>
        </p:blipFill>
        <p:spPr>
          <a:xfrm>
            <a:off x="176048" y="1136391"/>
            <a:ext cx="7493000" cy="952500"/>
          </a:xfrm>
          <a:prstGeom prst="rect">
            <a:avLst/>
          </a:prstGeom>
          <a:noFill/>
          <a:ln>
            <a:noFill/>
          </a:ln>
        </p:spPr>
      </p:pic>
      <p:graphicFrame>
        <p:nvGraphicFramePr>
          <p:cNvPr id="220" name="Google Shape;220;p13"/>
          <p:cNvGraphicFramePr/>
          <p:nvPr/>
        </p:nvGraphicFramePr>
        <p:xfrm>
          <a:off x="7932863" y="1234476"/>
          <a:ext cx="3000000" cy="3000000"/>
        </p:xfrm>
        <a:graphic>
          <a:graphicData uri="http://schemas.openxmlformats.org/drawingml/2006/table">
            <a:tbl>
              <a:tblPr bandRow="1" firstRow="1">
                <a:noFill/>
                <a:tableStyleId>{B8A66699-8203-4062-B732-5CCCC91B1918}</a:tableStyleId>
              </a:tblPr>
              <a:tblGrid>
                <a:gridCol w="3039925"/>
                <a:gridCol w="1017425"/>
              </a:tblGrid>
              <a:tr h="357675">
                <a:tc>
                  <a:txBody>
                    <a:bodyPr/>
                    <a:lstStyle/>
                    <a:p>
                      <a:pPr indent="0" lvl="0" marL="0" marR="0" rtl="0" algn="l">
                        <a:lnSpc>
                          <a:spcPct val="100000"/>
                        </a:lnSpc>
                        <a:spcBef>
                          <a:spcPts val="0"/>
                        </a:spcBef>
                        <a:spcAft>
                          <a:spcPts val="0"/>
                        </a:spcAft>
                        <a:buNone/>
                      </a:pPr>
                      <a:r>
                        <a:rPr i="1" lang="en-GB" sz="1400" u="sng" cap="none" strike="noStrike"/>
                        <a:t>FRM4SM_Report</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57675">
                <a:tc>
                  <a:txBody>
                    <a:bodyPr/>
                    <a:lstStyle/>
                    <a:p>
                      <a:pPr indent="0" lvl="0" marL="0" marR="0" rtl="0" algn="l">
                        <a:lnSpc>
                          <a:spcPct val="100000"/>
                        </a:lnSpc>
                        <a:spcBef>
                          <a:spcPts val="0"/>
                        </a:spcBef>
                        <a:spcAft>
                          <a:spcPts val="0"/>
                        </a:spcAft>
                        <a:buNone/>
                      </a:pPr>
                      <a:r>
                        <a:rPr lang="en-GB" sz="1400" u="none" cap="none" strike="noStrike"/>
                        <a:t>CEOS-FRM Overall Classification</a:t>
                      </a:r>
                      <a:endParaRPr/>
                    </a:p>
                  </a:txBody>
                  <a:tcPr marT="45725" marB="45725" marR="91450" marL="91450"/>
                </a:tc>
                <a:tc>
                  <a:txBody>
                    <a:bodyPr/>
                    <a:lstStyle/>
                    <a:p>
                      <a:pPr indent="0" lvl="0" marL="0" rtl="0" algn="l">
                        <a:spcBef>
                          <a:spcPts val="0"/>
                        </a:spcBef>
                        <a:spcAft>
                          <a:spcPts val="0"/>
                        </a:spcAft>
                        <a:buNone/>
                      </a:pPr>
                      <a:r>
                        <a:t/>
                      </a:r>
                      <a:endParaRPr/>
                    </a:p>
                  </a:txBody>
                  <a:tcPr marT="45725" marB="45725" marR="91450" marL="914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FRM4drones</a:t>
            </a:r>
            <a:endParaRPr/>
          </a:p>
        </p:txBody>
      </p:sp>
      <p:pic>
        <p:nvPicPr>
          <p:cNvPr id="226" name="Google Shape;226;p14"/>
          <p:cNvPicPr preferRelativeResize="0"/>
          <p:nvPr/>
        </p:nvPicPr>
        <p:blipFill rotWithShape="1">
          <a:blip r:embed="rId3">
            <a:alphaModFix/>
          </a:blip>
          <a:srcRect b="0" l="0" r="0" t="0"/>
          <a:stretch/>
        </p:blipFill>
        <p:spPr>
          <a:xfrm>
            <a:off x="176048" y="1128287"/>
            <a:ext cx="10941718" cy="54000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PGN</a:t>
            </a:r>
            <a:endParaRPr/>
          </a:p>
        </p:txBody>
      </p:sp>
      <p:pic>
        <p:nvPicPr>
          <p:cNvPr id="232" name="Google Shape;232;p15"/>
          <p:cNvPicPr preferRelativeResize="0"/>
          <p:nvPr/>
        </p:nvPicPr>
        <p:blipFill rotWithShape="1">
          <a:blip r:embed="rId3">
            <a:alphaModFix/>
          </a:blip>
          <a:srcRect b="0" l="0" r="0" t="0"/>
          <a:stretch/>
        </p:blipFill>
        <p:spPr>
          <a:xfrm>
            <a:off x="176048" y="1157960"/>
            <a:ext cx="10719260" cy="53054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USGS</a:t>
            </a:r>
            <a:endParaRPr/>
          </a:p>
        </p:txBody>
      </p:sp>
      <p:pic>
        <p:nvPicPr>
          <p:cNvPr id="238" name="Google Shape;238;p16"/>
          <p:cNvPicPr preferRelativeResize="0"/>
          <p:nvPr/>
        </p:nvPicPr>
        <p:blipFill rotWithShape="1">
          <a:blip r:embed="rId3">
            <a:alphaModFix/>
          </a:blip>
          <a:srcRect b="0" l="0" r="0" t="0"/>
          <a:stretch/>
        </p:blipFill>
        <p:spPr>
          <a:xfrm>
            <a:off x="176048" y="1093169"/>
            <a:ext cx="10874244" cy="53740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7"/>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GB"/>
              <a:t> Exercise still in progress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Interesting case from USGS (use of satellite sensor as FRM) – to be discussed (“FRMsat”, use and update of the current guideline)</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Possible improvement in the MMT tool:</a:t>
            </a:r>
            <a:endParaRPr/>
          </a:p>
          <a:p>
            <a:pPr indent="-406400" lvl="0" marL="457200" rtl="0" algn="l">
              <a:lnSpc>
                <a:spcPct val="90000"/>
              </a:lnSpc>
              <a:spcBef>
                <a:spcPts val="1000"/>
              </a:spcBef>
              <a:spcAft>
                <a:spcPts val="0"/>
              </a:spcAft>
              <a:buSzPts val="2800"/>
              <a:buFont typeface="Courier New"/>
              <a:buChar char="o"/>
            </a:pPr>
            <a:r>
              <a:rPr lang="en-GB"/>
              <a:t>Better visualization of the matrix contents (Export Matrix -&gt; xml only)</a:t>
            </a:r>
            <a:endParaRPr/>
          </a:p>
          <a:p>
            <a:pPr indent="-406400" lvl="0" marL="457200" rtl="0" algn="l">
              <a:lnSpc>
                <a:spcPct val="90000"/>
              </a:lnSpc>
              <a:spcBef>
                <a:spcPts val="1000"/>
              </a:spcBef>
              <a:spcAft>
                <a:spcPts val="0"/>
              </a:spcAft>
              <a:buSzPts val="2800"/>
              <a:buFont typeface="Courier New"/>
              <a:buChar char="o"/>
            </a:pPr>
            <a:r>
              <a:rPr lang="en-GB"/>
              <a:t>Automatize the overall classification and reporting</a:t>
            </a:r>
            <a:endParaRPr/>
          </a:p>
          <a:p>
            <a:pPr indent="-406400" lvl="0" marL="457200" rtl="0" algn="l">
              <a:lnSpc>
                <a:spcPct val="90000"/>
              </a:lnSpc>
              <a:spcBef>
                <a:spcPts val="1000"/>
              </a:spcBef>
              <a:spcAft>
                <a:spcPts val="0"/>
              </a:spcAft>
              <a:buSzPts val="2800"/>
              <a:buFont typeface="Courier New"/>
              <a:buChar char="o"/>
            </a:pPr>
            <a:r>
              <a:rPr lang="en-GB"/>
              <a:t>Other?</a:t>
            </a:r>
            <a:endParaRPr/>
          </a:p>
          <a:p>
            <a:pPr indent="0" lvl="0" marL="50800" rtl="0" algn="l">
              <a:lnSpc>
                <a:spcPct val="90000"/>
              </a:lnSpc>
              <a:spcBef>
                <a:spcPts val="1000"/>
              </a:spcBef>
              <a:spcAft>
                <a:spcPts val="0"/>
              </a:spcAft>
              <a:buSzPts val="2800"/>
              <a:buNone/>
            </a:pPr>
            <a:r>
              <a:t/>
            </a:r>
            <a:endParaRPr/>
          </a:p>
        </p:txBody>
      </p:sp>
      <p:sp>
        <p:nvSpPr>
          <p:cNvPr id="244" name="Google Shape;244;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Way Forward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8"/>
          <p:cNvSpPr txBox="1"/>
          <p:nvPr/>
        </p:nvSpPr>
        <p:spPr>
          <a:xfrm>
            <a:off x="3413392" y="2842351"/>
            <a:ext cx="536521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6000" u="none" cap="none" strike="noStrike">
                <a:solidFill>
                  <a:srgbClr val="000000"/>
                </a:solidFill>
                <a:latin typeface="Arial"/>
                <a:ea typeface="Arial"/>
                <a:cs typeface="Arial"/>
                <a:sym typeface="Arial"/>
              </a:rPr>
              <a:t>Backup slides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9"/>
          <p:cNvSpPr/>
          <p:nvPr/>
        </p:nvSpPr>
        <p:spPr>
          <a:xfrm>
            <a:off x="572314" y="1095132"/>
            <a:ext cx="11085153" cy="4423637"/>
          </a:xfrm>
          <a:prstGeom prst="roundRect">
            <a:avLst>
              <a:gd fmla="val 5059" name="adj"/>
            </a:avLst>
          </a:prstGeom>
          <a:blipFill rotWithShape="1">
            <a:blip r:embed="rId3">
              <a:alphaModFix/>
            </a:blip>
            <a:tile algn="tl" flip="none" tx="0" sx="100000" ty="0" sy="100000"/>
          </a:blipFill>
          <a:ln cap="flat" cmpd="sng" w="25400">
            <a:solidFill>
              <a:srgbClr val="151C28"/>
            </a:solidFill>
            <a:prstDash val="solid"/>
            <a:round/>
            <a:headEnd len="sm" w="sm" type="none"/>
            <a:tailEnd len="sm" w="sm" type="none"/>
          </a:ln>
          <a:effectLst>
            <a:outerShdw blurRad="50800" sx="101000" rotWithShape="0" algn="tl" dir="2700000" dist="38100" sy="101000">
              <a:srgbClr val="000000">
                <a:alpha val="3019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5" name="Google Shape;255;p19"/>
          <p:cNvSpPr txBox="1"/>
          <p:nvPr>
            <p:ph idx="1" type="body"/>
          </p:nvPr>
        </p:nvSpPr>
        <p:spPr>
          <a:xfrm>
            <a:off x="835303" y="1339231"/>
            <a:ext cx="10521394" cy="2623220"/>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0"/>
              </a:spcBef>
              <a:spcAft>
                <a:spcPts val="0"/>
              </a:spcAft>
              <a:buClr>
                <a:schemeClr val="dk1"/>
              </a:buClr>
              <a:buSzPts val="2800"/>
              <a:buFont typeface="Noto Sans Symbols"/>
              <a:buNone/>
            </a:pPr>
            <a:r>
              <a:rPr i="0" lang="en-GB" sz="3200" u="none" strike="noStrike">
                <a:solidFill>
                  <a:srgbClr val="000000"/>
                </a:solidFill>
                <a:latin typeface="Georgia"/>
                <a:ea typeface="Georgia"/>
                <a:cs typeface="Georgia"/>
                <a:sym typeface="Georgia"/>
              </a:rPr>
              <a:t>Fiducial Reference Measurements (FRMs) are a suite of independent, fully characterised, and traceable (to a community agreed reference ideally SI) measurements, tailored specifically to address the calibration and validation needs of a class of satellite borne sensor and that follow the guidelines outlined by the GEO/CEOS Quality Assurance framework for Earth Observation (</a:t>
            </a:r>
            <a:r>
              <a:rPr i="0" lang="en-GB" sz="3200" u="sng" strike="noStrike">
                <a:solidFill>
                  <a:srgbClr val="0000FF"/>
                </a:solidFill>
                <a:latin typeface="Georgia"/>
                <a:ea typeface="Georgia"/>
                <a:cs typeface="Georgia"/>
                <a:sym typeface="Georgia"/>
                <a:hlinkClick r:id="rId4">
                  <a:extLst>
                    <a:ext uri="{A12FA001-AC4F-418D-AE19-62706E023703}">
                      <ahyp:hlinkClr val="tx"/>
                    </a:ext>
                  </a:extLst>
                </a:hlinkClick>
              </a:rPr>
              <a:t>QA4EO</a:t>
            </a:r>
            <a:r>
              <a:rPr i="0" lang="en-GB" sz="3200" u="none" strike="noStrike">
                <a:solidFill>
                  <a:srgbClr val="000000"/>
                </a:solidFill>
                <a:latin typeface="Georgia"/>
                <a:ea typeface="Georgia"/>
                <a:cs typeface="Georgia"/>
                <a:sym typeface="Georgia"/>
              </a:rPr>
              <a:t>).</a:t>
            </a:r>
            <a:endParaRPr sz="3200">
              <a:latin typeface="Georgia"/>
              <a:ea typeface="Georgia"/>
              <a:cs typeface="Georgia"/>
              <a:sym typeface="Georgia"/>
            </a:endParaRPr>
          </a:p>
        </p:txBody>
      </p:sp>
      <p:sp>
        <p:nvSpPr>
          <p:cNvPr id="256" name="Google Shape;256;p19"/>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Arial"/>
                <a:ea typeface="Arial"/>
                <a:cs typeface="Arial"/>
                <a:sym typeface="Arial"/>
              </a:rPr>
              <a:t>FRM Definition</a:t>
            </a:r>
            <a:endParaRPr b="0" i="0" sz="1400" u="none" cap="none" strike="noStrike">
              <a:solidFill>
                <a:srgbClr val="000000"/>
              </a:solidFill>
              <a:latin typeface="Arial"/>
              <a:ea typeface="Arial"/>
              <a:cs typeface="Arial"/>
              <a:sym typeface="Arial"/>
            </a:endParaRPr>
          </a:p>
        </p:txBody>
      </p:sp>
      <p:pic>
        <p:nvPicPr>
          <p:cNvPr id="257" name="Google Shape;257;p19"/>
          <p:cNvPicPr preferRelativeResize="0"/>
          <p:nvPr/>
        </p:nvPicPr>
        <p:blipFill rotWithShape="1">
          <a:blip r:embed="rId5">
            <a:alphaModFix/>
          </a:blip>
          <a:srcRect b="0" l="0" r="0" t="0"/>
          <a:stretch/>
        </p:blipFill>
        <p:spPr>
          <a:xfrm>
            <a:off x="3408651" y="4966065"/>
            <a:ext cx="4708162" cy="1349505"/>
          </a:xfrm>
          <a:prstGeom prst="rect">
            <a:avLst/>
          </a:prstGeom>
          <a:noFill/>
          <a:ln cap="flat" cmpd="sng" w="9525">
            <a:solidFill>
              <a:srgbClr val="000000"/>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Table of Contents</a:t>
            </a:r>
            <a:endParaRPr/>
          </a:p>
        </p:txBody>
      </p:sp>
      <p:pic>
        <p:nvPicPr>
          <p:cNvPr descr="A puzzle of different images of different types of objects&#10;&#10;Description automatically generated" id="133" name="Google Shape;133;p2"/>
          <p:cNvPicPr preferRelativeResize="0"/>
          <p:nvPr/>
        </p:nvPicPr>
        <p:blipFill rotWithShape="1">
          <a:blip r:embed="rId3">
            <a:alphaModFix/>
          </a:blip>
          <a:srcRect b="0" l="0" r="0" t="0"/>
          <a:stretch/>
        </p:blipFill>
        <p:spPr>
          <a:xfrm>
            <a:off x="5860143" y="1360230"/>
            <a:ext cx="5781754" cy="4861174"/>
          </a:xfrm>
          <a:prstGeom prst="rect">
            <a:avLst/>
          </a:prstGeom>
          <a:noFill/>
          <a:ln>
            <a:noFill/>
          </a:ln>
        </p:spPr>
      </p:pic>
      <p:sp>
        <p:nvSpPr>
          <p:cNvPr id="134" name="Google Shape;134;p2"/>
          <p:cNvSpPr txBox="1"/>
          <p:nvPr>
            <p:ph idx="1" type="body"/>
          </p:nvPr>
        </p:nvSpPr>
        <p:spPr>
          <a:xfrm>
            <a:off x="258132" y="1097564"/>
            <a:ext cx="5434310"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t>Background and Objectives</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Endorsment Process: the CEOS-FRM Maturity Matrix</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2nd round of exercises</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Way forward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0"/>
          <p:cNvSpPr txBox="1"/>
          <p:nvPr/>
        </p:nvSpPr>
        <p:spPr>
          <a:xfrm>
            <a:off x="94020" y="119743"/>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Arial"/>
                <a:ea typeface="Arial"/>
                <a:cs typeface="Arial"/>
                <a:sym typeface="Arial"/>
              </a:rPr>
              <a:t>FRM Principles</a:t>
            </a:r>
            <a:endParaRPr b="0" i="0" sz="1400" u="none" cap="none" strike="noStrike">
              <a:solidFill>
                <a:srgbClr val="000000"/>
              </a:solidFill>
              <a:latin typeface="Arial"/>
              <a:ea typeface="Arial"/>
              <a:cs typeface="Arial"/>
              <a:sym typeface="Arial"/>
            </a:endParaRPr>
          </a:p>
        </p:txBody>
      </p:sp>
      <p:sp>
        <p:nvSpPr>
          <p:cNvPr id="263" name="Google Shape;263;p20"/>
          <p:cNvSpPr txBox="1"/>
          <p:nvPr/>
        </p:nvSpPr>
        <p:spPr>
          <a:xfrm>
            <a:off x="94020" y="1019495"/>
            <a:ext cx="11782293" cy="55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Georgia"/>
                <a:ea typeface="Georgia"/>
                <a:cs typeface="Georgia"/>
                <a:sym typeface="Georgia"/>
              </a:rPr>
              <a:t>The mandatory defining characteristics for CEOS-FRMs are</a:t>
            </a:r>
            <a:r>
              <a:rPr b="0" i="0" lang="en-GB" sz="1600" u="none" cap="none" strike="noStrike">
                <a:solidFill>
                  <a:srgbClr val="000000"/>
                </a:solidFill>
                <a:latin typeface="Georgia"/>
                <a:ea typeface="Georgia"/>
                <a:cs typeface="Georgia"/>
                <a:sym typeface="Georgia"/>
              </a:rPr>
              <a:t>:</a:t>
            </a:r>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eorgia"/>
                <a:ea typeface="Georgia"/>
                <a:cs typeface="Georgia"/>
                <a:sym typeface="Georgia"/>
              </a:rPr>
              <a:t> </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Traceability</a:t>
            </a:r>
            <a:r>
              <a:rPr b="0" i="0" lang="en-GB" sz="1600" u="none" cap="none" strike="noStrike">
                <a:solidFill>
                  <a:srgbClr val="000000"/>
                </a:solidFill>
                <a:latin typeface="Georgia"/>
                <a:ea typeface="Georgia"/>
                <a:cs typeface="Georgia"/>
                <a:sym typeface="Georgia"/>
              </a:rPr>
              <a:t>- FRMs should have documented evidence of their traceability to a community agreed reference, ideally tied to the International System of units, SI.</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Independence from satellite under test</a:t>
            </a:r>
            <a:r>
              <a:rPr b="0" i="0" lang="en-GB" sz="1600" u="none" cap="none" strike="noStrike">
                <a:solidFill>
                  <a:srgbClr val="000000"/>
                </a:solidFill>
                <a:latin typeface="Georgia"/>
                <a:ea typeface="Georgia"/>
                <a:cs typeface="Georgia"/>
                <a:sym typeface="Georgia"/>
              </a:rPr>
              <a:t>- FRMs are independent from the satellite (under-comparison) geophysical retrieval process.</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Uncertainty budget</a:t>
            </a:r>
            <a:r>
              <a:rPr b="0" i="0" lang="en-GB" sz="1600" u="none" cap="none" strike="noStrike">
                <a:solidFill>
                  <a:srgbClr val="000000"/>
                </a:solidFill>
                <a:latin typeface="Georgia"/>
                <a:ea typeface="Georgia"/>
                <a:cs typeface="Georgia"/>
                <a:sym typeface="Georgia"/>
              </a:rPr>
              <a:t>- A comprehensive uncertainty budget for all instruments used in deriving FRM of a particular measurand, including any transformation of the measurand to match that of the satellite product, is available and maintained.</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Documented protocols</a:t>
            </a:r>
            <a:r>
              <a:rPr b="0" i="0" lang="en-GB" sz="1600" u="none" cap="none" strike="noStrike">
                <a:solidFill>
                  <a:srgbClr val="000000"/>
                </a:solidFill>
                <a:latin typeface="Georgia"/>
                <a:ea typeface="Georgia"/>
                <a:cs typeface="Georgia"/>
                <a:sym typeface="Georgia"/>
              </a:rPr>
              <a:t>- FRM protocols, procedures and community-wide quality management practices (measurement, processing, archive, documents, etc.) are defined, published and adhered to by FRM instrument deployments and usages.</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Accessibility</a:t>
            </a:r>
            <a:r>
              <a:rPr b="0" i="0" lang="en-GB" sz="1600" u="none" cap="none" strike="noStrike">
                <a:solidFill>
                  <a:srgbClr val="000000"/>
                </a:solidFill>
                <a:latin typeface="Georgia"/>
                <a:ea typeface="Georgia"/>
                <a:cs typeface="Georgia"/>
                <a:sym typeface="Georgia"/>
              </a:rPr>
              <a:t>- FRM data, including metadata and documentation of processing, are accessible to other researchers allowing independent verification of processing systems.  All data and information should be made available in a timely manner and in a form that is readily utilisable by a satellite operator.   </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Representativeness</a:t>
            </a:r>
            <a:r>
              <a:rPr b="0" i="0" lang="en-GB" sz="1600" u="none" cap="none" strike="noStrike">
                <a:solidFill>
                  <a:srgbClr val="000000"/>
                </a:solidFill>
                <a:latin typeface="Georgia"/>
                <a:ea typeface="Georgia"/>
                <a:cs typeface="Georgia"/>
                <a:sym typeface="Georgia"/>
              </a:rPr>
              <a:t>- FRM data allow the determination of the on-orbit uncertainty characteristics of satellite geophysical measurements via independent validation activities. It thus requires that the degree of representativeness of the FRM to that of the satellite observation and/or associated retrieval as well as the satellite vs FRM comparison process needs to be documented and the uncertainty assessed. </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Adequacy of uncertainty- </a:t>
            </a:r>
            <a:r>
              <a:rPr b="0" i="0" lang="en-GB" sz="1600" u="none" cap="none" strike="noStrike">
                <a:solidFill>
                  <a:srgbClr val="000000"/>
                </a:solidFill>
                <a:latin typeface="Georgia"/>
                <a:ea typeface="Georgia"/>
                <a:cs typeface="Georgia"/>
                <a:sym typeface="Georgia"/>
              </a:rPr>
              <a:t>The uncertainty of the FRM measurements, including the comparison process, must be commensurate with the requirements of the class of satellite/instrument/measurand they are specified to support.</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Utility (Return on Investment)</a:t>
            </a:r>
            <a:r>
              <a:rPr b="0" i="0" lang="en-GB" sz="1600" u="none" cap="none" strike="noStrike">
                <a:solidFill>
                  <a:srgbClr val="000000"/>
                </a:solidFill>
                <a:latin typeface="Georgia"/>
                <a:ea typeface="Georgia"/>
                <a:cs typeface="Georgia"/>
                <a:sym typeface="Georgia"/>
              </a:rPr>
              <a:t>- FRM data are designed to apply to a class of satellite missions (several). They should not be  mission-specific.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ACTION</a:t>
            </a:r>
            <a:endParaRPr/>
          </a:p>
        </p:txBody>
      </p:sp>
      <p:graphicFrame>
        <p:nvGraphicFramePr>
          <p:cNvPr id="140" name="Google Shape;140;p3"/>
          <p:cNvGraphicFramePr/>
          <p:nvPr/>
        </p:nvGraphicFramePr>
        <p:xfrm>
          <a:off x="176048" y="1275184"/>
          <a:ext cx="3000000" cy="3000000"/>
        </p:xfrm>
        <a:graphic>
          <a:graphicData uri="http://schemas.openxmlformats.org/drawingml/2006/table">
            <a:tbl>
              <a:tblPr>
                <a:noFill/>
                <a:tableStyleId>{B1FCE84C-BE8F-4A66-9943-8E54B7CBFAF1}</a:tableStyleId>
              </a:tblPr>
              <a:tblGrid>
                <a:gridCol w="1627525"/>
                <a:gridCol w="5307625"/>
                <a:gridCol w="1790500"/>
                <a:gridCol w="2286025"/>
              </a:tblGrid>
              <a:tr h="497625">
                <a:tc>
                  <a:txBody>
                    <a:bodyPr/>
                    <a:lstStyle/>
                    <a:p>
                      <a:pPr indent="0" lvl="0" marL="0" marR="0" rtl="0" algn="l">
                        <a:lnSpc>
                          <a:spcPct val="115000"/>
                        </a:lnSpc>
                        <a:spcBef>
                          <a:spcPts val="0"/>
                        </a:spcBef>
                        <a:spcAft>
                          <a:spcPts val="0"/>
                        </a:spcAft>
                        <a:buClr>
                          <a:srgbClr val="000000"/>
                        </a:buClr>
                        <a:buSzPts val="1600"/>
                        <a:buFont typeface="Arial"/>
                        <a:buNone/>
                      </a:pPr>
                      <a:r>
                        <a:rPr b="1" lang="en-GB" sz="1600" u="none" cap="none" strike="noStrike">
                          <a:solidFill>
                            <a:srgbClr val="000000"/>
                          </a:solidFill>
                          <a:latin typeface="Arial"/>
                          <a:ea typeface="Arial"/>
                          <a:cs typeface="Arial"/>
                          <a:sym typeface="Arial"/>
                        </a:rPr>
                        <a:t>ID</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600"/>
                        <a:buFont typeface="Arial"/>
                        <a:buNone/>
                      </a:pPr>
                      <a:r>
                        <a:rPr b="1" lang="en-GB" sz="1600" u="none" cap="none" strike="noStrike">
                          <a:solidFill>
                            <a:srgbClr val="000000"/>
                          </a:solidFill>
                          <a:latin typeface="Arial"/>
                          <a:ea typeface="Arial"/>
                          <a:cs typeface="Arial"/>
                          <a:sym typeface="Arial"/>
                        </a:rPr>
                        <a:t>Description</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600"/>
                        <a:buFont typeface="Arial"/>
                        <a:buNone/>
                      </a:pPr>
                      <a:r>
                        <a:rPr b="1" lang="en-GB" sz="1600" u="none" cap="none" strike="noStrike">
                          <a:solidFill>
                            <a:srgbClr val="000000"/>
                          </a:solidFill>
                          <a:latin typeface="Arial"/>
                          <a:ea typeface="Arial"/>
                          <a:cs typeface="Arial"/>
                          <a:sym typeface="Arial"/>
                        </a:rPr>
                        <a:t>Due Date</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600"/>
                        <a:buFont typeface="Arial"/>
                        <a:buNone/>
                      </a:pPr>
                      <a:r>
                        <a:rPr b="1" lang="en-GB" sz="1600" u="none" cap="none" strike="noStrike">
                          <a:solidFill>
                            <a:srgbClr val="000000"/>
                          </a:solidFill>
                          <a:latin typeface="Arial"/>
                          <a:ea typeface="Arial"/>
                          <a:cs typeface="Arial"/>
                          <a:sym typeface="Arial"/>
                        </a:rPr>
                        <a:t>status</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424825">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WGCV-55-03</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Paolo Castracane to organise a second FRM Assessment Framework exercise to include PGN, FRM4DOAS, and RadCalNet, ACTRIS, ISMN.</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Q4 2025</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In progress</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18925">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WGCV-55-04</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WGCV to confirm the readiness of operationalisation and conduct a pre-launch review of the FRM Assessment Framework, and to define candidates for operational usage of the tool e.g. HYPERNETS.</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WGCV-56</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 </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18925">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WGCV-55-08</a:t>
                      </a:r>
                      <a:endParaRPr/>
                    </a:p>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 </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Paolo to work with the CEOS Communications Team to develop an FRM Assessment Framework logo and CEOS News article post.</a:t>
                      </a:r>
                      <a:endParaRPr/>
                    </a:p>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 </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WGCV-56</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Arial"/>
                          <a:ea typeface="Arial"/>
                          <a:cs typeface="Arial"/>
                          <a:sym typeface="Arial"/>
                        </a:rPr>
                        <a:t>Close</a:t>
                      </a:r>
                      <a:endParaRPr/>
                    </a:p>
                    <a:p>
                      <a:pPr indent="0" lvl="0" marL="0" marR="0" rtl="0" algn="l">
                        <a:lnSpc>
                          <a:spcPct val="115000"/>
                        </a:lnSpc>
                        <a:spcBef>
                          <a:spcPts val="800"/>
                        </a:spcBef>
                        <a:spcAft>
                          <a:spcPts val="0"/>
                        </a:spcAft>
                        <a:buClr>
                          <a:srgbClr val="000000"/>
                        </a:buClr>
                        <a:buSzPts val="1600"/>
                        <a:buFont typeface="Arial"/>
                        <a:buNone/>
                      </a:pPr>
                      <a:r>
                        <a:t/>
                      </a:r>
                      <a:endParaRPr sz="1600" u="none" cap="none" strike="noStrike">
                        <a:latin typeface="Arial"/>
                        <a:ea typeface="Arial"/>
                        <a:cs typeface="Arial"/>
                        <a:sym typeface="Arial"/>
                      </a:endParaRPr>
                    </a:p>
                    <a:p>
                      <a:pPr indent="0" lvl="0" marL="0" marR="0" rtl="0" algn="l">
                        <a:lnSpc>
                          <a:spcPct val="115000"/>
                        </a:lnSpc>
                        <a:spcBef>
                          <a:spcPts val="800"/>
                        </a:spcBef>
                        <a:spcAft>
                          <a:spcPts val="0"/>
                        </a:spcAft>
                        <a:buClr>
                          <a:srgbClr val="000000"/>
                        </a:buClr>
                        <a:buSzPts val="1600"/>
                        <a:buFont typeface="Arial"/>
                        <a:buNone/>
                      </a:pPr>
                      <a:r>
                        <a:t/>
                      </a:r>
                      <a:endParaRPr sz="1600" u="none" cap="none" strike="noStrike">
                        <a:latin typeface="Arial"/>
                        <a:ea typeface="Arial"/>
                        <a:cs typeface="Arial"/>
                        <a:sym typeface="Arial"/>
                      </a:endParaRPr>
                    </a:p>
                    <a:p>
                      <a:pPr indent="0" lvl="0" marL="0" marR="0" rtl="0" algn="l">
                        <a:lnSpc>
                          <a:spcPct val="115000"/>
                        </a:lnSpc>
                        <a:spcBef>
                          <a:spcPts val="800"/>
                        </a:spcBef>
                        <a:spcAft>
                          <a:spcPts val="0"/>
                        </a:spcAft>
                        <a:buClr>
                          <a:srgbClr val="000000"/>
                        </a:buClr>
                        <a:buSzPts val="1600"/>
                        <a:buFont typeface="Arial"/>
                        <a:buNone/>
                      </a:pPr>
                      <a:r>
                        <a:t/>
                      </a:r>
                      <a:endParaRPr sz="1600" u="none" cap="none" strike="noStrike">
                        <a:latin typeface="Arial"/>
                        <a:ea typeface="Arial"/>
                        <a:cs typeface="Arial"/>
                        <a:sym typeface="Arial"/>
                      </a:endParaRPr>
                    </a:p>
                    <a:p>
                      <a:pPr indent="0" lvl="0" marL="0" marR="0" rtl="0" algn="l">
                        <a:lnSpc>
                          <a:spcPct val="115000"/>
                        </a:lnSpc>
                        <a:spcBef>
                          <a:spcPts val="800"/>
                        </a:spcBef>
                        <a:spcAft>
                          <a:spcPts val="0"/>
                        </a:spcAft>
                        <a:buClr>
                          <a:srgbClr val="000000"/>
                        </a:buClr>
                        <a:buSzPts val="1600"/>
                        <a:buFont typeface="Arial"/>
                        <a:buNone/>
                      </a:pPr>
                      <a:r>
                        <a:t/>
                      </a:r>
                      <a:endParaRPr sz="16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141" name="Google Shape;141;p3"/>
          <p:cNvPicPr preferRelativeResize="0"/>
          <p:nvPr/>
        </p:nvPicPr>
        <p:blipFill rotWithShape="1">
          <a:blip r:embed="rId3">
            <a:alphaModFix/>
          </a:blip>
          <a:srcRect b="0" l="0" r="0" t="0"/>
          <a:stretch/>
        </p:blipFill>
        <p:spPr>
          <a:xfrm>
            <a:off x="9131559" y="3962400"/>
            <a:ext cx="2815605" cy="23419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33445F"/>
                </a:solidFill>
                <a:latin typeface="Arial"/>
                <a:ea typeface="Arial"/>
                <a:cs typeface="Arial"/>
                <a:sym typeface="Arial"/>
              </a:rPr>
              <a:t>Slide </a:t>
            </a:r>
            <a:fld id="{00000000-1234-1234-1234-123412341234}" type="slidenum">
              <a:rPr b="1" i="0" lang="en-GB" sz="1400" u="none" cap="none" strike="noStrike">
                <a:solidFill>
                  <a:srgbClr val="33445F"/>
                </a:solidFill>
                <a:latin typeface="Arial"/>
                <a:ea typeface="Arial"/>
                <a:cs typeface="Arial"/>
                <a:sym typeface="Arial"/>
              </a:rPr>
              <a:t>‹#›</a:t>
            </a:fld>
            <a:endParaRPr b="1" i="0" sz="1400" u="none" cap="none" strike="noStrike">
              <a:solidFill>
                <a:srgbClr val="33445F"/>
              </a:solidFill>
              <a:latin typeface="Arial"/>
              <a:ea typeface="Arial"/>
              <a:cs typeface="Arial"/>
              <a:sym typeface="Arial"/>
            </a:endParaRPr>
          </a:p>
        </p:txBody>
      </p:sp>
      <p:sp>
        <p:nvSpPr>
          <p:cNvPr id="147" name="Google Shape;147;p4"/>
          <p:cNvSpPr txBox="1"/>
          <p:nvPr>
            <p:ph type="title"/>
          </p:nvPr>
        </p:nvSpPr>
        <p:spPr>
          <a:xfrm>
            <a:off x="176050" y="212510"/>
            <a:ext cx="9387000" cy="742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latin typeface="Helvetica Neue"/>
                <a:ea typeface="Helvetica Neue"/>
                <a:cs typeface="Helvetica Neue"/>
                <a:sym typeface="Helvetica Neue"/>
              </a:rPr>
              <a:t>Background and Objectives</a:t>
            </a:r>
            <a:br>
              <a:rPr lang="en-GB">
                <a:latin typeface="Helvetica Neue"/>
                <a:ea typeface="Helvetica Neue"/>
                <a:cs typeface="Helvetica Neue"/>
                <a:sym typeface="Helvetica Neue"/>
              </a:rPr>
            </a:br>
            <a:endParaRPr/>
          </a:p>
        </p:txBody>
      </p:sp>
      <p:sp>
        <p:nvSpPr>
          <p:cNvPr id="148" name="Google Shape;148;p4"/>
          <p:cNvSpPr txBox="1"/>
          <p:nvPr/>
        </p:nvSpPr>
        <p:spPr>
          <a:xfrm>
            <a:off x="-1" y="1225689"/>
            <a:ext cx="12083143" cy="5632311"/>
          </a:xfrm>
          <a:prstGeom prst="rect">
            <a:avLst/>
          </a:prstGeom>
          <a:noFill/>
          <a:ln>
            <a:noFill/>
          </a:ln>
        </p:spPr>
        <p:txBody>
          <a:bodyPr anchorCtr="0" anchor="t" bIns="45700" lIns="91425" spcFirstLastPara="1" rIns="91425" wrap="square" tIns="45700">
            <a:spAutoFit/>
          </a:bodyPr>
          <a:lstStyle/>
          <a:p>
            <a:pPr indent="0" lvl="0" marL="13970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The concept of a Fiducial Reference Measurement (FRM) has been developed to highlight the need for precise and well-characterised measurements tailored explicitly to the post-launch calibration and validation (Cal/Val) of Earth Observation satellite missions [1]. </a:t>
            </a:r>
            <a:endParaRPr/>
          </a:p>
          <a:p>
            <a:pPr indent="0" lvl="0" marL="1397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13970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Recently, this need has been enhanced with the emergence of new commercial satellite operators to ensure that users have a transparent and fair means to judge the adequacy of data products to meet their needs.</a:t>
            </a:r>
            <a:endParaRPr/>
          </a:p>
          <a:p>
            <a:pPr indent="0" lvl="0" marL="1397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13970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The Committee on Earth Observation Satellites (CEOS) Working Group Cal/Val (WGCV) has put in place a framework to assess the maturity and compliance of a “Cal/Val reference measurement” in terms of a set of community-agreed criteria which define it to be of CEOS-FRM quality. The assessment process is based on a maturity matrix that provides a visual assessment of the state of any FRM against each of a set of given criteria, making visible where it is mature and where evolution and effort are still needed. General information and the last version of the guidelines are available on the CEOS Cal/Val Portal [2].</a:t>
            </a:r>
            <a:endParaRPr/>
          </a:p>
          <a:p>
            <a:pPr indent="0" lvl="0" marL="1397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96838"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[1]</a:t>
            </a:r>
            <a:r>
              <a:rPr b="0" i="0" lang="en-GB" sz="1800" u="none" cap="none" strike="noStrike">
                <a:solidFill>
                  <a:srgbClr val="222222"/>
                </a:solidFill>
                <a:latin typeface="Georgia"/>
                <a:ea typeface="Georgia"/>
                <a:cs typeface="Georgia"/>
                <a:sym typeface="Georgia"/>
              </a:rPr>
              <a:t> Goryl, P.; Fox, N.; Donlon, C.; Castracane, P. Fiducial Reference Measurements (FRMs): What Are They? </a:t>
            </a:r>
            <a:endParaRPr/>
          </a:p>
          <a:p>
            <a:pPr indent="0" lvl="0" marL="96838" marR="0" rtl="0" algn="l">
              <a:lnSpc>
                <a:spcPct val="100000"/>
              </a:lnSpc>
              <a:spcBef>
                <a:spcPts val="0"/>
              </a:spcBef>
              <a:spcAft>
                <a:spcPts val="0"/>
              </a:spcAft>
              <a:buClr>
                <a:srgbClr val="000000"/>
              </a:buClr>
              <a:buSzPts val="1800"/>
              <a:buFont typeface="Arial"/>
              <a:buNone/>
            </a:pPr>
            <a:r>
              <a:rPr b="0" i="1" lang="en-GB" sz="1800" u="none" cap="none" strike="noStrike">
                <a:solidFill>
                  <a:srgbClr val="222222"/>
                </a:solidFill>
                <a:latin typeface="Georgia"/>
                <a:ea typeface="Georgia"/>
                <a:cs typeface="Georgia"/>
                <a:sym typeface="Georgia"/>
              </a:rPr>
              <a:t>Remote Sens.</a:t>
            </a:r>
            <a:r>
              <a:rPr b="0" i="0" lang="en-GB" sz="1800" u="none" cap="none" strike="noStrike">
                <a:solidFill>
                  <a:srgbClr val="222222"/>
                </a:solidFill>
                <a:latin typeface="Georgia"/>
                <a:ea typeface="Georgia"/>
                <a:cs typeface="Georgia"/>
                <a:sym typeface="Georgia"/>
              </a:rPr>
              <a:t> </a:t>
            </a:r>
            <a:r>
              <a:rPr b="1" i="0" lang="en-GB" sz="1800" u="none" cap="none" strike="noStrike">
                <a:solidFill>
                  <a:srgbClr val="222222"/>
                </a:solidFill>
                <a:latin typeface="Georgia"/>
                <a:ea typeface="Georgia"/>
                <a:cs typeface="Georgia"/>
                <a:sym typeface="Georgia"/>
              </a:rPr>
              <a:t>2023</a:t>
            </a:r>
            <a:r>
              <a:rPr b="0" i="0" lang="en-GB" sz="1800" u="none" cap="none" strike="noStrike">
                <a:solidFill>
                  <a:srgbClr val="222222"/>
                </a:solidFill>
                <a:latin typeface="Georgia"/>
                <a:ea typeface="Georgia"/>
                <a:cs typeface="Georgia"/>
                <a:sym typeface="Georgia"/>
              </a:rPr>
              <a:t>, </a:t>
            </a:r>
            <a:r>
              <a:rPr b="0" i="1" lang="en-GB" sz="1800" u="none" cap="none" strike="noStrike">
                <a:solidFill>
                  <a:srgbClr val="222222"/>
                </a:solidFill>
                <a:latin typeface="Georgia"/>
                <a:ea typeface="Georgia"/>
                <a:cs typeface="Georgia"/>
                <a:sym typeface="Georgia"/>
              </a:rPr>
              <a:t>15</a:t>
            </a:r>
            <a:r>
              <a:rPr b="0" i="0" lang="en-GB" sz="1800" u="none" cap="none" strike="noStrike">
                <a:solidFill>
                  <a:srgbClr val="222222"/>
                </a:solidFill>
                <a:latin typeface="Georgia"/>
                <a:ea typeface="Georgia"/>
                <a:cs typeface="Georgia"/>
                <a:sym typeface="Georgia"/>
              </a:rPr>
              <a:t>, 5017. </a:t>
            </a:r>
            <a:r>
              <a:rPr b="0" i="0" lang="en-GB" sz="1800" u="sng" cap="none" strike="noStrike">
                <a:solidFill>
                  <a:srgbClr val="0563C1"/>
                </a:solidFill>
                <a:latin typeface="Georgia"/>
                <a:ea typeface="Georgia"/>
                <a:cs typeface="Georgia"/>
                <a:sym typeface="Georgia"/>
                <a:hlinkClick r:id="rId3">
                  <a:extLst>
                    <a:ext uri="{A12FA001-AC4F-418D-AE19-62706E023703}">
                      <ahyp:hlinkClr val="tx"/>
                    </a:ext>
                  </a:extLst>
                </a:hlinkClick>
              </a:rPr>
              <a:t>https://doi.org/10.3390/rs15205017</a:t>
            </a:r>
            <a:endParaRPr b="0" i="0" sz="1800" u="none" cap="none" strike="noStrike">
              <a:solidFill>
                <a:srgbClr val="000000"/>
              </a:solidFill>
              <a:latin typeface="Times New Roman"/>
              <a:ea typeface="Times New Roman"/>
              <a:cs typeface="Times New Roman"/>
              <a:sym typeface="Times New Roman"/>
            </a:endParaRPr>
          </a:p>
          <a:p>
            <a:pPr indent="0" lvl="0" marL="96838" marR="0" rtl="0" algn="l">
              <a:lnSpc>
                <a:spcPct val="100000"/>
              </a:lnSpc>
              <a:spcBef>
                <a:spcPts val="0"/>
              </a:spcBef>
              <a:spcAft>
                <a:spcPts val="0"/>
              </a:spcAft>
              <a:buClr>
                <a:srgbClr val="000000"/>
              </a:buClr>
              <a:buSzPts val="1800"/>
              <a:buFont typeface="Arial"/>
              <a:buNone/>
            </a:pPr>
            <a:r>
              <a:rPr b="0" i="0" lang="en-GB" sz="1800" u="none" cap="none" strike="noStrike">
                <a:solidFill>
                  <a:srgbClr val="222222"/>
                </a:solidFill>
                <a:latin typeface="Georgia"/>
                <a:ea typeface="Georgia"/>
                <a:cs typeface="Georgia"/>
                <a:sym typeface="Georgia"/>
              </a:rPr>
              <a:t>[2] FRMs Assessment Framework on CEOS Cal/Val Portal:</a:t>
            </a:r>
            <a:r>
              <a:rPr b="0" i="0" lang="en-GB" sz="1800" u="none" cap="none" strike="noStrike">
                <a:solidFill>
                  <a:srgbClr val="000000"/>
                </a:solidFill>
                <a:latin typeface="Times New Roman"/>
                <a:ea typeface="Times New Roman"/>
                <a:cs typeface="Times New Roman"/>
                <a:sym typeface="Times New Roman"/>
              </a:rPr>
              <a:t> </a:t>
            </a:r>
            <a:r>
              <a:rPr b="0" i="0" lang="en-GB" sz="1800" u="sng" cap="none" strike="noStrike">
                <a:solidFill>
                  <a:srgbClr val="0563C1"/>
                </a:solidFill>
                <a:latin typeface="Georgia"/>
                <a:ea typeface="Georgia"/>
                <a:cs typeface="Georgia"/>
                <a:sym typeface="Georgia"/>
                <a:hlinkClick r:id="rId4">
                  <a:extLst>
                    <a:ext uri="{A12FA001-AC4F-418D-AE19-62706E023703}">
                      <ahyp:hlinkClr val="tx"/>
                    </a:ext>
                  </a:extLst>
                </a:hlinkClick>
              </a:rPr>
              <a:t>https://calvalportal.ceos.org/web/guest/frms-assessment-framework</a:t>
            </a:r>
            <a:endParaRPr b="0" i="0" sz="1800" u="none" cap="none" strike="noStrike">
              <a:solidFill>
                <a:srgbClr val="000000"/>
              </a:solidFill>
              <a:latin typeface="Times New Roman"/>
              <a:ea typeface="Times New Roman"/>
              <a:cs typeface="Times New Roman"/>
              <a:sym typeface="Times New Roman"/>
            </a:endParaRPr>
          </a:p>
          <a:p>
            <a:pPr indent="0" lvl="0" marL="1397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alatino Linotype"/>
              <a:ea typeface="Palatino Linotype"/>
              <a:cs typeface="Palatino Linotype"/>
              <a:sym typeface="Palatino Linotype"/>
            </a:endParaRPr>
          </a:p>
          <a:p>
            <a:pPr indent="0" lvl="0" marL="1397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nvSpPr>
        <p:spPr>
          <a:xfrm>
            <a:off x="94019" y="119743"/>
            <a:ext cx="9824895"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Arial"/>
                <a:ea typeface="Arial"/>
                <a:cs typeface="Arial"/>
                <a:sym typeface="Arial"/>
              </a:rPr>
              <a:t>CEOS FRM Endorsement process</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441039" y="1262178"/>
            <a:ext cx="11506200" cy="48013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The proposed  framework takes a pragmatic approach relying on </a:t>
            </a:r>
            <a:r>
              <a:rPr b="1" i="1" lang="en-GB" sz="1800" u="none" cap="none" strike="noStrike">
                <a:solidFill>
                  <a:srgbClr val="000000"/>
                </a:solidFill>
                <a:latin typeface="Georgia"/>
                <a:ea typeface="Georgia"/>
                <a:cs typeface="Georgia"/>
                <a:sym typeface="Georgia"/>
              </a:rPr>
              <a:t>self-assessment</a:t>
            </a:r>
            <a:r>
              <a:rPr b="0" i="0" lang="en-GB" sz="1800" u="none" cap="none" strike="noStrike">
                <a:solidFill>
                  <a:srgbClr val="000000"/>
                </a:solidFill>
                <a:latin typeface="Georgia"/>
                <a:ea typeface="Georgia"/>
                <a:cs typeface="Georgia"/>
                <a:sym typeface="Georgia"/>
              </a:rPr>
              <a:t> and transparency/accessibility of evidence against a set of criteria which are subject to peer </a:t>
            </a:r>
            <a:r>
              <a:rPr b="1" i="1" lang="en-GB" sz="1800" u="none" cap="none" strike="noStrike">
                <a:solidFill>
                  <a:srgbClr val="000000"/>
                </a:solidFill>
                <a:latin typeface="Georgia"/>
                <a:ea typeface="Georgia"/>
                <a:cs typeface="Georgia"/>
                <a:sym typeface="Georgia"/>
              </a:rPr>
              <a:t>review through a board of experts led by CEOS WGCV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In order to be flexible, maximise inclusivity and encourage the development and evolution of FRM from new or existing teams compliance with criteria will be based on a </a:t>
            </a:r>
            <a:r>
              <a:rPr b="1" i="1" lang="en-GB" sz="1800" u="none" cap="none" strike="noStrike">
                <a:solidFill>
                  <a:srgbClr val="000000"/>
                </a:solidFill>
                <a:latin typeface="Georgia"/>
                <a:ea typeface="Georgia"/>
                <a:cs typeface="Georgia"/>
                <a:sym typeface="Georgia"/>
              </a:rPr>
              <a:t>gradation scaling rather than a simple pass/fail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The degree of compliance and associated gradation is presented in a </a:t>
            </a:r>
            <a:r>
              <a:rPr b="1" i="1" lang="en-GB" sz="1800" u="none" cap="none" strike="noStrike">
                <a:solidFill>
                  <a:srgbClr val="000000"/>
                </a:solidFill>
                <a:latin typeface="Georgia"/>
                <a:ea typeface="Georgia"/>
                <a:cs typeface="Georgia"/>
                <a:sym typeface="Georgia"/>
              </a:rPr>
              <a:t>Maturity Matrix model</a:t>
            </a:r>
            <a:r>
              <a:rPr b="0" i="0" lang="en-GB" sz="1800" u="none" cap="none" strike="noStrike">
                <a:solidFill>
                  <a:srgbClr val="000000"/>
                </a:solidFill>
                <a:latin typeface="Georgia"/>
                <a:ea typeface="Georgia"/>
                <a:cs typeface="Georgia"/>
                <a:sym typeface="Georgia"/>
              </a:rPr>
              <a:t> - to allow intended users of the FRM to assess suitability for their application and indeed funders to decide on where and what aspects to focus any investment. The matrix model provides a visual “simple” assessment of the state of any FRM for all given criteria making visible where it is mature and where evolution and effort needs to be expended.</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In addition to this broad-based summary an overall </a:t>
            </a:r>
            <a:r>
              <a:rPr b="1" i="1" lang="en-GB" sz="1800" u="none" cap="none" strike="noStrike">
                <a:solidFill>
                  <a:srgbClr val="000000"/>
                </a:solidFill>
                <a:latin typeface="Georgia"/>
                <a:ea typeface="Georgia"/>
                <a:cs typeface="Georgia"/>
                <a:sym typeface="Georgia"/>
              </a:rPr>
              <a:t>classification of the degree of compliance </a:t>
            </a:r>
            <a:r>
              <a:rPr b="0" i="0" lang="en-GB" sz="1800" u="none" cap="none" strike="noStrike">
                <a:solidFill>
                  <a:srgbClr val="000000"/>
                </a:solidFill>
                <a:latin typeface="Georgia"/>
                <a:ea typeface="Georgia"/>
                <a:cs typeface="Georgia"/>
                <a:sym typeface="Georgia"/>
              </a:rPr>
              <a:t>will be provided based on meeting specific gradations for particular criteria.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Maturity Matrix Tool</a:t>
            </a:r>
            <a:endParaRPr/>
          </a:p>
        </p:txBody>
      </p:sp>
      <p:pic>
        <p:nvPicPr>
          <p:cNvPr descr="A screenshot of a computer&#10;&#10;Description automatically generated" id="160" name="Google Shape;160;p6"/>
          <p:cNvPicPr preferRelativeResize="0"/>
          <p:nvPr/>
        </p:nvPicPr>
        <p:blipFill rotWithShape="1">
          <a:blip r:embed="rId3">
            <a:alphaModFix/>
          </a:blip>
          <a:srcRect b="0" l="0" r="0" t="0"/>
          <a:stretch/>
        </p:blipFill>
        <p:spPr>
          <a:xfrm>
            <a:off x="124954" y="1521672"/>
            <a:ext cx="6205347" cy="419507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3137"/>
              </a:srgbClr>
            </a:outerShdw>
          </a:effectLst>
        </p:spPr>
      </p:pic>
      <p:pic>
        <p:nvPicPr>
          <p:cNvPr descr="A screenshot of a computer&#10;&#10;Description automatically generated" id="161" name="Google Shape;161;p6"/>
          <p:cNvPicPr preferRelativeResize="0"/>
          <p:nvPr/>
        </p:nvPicPr>
        <p:blipFill rotWithShape="1">
          <a:blip r:embed="rId4">
            <a:alphaModFix/>
          </a:blip>
          <a:srcRect b="0" l="0" r="0" t="0"/>
          <a:stretch/>
        </p:blipFill>
        <p:spPr>
          <a:xfrm>
            <a:off x="6512482" y="1019101"/>
            <a:ext cx="5237625" cy="329247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30196"/>
              </a:srgbClr>
            </a:outerShdw>
          </a:effectLst>
        </p:spPr>
      </p:pic>
      <p:pic>
        <p:nvPicPr>
          <p:cNvPr descr="A screenshot of a computer&#10;&#10;Description automatically generated" id="162" name="Google Shape;162;p6"/>
          <p:cNvPicPr preferRelativeResize="0"/>
          <p:nvPr/>
        </p:nvPicPr>
        <p:blipFill rotWithShape="1">
          <a:blip r:embed="rId5">
            <a:alphaModFix/>
          </a:blip>
          <a:srcRect b="0" l="0" r="0" t="0"/>
          <a:stretch/>
        </p:blipFill>
        <p:spPr>
          <a:xfrm rot="478383">
            <a:off x="6980151" y="2528078"/>
            <a:ext cx="4844228" cy="3836562"/>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30196"/>
              </a:srgbClr>
            </a:outerShdw>
          </a:effectLst>
        </p:spPr>
      </p:pic>
      <p:pic>
        <p:nvPicPr>
          <p:cNvPr id="163" name="Google Shape;163;p6"/>
          <p:cNvPicPr preferRelativeResize="0"/>
          <p:nvPr/>
        </p:nvPicPr>
        <p:blipFill rotWithShape="1">
          <a:blip r:embed="rId6">
            <a:alphaModFix/>
          </a:blip>
          <a:srcRect b="0" l="0" r="0" t="0"/>
          <a:stretch/>
        </p:blipFill>
        <p:spPr>
          <a:xfrm>
            <a:off x="6165401" y="212516"/>
            <a:ext cx="1470885" cy="5971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nvSpPr>
        <p:spPr>
          <a:xfrm>
            <a:off x="94020" y="119743"/>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Arial"/>
                <a:ea typeface="Arial"/>
                <a:cs typeface="Arial"/>
                <a:sym typeface="Arial"/>
              </a:rPr>
              <a:t>FRM Maturity Matrix</a:t>
            </a:r>
            <a:endParaRPr b="0" i="0" sz="1400" u="none" cap="none" strike="noStrike">
              <a:solidFill>
                <a:srgbClr val="000000"/>
              </a:solidFill>
              <a:latin typeface="Arial"/>
              <a:ea typeface="Arial"/>
              <a:cs typeface="Arial"/>
              <a:sym typeface="Arial"/>
            </a:endParaRPr>
          </a:p>
        </p:txBody>
      </p:sp>
      <p:graphicFrame>
        <p:nvGraphicFramePr>
          <p:cNvPr id="169" name="Google Shape;169;p7"/>
          <p:cNvGraphicFramePr/>
          <p:nvPr/>
        </p:nvGraphicFramePr>
        <p:xfrm>
          <a:off x="312738" y="1282701"/>
          <a:ext cx="3000000" cy="3000000"/>
        </p:xfrm>
        <a:graphic>
          <a:graphicData uri="http://schemas.openxmlformats.org/drawingml/2006/table">
            <a:tbl>
              <a:tblPr bandRow="1" firstCol="1" firstRow="1">
                <a:noFill/>
                <a:tableStyleId>{B8A66699-8203-4062-B732-5CCCC91B1918}</a:tableStyleId>
              </a:tblPr>
              <a:tblGrid>
                <a:gridCol w="1343425"/>
                <a:gridCol w="1195875"/>
                <a:gridCol w="1436300"/>
                <a:gridCol w="1077675"/>
                <a:gridCol w="1440075"/>
                <a:gridCol w="1343425"/>
                <a:gridCol w="1307200"/>
              </a:tblGrid>
              <a:tr h="466525">
                <a:tc gridSpan="6">
                  <a:txBody>
                    <a:bodyPr/>
                    <a:lstStyle/>
                    <a:p>
                      <a:pPr indent="0" lvl="0" marL="0" marR="0" rtl="0" algn="ctr">
                        <a:lnSpc>
                          <a:spcPct val="115000"/>
                        </a:lnSpc>
                        <a:spcBef>
                          <a:spcPts val="0"/>
                        </a:spcBef>
                        <a:spcAft>
                          <a:spcPts val="0"/>
                        </a:spcAft>
                        <a:buNone/>
                      </a:pPr>
                      <a:r>
                        <a:rPr lang="en-GB" sz="1100" u="none" cap="none" strike="noStrike"/>
                        <a:t>Self-Assessment</a:t>
                      </a:r>
                      <a:endParaRPr sz="1100" u="none" cap="none" strike="noStrike">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rgbClr val="1F497D"/>
                    </a:solidFill>
                  </a:tcPr>
                </a:tc>
                <a:tc hMerge="1"/>
                <a:tc hMerge="1"/>
                <a:tc hMerge="1"/>
                <a:tc hMerge="1"/>
                <a:tc hMerge="1"/>
                <a:tc>
                  <a:txBody>
                    <a:bodyPr/>
                    <a:lstStyle/>
                    <a:p>
                      <a:pPr indent="0" lvl="0" marL="0" marR="0" rtl="0" algn="ctr">
                        <a:lnSpc>
                          <a:spcPct val="115000"/>
                        </a:lnSpc>
                        <a:spcBef>
                          <a:spcPts val="0"/>
                        </a:spcBef>
                        <a:spcAft>
                          <a:spcPts val="0"/>
                        </a:spcAft>
                        <a:buNone/>
                      </a:pPr>
                      <a:r>
                        <a:rPr lang="en-GB" sz="1100" u="none" cap="none" strike="noStrike"/>
                        <a:t>Independent Assessor</a:t>
                      </a:r>
                      <a:endParaRPr sz="1100" u="none" cap="none" strike="noStrike">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984705"/>
                    </a:solidFill>
                  </a:tcPr>
                </a:tc>
              </a:tr>
              <a:tr h="640550">
                <a:tc>
                  <a:txBody>
                    <a:bodyPr/>
                    <a:lstStyle/>
                    <a:p>
                      <a:pPr indent="0" lvl="0" marL="0" marR="0" rtl="0" algn="ctr">
                        <a:lnSpc>
                          <a:spcPct val="115000"/>
                        </a:lnSpc>
                        <a:spcBef>
                          <a:spcPts val="0"/>
                        </a:spcBef>
                        <a:spcAft>
                          <a:spcPts val="0"/>
                        </a:spcAft>
                        <a:buNone/>
                      </a:pPr>
                      <a:r>
                        <a:rPr lang="en-GB" sz="1100" u="none" cap="none" strike="noStrike"/>
                        <a:t>Nature of FRM</a:t>
                      </a:r>
                      <a:endParaRPr sz="1100" u="none" cap="none" strike="noStrike">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FRM Instrumentation</a:t>
                      </a:r>
                      <a:endParaRPr sz="1100" u="none" cap="none" strike="noStrike">
                        <a:solidFill>
                          <a:schemeClr val="lt1"/>
                        </a:solidFill>
                        <a:latin typeface="Georgia"/>
                        <a:ea typeface="Georgia"/>
                        <a:cs typeface="Georgia"/>
                        <a:sym typeface="Georgia"/>
                      </a:endParaRPr>
                    </a:p>
                  </a:txBody>
                  <a:tcPr marT="0" marB="0" marR="63500" marL="63500" anchor="ctr">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Operations/ Sampling</a:t>
                      </a:r>
                      <a:endParaRPr sz="1100" u="none" cap="none" strike="noStrike">
                        <a:solidFill>
                          <a:schemeClr val="lt1"/>
                        </a:solidFill>
                      </a:endParaRPr>
                    </a:p>
                    <a:p>
                      <a:pPr indent="0" lvl="0" marL="0" marR="0" rtl="0" algn="ctr">
                        <a:lnSpc>
                          <a:spcPct val="115000"/>
                        </a:lnSpc>
                        <a:spcBef>
                          <a:spcPts val="600"/>
                        </a:spcBef>
                        <a:spcAft>
                          <a:spcPts val="0"/>
                        </a:spcAft>
                        <a:buNone/>
                      </a:pPr>
                      <a:r>
                        <a:rPr lang="en-GB" sz="1100" u="none" cap="none" strike="noStrike">
                          <a:solidFill>
                            <a:schemeClr val="lt1"/>
                          </a:solidFill>
                        </a:rPr>
                        <a:t>(single instrument)</a:t>
                      </a:r>
                      <a:endParaRPr sz="1100" u="none" cap="none" strike="noStrike">
                        <a:solidFill>
                          <a:schemeClr val="lt1"/>
                        </a:solidFill>
                        <a:latin typeface="Georgia"/>
                        <a:ea typeface="Georgia"/>
                        <a:cs typeface="Georgia"/>
                        <a:sym typeface="Georgia"/>
                      </a:endParaRPr>
                    </a:p>
                  </a:txBody>
                  <a:tcPr marT="0" marB="0" marR="63500" marL="63500" anchor="ctr">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Data</a:t>
                      </a:r>
                      <a:endParaRPr sz="1100" u="none" cap="none" strike="noStrike">
                        <a:solidFill>
                          <a:schemeClr val="lt1"/>
                        </a:solidFill>
                        <a:latin typeface="Georgia"/>
                        <a:ea typeface="Georgia"/>
                        <a:cs typeface="Georgia"/>
                        <a:sym typeface="Georgia"/>
                      </a:endParaRPr>
                    </a:p>
                  </a:txBody>
                  <a:tcPr marT="0" marB="0" marR="63500" marL="63500" anchor="ctr">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Metrology</a:t>
                      </a:r>
                      <a:endParaRPr sz="1100" u="none" cap="none" strike="noStrike">
                        <a:solidFill>
                          <a:schemeClr val="lt1"/>
                        </a:solidFill>
                        <a:latin typeface="Georgia"/>
                        <a:ea typeface="Georgia"/>
                        <a:cs typeface="Georgia"/>
                        <a:sym typeface="Georgia"/>
                      </a:endParaRPr>
                    </a:p>
                  </a:txBody>
                  <a:tcPr marT="0" marB="0" marR="63500" marL="63500" anchor="ctr">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Completeness, coverage and distribution</a:t>
                      </a:r>
                      <a:endParaRPr sz="1100" u="none" cap="none" strike="noStrike">
                        <a:solidFill>
                          <a:schemeClr val="lt1"/>
                        </a:solidFill>
                        <a:latin typeface="Georgia"/>
                        <a:ea typeface="Georgia"/>
                        <a:cs typeface="Georgia"/>
                        <a:sym typeface="Georgia"/>
                      </a:endParaRPr>
                    </a:p>
                  </a:txBody>
                  <a:tcPr marT="0" marB="0" marR="63500" marL="63500" anchor="ctr">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Verification</a:t>
                      </a:r>
                      <a:endParaRPr sz="1100" u="none" cap="none" strike="noStrike">
                        <a:solidFill>
                          <a:schemeClr val="lt1"/>
                        </a:solidFill>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solidFill>
                      <a:srgbClr val="984705"/>
                    </a:solidFill>
                  </a:tcPr>
                </a:tc>
              </a:tr>
              <a:tr h="466525">
                <a:tc>
                  <a:txBody>
                    <a:bodyPr/>
                    <a:lstStyle/>
                    <a:p>
                      <a:pPr indent="0" lvl="0" marL="0" marR="0" rtl="0" algn="ctr">
                        <a:lnSpc>
                          <a:spcPct val="115000"/>
                        </a:lnSpc>
                        <a:spcBef>
                          <a:spcPts val="0"/>
                        </a:spcBef>
                        <a:spcAft>
                          <a:spcPts val="0"/>
                        </a:spcAft>
                        <a:buNone/>
                      </a:pPr>
                      <a:r>
                        <a:rPr b="0" lang="en-GB" sz="1100" u="none" cap="none" strike="noStrike">
                          <a:solidFill>
                            <a:schemeClr val="dk1"/>
                          </a:solidFill>
                        </a:rPr>
                        <a:t>Descriptor</a:t>
                      </a:r>
                      <a:endParaRPr b="0" sz="1100" u="none" cap="none" strike="noStrike">
                        <a:solidFill>
                          <a:schemeClr val="dk1"/>
                        </a:solidFill>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solidFill>
                      <a:srgbClr val="00FA0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Instrument documentation</a:t>
                      </a:r>
                      <a:endParaRPr sz="1100" u="none" cap="none" strike="noStrike">
                        <a:solidFill>
                          <a:schemeClr val="dk1"/>
                        </a:solidFill>
                        <a:latin typeface="Georgia"/>
                        <a:ea typeface="Georgia"/>
                        <a:cs typeface="Georgia"/>
                        <a:sym typeface="Georgia"/>
                      </a:endParaRPr>
                    </a:p>
                  </a:txBody>
                  <a:tcPr marT="0" marB="0" marR="63500" marL="63500" anchor="ctr">
                    <a:solidFill>
                      <a:srgbClr val="C7D9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Automation level</a:t>
                      </a:r>
                      <a:endParaRPr sz="1100" u="none" cap="none" strike="noStrike">
                        <a:solidFill>
                          <a:schemeClr val="dk1"/>
                        </a:solidFill>
                        <a:latin typeface="Georgia"/>
                        <a:ea typeface="Georgia"/>
                        <a:cs typeface="Georgia"/>
                        <a:sym typeface="Georgia"/>
                      </a:endParaRPr>
                    </a:p>
                  </a:txBody>
                  <a:tcPr marT="0" marB="0" marR="63500" marL="63500" anchor="ctr">
                    <a:solidFill>
                      <a:srgbClr val="92D05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Data completeness</a:t>
                      </a:r>
                      <a:endParaRPr sz="1100" u="none" cap="none" strike="noStrike">
                        <a:solidFill>
                          <a:schemeClr val="dk1"/>
                        </a:solidFill>
                        <a:latin typeface="Georgia"/>
                        <a:ea typeface="Georgia"/>
                        <a:cs typeface="Georgia"/>
                        <a:sym typeface="Georgia"/>
                      </a:endParaRPr>
                    </a:p>
                  </a:txBody>
                  <a:tcPr marT="0" marB="0" marR="63500" marL="63500" anchor="ctr">
                    <a:solidFill>
                      <a:srgbClr val="F2F2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Uncertainty characterisation</a:t>
                      </a:r>
                      <a:endParaRPr sz="1100" u="none" cap="none" strike="noStrike">
                        <a:solidFill>
                          <a:schemeClr val="dk1"/>
                        </a:solidFill>
                        <a:latin typeface="Georgia"/>
                        <a:ea typeface="Georgia"/>
                        <a:cs typeface="Georgia"/>
                        <a:sym typeface="Georgia"/>
                      </a:endParaRPr>
                    </a:p>
                  </a:txBody>
                  <a:tcPr marT="0" marB="0" marR="63500" marL="63500" anchor="ctr">
                    <a:solidFill>
                      <a:srgbClr val="C7D9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Validation capacity</a:t>
                      </a:r>
                      <a:endParaRPr sz="1100" u="none" cap="none" strike="noStrike">
                        <a:solidFill>
                          <a:schemeClr val="dk1"/>
                        </a:solidFill>
                        <a:latin typeface="Georgia"/>
                        <a:ea typeface="Georgia"/>
                        <a:cs typeface="Georgia"/>
                        <a:sym typeface="Georgia"/>
                      </a:endParaRPr>
                    </a:p>
                  </a:txBody>
                  <a:tcPr marT="0" marB="0" marR="63500" marL="63500" anchor="ctr">
                    <a:solidFill>
                      <a:srgbClr val="00B0F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Guidelines adherence</a:t>
                      </a:r>
                      <a:endParaRPr sz="1100" u="none" cap="none" strike="noStrike">
                        <a:solidFill>
                          <a:schemeClr val="dk1"/>
                        </a:solidFill>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solidFill>
                      <a:srgbClr val="00B0F0"/>
                    </a:solidFill>
                  </a:tcPr>
                </a:tc>
              </a:tr>
              <a:tr h="420950">
                <a:tc rowSpan="2">
                  <a:txBody>
                    <a:bodyPr/>
                    <a:lstStyle/>
                    <a:p>
                      <a:pPr indent="0" lvl="0" marL="0" marR="0" rtl="0" algn="ctr">
                        <a:lnSpc>
                          <a:spcPct val="115000"/>
                        </a:lnSpc>
                        <a:spcBef>
                          <a:spcPts val="0"/>
                        </a:spcBef>
                        <a:spcAft>
                          <a:spcPts val="0"/>
                        </a:spcAft>
                        <a:buNone/>
                      </a:pPr>
                      <a:r>
                        <a:rPr b="0" lang="en-GB" sz="1100" u="none" cap="none" strike="noStrike">
                          <a:solidFill>
                            <a:schemeClr val="dk1"/>
                          </a:solidFill>
                        </a:rPr>
                        <a:t>Location/ availability of FRM</a:t>
                      </a:r>
                      <a:endParaRPr b="0" sz="1100" u="none" cap="none" strike="noStrike">
                        <a:solidFill>
                          <a:schemeClr val="dk1"/>
                        </a:solidFill>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solidFill>
                      <a:srgbClr val="92D050"/>
                    </a:solidFill>
                  </a:tcPr>
                </a:tc>
                <a:tc rowSpan="2">
                  <a:txBody>
                    <a:bodyPr/>
                    <a:lstStyle/>
                    <a:p>
                      <a:pPr indent="0" lvl="0" marL="0" marR="0" rtl="0" algn="ctr">
                        <a:lnSpc>
                          <a:spcPct val="115000"/>
                        </a:lnSpc>
                        <a:spcBef>
                          <a:spcPts val="0"/>
                        </a:spcBef>
                        <a:spcAft>
                          <a:spcPts val="0"/>
                        </a:spcAft>
                        <a:buNone/>
                      </a:pPr>
                      <a:r>
                        <a:rPr lang="en-GB" sz="1100" u="none" cap="none" strike="noStrike">
                          <a:solidFill>
                            <a:schemeClr val="dk1"/>
                          </a:solidFill>
                        </a:rPr>
                        <a:t>Evidence of traceable calibration</a:t>
                      </a:r>
                      <a:endParaRPr sz="1100" u="none" cap="none" strike="noStrike">
                        <a:solidFill>
                          <a:schemeClr val="dk1"/>
                        </a:solidFill>
                        <a:latin typeface="Georgia"/>
                        <a:ea typeface="Georgia"/>
                        <a:cs typeface="Georgia"/>
                        <a:sym typeface="Georgia"/>
                      </a:endParaRPr>
                    </a:p>
                  </a:txBody>
                  <a:tcPr marT="0" marB="0" marR="63500" marL="63500" anchor="ctr">
                    <a:solidFill>
                      <a:srgbClr val="F2F2F2"/>
                    </a:solidFill>
                  </a:tcPr>
                </a:tc>
                <a:tc rowSpan="2">
                  <a:txBody>
                    <a:bodyPr/>
                    <a:lstStyle/>
                    <a:p>
                      <a:pPr indent="0" lvl="0" marL="0" marR="0" rtl="0" algn="ctr">
                        <a:lnSpc>
                          <a:spcPct val="115000"/>
                        </a:lnSpc>
                        <a:spcBef>
                          <a:spcPts val="0"/>
                        </a:spcBef>
                        <a:spcAft>
                          <a:spcPts val="0"/>
                        </a:spcAft>
                        <a:buNone/>
                      </a:pPr>
                      <a:r>
                        <a:rPr lang="en-GB" sz="1100" u="none" cap="none" strike="noStrike">
                          <a:solidFill>
                            <a:schemeClr val="dk1"/>
                          </a:solidFill>
                        </a:rPr>
                        <a:t>Measurand sampling/</a:t>
                      </a:r>
                      <a:r>
                        <a:rPr lang="en-GB" sz="1100" u="sng" cap="none" strike="noStrike">
                          <a:solidFill>
                            <a:schemeClr val="dk1"/>
                          </a:solidFill>
                        </a:rPr>
                        <a:t> </a:t>
                      </a:r>
                      <a:r>
                        <a:rPr lang="en-GB" sz="1100" u="none" cap="none" strike="noStrike">
                          <a:solidFill>
                            <a:schemeClr val="dk1"/>
                          </a:solidFill>
                        </a:rPr>
                        <a:t>representativeness </a:t>
                      </a:r>
                      <a:endParaRPr sz="1100" u="none" cap="none" strike="noStrike">
                        <a:solidFill>
                          <a:schemeClr val="dk1"/>
                        </a:solidFill>
                        <a:latin typeface="Georgia"/>
                        <a:ea typeface="Georgia"/>
                        <a:cs typeface="Georgia"/>
                        <a:sym typeface="Georgia"/>
                      </a:endParaRPr>
                    </a:p>
                  </a:txBody>
                  <a:tcPr marT="0" marB="0" marR="63500" marL="63500" anchor="ctr">
                    <a:solidFill>
                      <a:srgbClr val="92D050"/>
                    </a:solidFill>
                  </a:tcPr>
                </a:tc>
                <a:tc rowSpan="2">
                  <a:txBody>
                    <a:bodyPr/>
                    <a:lstStyle/>
                    <a:p>
                      <a:pPr indent="0" lvl="0" marL="0" marR="0" rtl="0" algn="ctr">
                        <a:lnSpc>
                          <a:spcPct val="115000"/>
                        </a:lnSpc>
                        <a:spcBef>
                          <a:spcPts val="0"/>
                        </a:spcBef>
                        <a:spcAft>
                          <a:spcPts val="0"/>
                        </a:spcAft>
                        <a:buNone/>
                      </a:pPr>
                      <a:r>
                        <a:rPr lang="en-GB" sz="1100" u="none" cap="none" strike="noStrike">
                          <a:solidFill>
                            <a:schemeClr val="dk1"/>
                          </a:solidFill>
                        </a:rPr>
                        <a:t>Availability and Usability</a:t>
                      </a:r>
                      <a:endParaRPr sz="1100" u="none" cap="none" strike="noStrike">
                        <a:solidFill>
                          <a:schemeClr val="dk1"/>
                        </a:solidFill>
                        <a:latin typeface="Georgia"/>
                        <a:ea typeface="Georgia"/>
                        <a:cs typeface="Georgia"/>
                        <a:sym typeface="Georgia"/>
                      </a:endParaRPr>
                    </a:p>
                  </a:txBody>
                  <a:tcPr marT="0" marB="0" marR="63500" marL="63500" anchor="ctr">
                    <a:solidFill>
                      <a:srgbClr val="00B0F0"/>
                    </a:solidFill>
                  </a:tcPr>
                </a:tc>
                <a:tc rowSpan="2">
                  <a:txBody>
                    <a:bodyPr/>
                    <a:lstStyle/>
                    <a:p>
                      <a:pPr indent="0" lvl="0" marL="0" marR="0" rtl="0" algn="ctr">
                        <a:lnSpc>
                          <a:spcPct val="115000"/>
                        </a:lnSpc>
                        <a:spcBef>
                          <a:spcPts val="0"/>
                        </a:spcBef>
                        <a:spcAft>
                          <a:spcPts val="0"/>
                        </a:spcAft>
                        <a:buNone/>
                      </a:pPr>
                      <a:r>
                        <a:rPr lang="en-GB" sz="1100" u="none" cap="none" strike="noStrike">
                          <a:solidFill>
                            <a:schemeClr val="dk1"/>
                          </a:solidFill>
                        </a:rPr>
                        <a:t>Traceability documentation</a:t>
                      </a:r>
                      <a:endParaRPr sz="1100" u="none" cap="none" strike="noStrike">
                        <a:solidFill>
                          <a:schemeClr val="dk1"/>
                        </a:solidFill>
                        <a:latin typeface="Georgia"/>
                        <a:ea typeface="Georgia"/>
                        <a:cs typeface="Georgia"/>
                        <a:sym typeface="Georgia"/>
                      </a:endParaRPr>
                    </a:p>
                  </a:txBody>
                  <a:tcPr marT="0" marB="0" marR="63500" marL="63500" anchor="ct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Geographical coverage </a:t>
                      </a:r>
                      <a:endParaRPr sz="1100" u="none" cap="none" strike="noStrike">
                        <a:solidFill>
                          <a:schemeClr val="dk1"/>
                        </a:solidFill>
                        <a:latin typeface="Georgia"/>
                        <a:ea typeface="Georgia"/>
                        <a:cs typeface="Georgia"/>
                        <a:sym typeface="Georgia"/>
                      </a:endParaRPr>
                    </a:p>
                  </a:txBody>
                  <a:tcPr marT="0" marB="0" marR="63500" marL="63500" anchor="ctr">
                    <a:solidFill>
                      <a:srgbClr val="00FA00"/>
                    </a:solidFill>
                  </a:tcPr>
                </a:tc>
                <a:tc rowSpan="2">
                  <a:txBody>
                    <a:bodyPr/>
                    <a:lstStyle/>
                    <a:p>
                      <a:pPr indent="0" lvl="0" marL="0" marR="0" rtl="0" algn="ctr">
                        <a:lnSpc>
                          <a:spcPct val="115000"/>
                        </a:lnSpc>
                        <a:spcBef>
                          <a:spcPts val="0"/>
                        </a:spcBef>
                        <a:spcAft>
                          <a:spcPts val="0"/>
                        </a:spcAft>
                        <a:buNone/>
                      </a:pPr>
                      <a:r>
                        <a:rPr lang="en-GB" sz="1100" u="none" cap="none" strike="noStrike">
                          <a:solidFill>
                            <a:schemeClr val="dk1"/>
                          </a:solidFill>
                        </a:rPr>
                        <a:t>Utilisation/</a:t>
                      </a:r>
                      <a:r>
                        <a:rPr lang="en-GB" sz="1100" u="sng" cap="none" strike="noStrike">
                          <a:solidFill>
                            <a:schemeClr val="dk1"/>
                          </a:solidFill>
                        </a:rPr>
                        <a:t> </a:t>
                      </a:r>
                      <a:r>
                        <a:rPr lang="en-GB" sz="1100" u="none" cap="none" strike="noStrike">
                          <a:solidFill>
                            <a:schemeClr val="dk1"/>
                          </a:solidFill>
                        </a:rPr>
                        <a:t>Feedback</a:t>
                      </a:r>
                      <a:endParaRPr sz="1100" u="none" cap="none" strike="noStrike">
                        <a:solidFill>
                          <a:schemeClr val="dk1"/>
                        </a:solidFill>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solidFill>
                      <a:srgbClr val="92D050"/>
                    </a:solidFill>
                  </a:tcPr>
                </a:tc>
              </a:tr>
              <a:tr h="219600">
                <a:tc vMerge="1"/>
                <a:tc vMerge="1"/>
                <a:tc vMerge="1"/>
                <a:tc vMerge="1"/>
                <a:tc vMerge="1"/>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Temporal sampling</a:t>
                      </a:r>
                      <a:endParaRPr sz="1100" u="none" cap="none" strike="noStrike">
                        <a:solidFill>
                          <a:schemeClr val="dk1"/>
                        </a:solidFill>
                        <a:latin typeface="Georgia"/>
                        <a:ea typeface="Georgia"/>
                        <a:cs typeface="Georgia"/>
                        <a:sym typeface="Georgia"/>
                      </a:endParaRPr>
                    </a:p>
                  </a:txBody>
                  <a:tcPr marT="0" marB="0" marR="63500" marL="63500" anchor="ctr">
                    <a:solidFill>
                      <a:srgbClr val="00FA00"/>
                    </a:solidFill>
                  </a:tcPr>
                </a:tc>
                <a:tc vMerge="1"/>
              </a:tr>
              <a:tr h="1299325">
                <a:tc>
                  <a:txBody>
                    <a:bodyPr/>
                    <a:lstStyle/>
                    <a:p>
                      <a:pPr indent="0" lvl="0" marL="0" marR="0" rtl="0" algn="ctr">
                        <a:lnSpc>
                          <a:spcPct val="115000"/>
                        </a:lnSpc>
                        <a:spcBef>
                          <a:spcPts val="0"/>
                        </a:spcBef>
                        <a:spcAft>
                          <a:spcPts val="0"/>
                        </a:spcAft>
                        <a:buNone/>
                      </a:pPr>
                      <a:r>
                        <a:rPr b="0" lang="en-GB" sz="1100" u="none" cap="none" strike="noStrike">
                          <a:solidFill>
                            <a:schemeClr val="dk1"/>
                          </a:solidFill>
                        </a:rPr>
                        <a:t>Range of sensors  </a:t>
                      </a:r>
                      <a:endParaRPr b="0" sz="1100" u="none" cap="none" strike="noStrike">
                        <a:solidFill>
                          <a:schemeClr val="dk1"/>
                        </a:solidFill>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solidFill>
                      <a:srgbClr val="00B0F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QA Maintenance</a:t>
                      </a:r>
                      <a:endParaRPr sz="1100" u="none" cap="none" strike="noStrike">
                        <a:solidFill>
                          <a:schemeClr val="dk1"/>
                        </a:solidFill>
                        <a:latin typeface="Georgia"/>
                        <a:ea typeface="Georgia"/>
                        <a:cs typeface="Georgia"/>
                        <a:sym typeface="Georgia"/>
                      </a:endParaRPr>
                    </a:p>
                  </a:txBody>
                  <a:tcPr marT="0" marB="0" marR="63500" marL="63500" anchor="ctr">
                    <a:solidFill>
                      <a:srgbClr val="00FA0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ATBDs on processing/software</a:t>
                      </a:r>
                      <a:endParaRPr sz="1100" u="none" cap="none" strike="noStrike">
                        <a:solidFill>
                          <a:schemeClr val="dk1"/>
                        </a:solidFill>
                        <a:latin typeface="Georgia"/>
                        <a:ea typeface="Georgia"/>
                        <a:cs typeface="Georgia"/>
                        <a:sym typeface="Georgia"/>
                      </a:endParaRPr>
                    </a:p>
                  </a:txBody>
                  <a:tcPr marT="0" marB="0" marR="63500" marL="63500" anchor="ctr">
                    <a:solidFill>
                      <a:srgbClr val="C7D9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Data format</a:t>
                      </a:r>
                      <a:endParaRPr sz="1100" u="none" cap="none" strike="noStrike">
                        <a:solidFill>
                          <a:schemeClr val="dk1"/>
                        </a:solidFill>
                        <a:latin typeface="Georgia"/>
                        <a:ea typeface="Georgia"/>
                        <a:cs typeface="Georgia"/>
                        <a:sym typeface="Georgia"/>
                      </a:endParaRPr>
                    </a:p>
                  </a:txBody>
                  <a:tcPr marT="0" marB="0" marR="63500" marL="63500" anchor="ctr">
                    <a:solidFill>
                      <a:schemeClr val="lt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Comparison/</a:t>
                      </a:r>
                      <a:r>
                        <a:rPr lang="en-GB" sz="1100" u="sng" cap="none" strike="noStrike">
                          <a:solidFill>
                            <a:schemeClr val="dk1"/>
                          </a:solidFill>
                        </a:rPr>
                        <a:t> </a:t>
                      </a:r>
                      <a:r>
                        <a:rPr lang="en-GB" sz="1100" u="none" cap="none" strike="noStrike">
                          <a:solidFill>
                            <a:schemeClr val="dk1"/>
                          </a:solidFill>
                        </a:rPr>
                        <a:t>calibration of FRM</a:t>
                      </a:r>
                      <a:endParaRPr sz="1100" u="none" cap="none" strike="noStrike">
                        <a:solidFill>
                          <a:schemeClr val="dk1"/>
                        </a:solidFill>
                        <a:latin typeface="Georgia"/>
                        <a:ea typeface="Georgia"/>
                        <a:cs typeface="Georgia"/>
                        <a:sym typeface="Georgia"/>
                      </a:endParaRPr>
                    </a:p>
                  </a:txBody>
                  <a:tcPr marT="0" marB="0" marR="63500" marL="63500" anchor="ctr">
                    <a:solidFill>
                      <a:srgbClr val="92D05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Centralized data, processing, quality assessment and adherence to community standards</a:t>
                      </a:r>
                      <a:endParaRPr sz="1100" u="none" cap="none" strike="noStrike">
                        <a:solidFill>
                          <a:schemeClr val="dk1"/>
                        </a:solidFill>
                        <a:latin typeface="Georgia"/>
                        <a:ea typeface="Georgia"/>
                        <a:cs typeface="Georgia"/>
                        <a:sym typeface="Georgia"/>
                      </a:endParaRPr>
                    </a:p>
                  </a:txBody>
                  <a:tcPr marT="0" marB="0" marR="63500" marL="63500" anchor="ctr">
                    <a:solidFill>
                      <a:srgbClr val="C7D9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Metrology verification</a:t>
                      </a:r>
                      <a:endParaRPr sz="1100" u="none" cap="none" strike="noStrike">
                        <a:solidFill>
                          <a:schemeClr val="dk1"/>
                        </a:solidFill>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solidFill>
                      <a:srgbClr val="00B0F0"/>
                    </a:solidFill>
                  </a:tcPr>
                </a:tc>
              </a:tr>
              <a:tr h="650950">
                <a:tc>
                  <a:txBody>
                    <a:bodyPr/>
                    <a:lstStyle/>
                    <a:p>
                      <a:pPr indent="0" lvl="0" marL="0" marR="0" rtl="0" algn="ctr">
                        <a:lnSpc>
                          <a:spcPct val="115000"/>
                        </a:lnSpc>
                        <a:spcBef>
                          <a:spcPts val="0"/>
                        </a:spcBef>
                        <a:spcAft>
                          <a:spcPts val="0"/>
                        </a:spcAft>
                        <a:buNone/>
                      </a:pPr>
                      <a:r>
                        <a:rPr b="0" lang="en-GB" sz="1100" u="none" cap="none" strike="noStrike">
                          <a:solidFill>
                            <a:schemeClr val="dk1"/>
                          </a:solidFill>
                        </a:rPr>
                        <a:t>Complementary observations</a:t>
                      </a:r>
                      <a:endParaRPr b="0" sz="1100" u="none" cap="none" strike="noStrike">
                        <a:solidFill>
                          <a:schemeClr val="dk1"/>
                        </a:solidFill>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solidFill>
                      <a:srgbClr val="C7D9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Operator expertise</a:t>
                      </a:r>
                      <a:endParaRPr sz="1100" u="none" cap="none" strike="noStrike">
                        <a:solidFill>
                          <a:schemeClr val="dk1"/>
                        </a:solidFill>
                        <a:latin typeface="Georgia"/>
                        <a:ea typeface="Georgia"/>
                        <a:cs typeface="Georgia"/>
                        <a:sym typeface="Georgia"/>
                      </a:endParaRPr>
                    </a:p>
                  </a:txBody>
                  <a:tcPr marT="0" marB="0" marR="63500" marL="63500" anchor="ct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Guidelines on transformation to satellite sensor</a:t>
                      </a:r>
                      <a:endParaRPr sz="1100" u="none" cap="none" strike="noStrike">
                        <a:solidFill>
                          <a:schemeClr val="dk1"/>
                        </a:solidFill>
                        <a:latin typeface="Georgia"/>
                        <a:ea typeface="Georgia"/>
                        <a:cs typeface="Georgia"/>
                        <a:sym typeface="Georgia"/>
                      </a:endParaRPr>
                    </a:p>
                  </a:txBody>
                  <a:tcPr marT="0" marB="0" marR="63500" marL="63500" anchor="ct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Ancillary data</a:t>
                      </a:r>
                      <a:endParaRPr sz="1100" u="none" cap="none" strike="noStrike">
                        <a:solidFill>
                          <a:schemeClr val="dk1"/>
                        </a:solidFill>
                        <a:latin typeface="Georgia"/>
                        <a:ea typeface="Georgia"/>
                        <a:cs typeface="Georgia"/>
                        <a:sym typeface="Georgia"/>
                      </a:endParaRPr>
                    </a:p>
                  </a:txBody>
                  <a:tcPr marT="0" marB="0" marR="63500" marL="63500" anchor="ctr">
                    <a:solidFill>
                      <a:srgbClr val="00FA0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Adequacy for class of instrument/</a:t>
                      </a:r>
                      <a:r>
                        <a:rPr lang="en-GB" sz="1100" u="sng" cap="none" strike="noStrike">
                          <a:solidFill>
                            <a:schemeClr val="dk1"/>
                          </a:solidFill>
                        </a:rPr>
                        <a:t> </a:t>
                      </a:r>
                      <a:r>
                        <a:rPr lang="en-GB" sz="1100" u="none" cap="none" strike="noStrike">
                          <a:solidFill>
                            <a:schemeClr val="dk1"/>
                          </a:solidFill>
                        </a:rPr>
                        <a:t>measurand</a:t>
                      </a:r>
                      <a:endParaRPr sz="1100" u="none" cap="none" strike="noStrike">
                        <a:solidFill>
                          <a:schemeClr val="dk1"/>
                        </a:solidFill>
                        <a:latin typeface="Georgia"/>
                        <a:ea typeface="Georgia"/>
                        <a:cs typeface="Georgia"/>
                        <a:sym typeface="Georgia"/>
                      </a:endParaRPr>
                    </a:p>
                  </a:txBody>
                  <a:tcPr marT="0" marB="0" marR="63500" marL="63500" anchor="ct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Timeliness</a:t>
                      </a:r>
                      <a:endParaRPr sz="1100" u="none" cap="none" strike="noStrike">
                        <a:solidFill>
                          <a:schemeClr val="dk1"/>
                        </a:solidFill>
                        <a:latin typeface="Georgia"/>
                        <a:ea typeface="Georgia"/>
                        <a:cs typeface="Georgia"/>
                        <a:sym typeface="Georgia"/>
                      </a:endParaRPr>
                    </a:p>
                  </a:txBody>
                  <a:tcPr marT="0" marB="0" marR="63500" marL="63500" anchor="ctr">
                    <a:solidFill>
                      <a:srgbClr val="F2F2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Independent verification</a:t>
                      </a:r>
                      <a:endParaRPr sz="1100" u="none" cap="none" strike="noStrike">
                        <a:solidFill>
                          <a:schemeClr val="dk1"/>
                        </a:solidFill>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solidFill>
                      <a:srgbClr val="00FA00"/>
                    </a:solidFill>
                  </a:tcPr>
                </a:tc>
              </a:tr>
              <a:tr h="466525">
                <a:tc gridSpan="6">
                  <a:txBody>
                    <a:bodyPr/>
                    <a:lstStyle/>
                    <a:p>
                      <a:pPr indent="0" lvl="0" marL="0" marR="0" rtl="0" algn="r">
                        <a:lnSpc>
                          <a:spcPct val="115000"/>
                        </a:lnSpc>
                        <a:spcBef>
                          <a:spcPts val="0"/>
                        </a:spcBef>
                        <a:spcAft>
                          <a:spcPts val="0"/>
                        </a:spcAft>
                        <a:buNone/>
                      </a:pPr>
                      <a:r>
                        <a:rPr lang="en-GB" sz="1100" u="none" cap="none" strike="noStrike">
                          <a:solidFill>
                            <a:schemeClr val="dk1"/>
                          </a:solidFill>
                        </a:rPr>
                        <a:t>FRM CLASSIFICATION</a:t>
                      </a:r>
                      <a:endParaRPr sz="1100" u="none" cap="none" strike="noStrike">
                        <a:solidFill>
                          <a:schemeClr val="dk1"/>
                        </a:solidFill>
                        <a:latin typeface="Georgia"/>
                        <a:ea typeface="Georgia"/>
                        <a:cs typeface="Georgia"/>
                        <a:sym typeface="Georgia"/>
                      </a:endParaRPr>
                    </a:p>
                  </a:txBody>
                  <a:tcPr marT="0" marB="0" marR="63500" marL="63500">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c hMerge="1"/>
                <a:tc hMerge="1"/>
                <a:tc hMerge="1"/>
                <a:tc hMerge="1"/>
                <a:tc hMerge="1"/>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A B C D</a:t>
                      </a:r>
                      <a:endParaRPr sz="1100" u="none" cap="none" strike="noStrike">
                        <a:solidFill>
                          <a:schemeClr val="dk1"/>
                        </a:solidFill>
                        <a:latin typeface="Georgia"/>
                        <a:ea typeface="Georgia"/>
                        <a:cs typeface="Georgia"/>
                        <a:sym typeface="Georgia"/>
                      </a:endParaRPr>
                    </a:p>
                  </a:txBody>
                  <a:tcPr marT="0" marB="0" marR="63500" marL="63500">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r>
            </a:tbl>
          </a:graphicData>
        </a:graphic>
      </p:graphicFrame>
      <p:graphicFrame>
        <p:nvGraphicFramePr>
          <p:cNvPr id="170" name="Google Shape;170;p7"/>
          <p:cNvGraphicFramePr/>
          <p:nvPr/>
        </p:nvGraphicFramePr>
        <p:xfrm>
          <a:off x="10032999" y="4632671"/>
          <a:ext cx="3000000" cy="3000000"/>
        </p:xfrm>
        <a:graphic>
          <a:graphicData uri="http://schemas.openxmlformats.org/drawingml/2006/table">
            <a:tbl>
              <a:tblPr bandRow="1">
                <a:noFill/>
                <a:tableStyleId>{B8A66699-8203-4062-B732-5CCCC91B1918}</a:tableStyleId>
              </a:tblPr>
              <a:tblGrid>
                <a:gridCol w="1846275"/>
              </a:tblGrid>
              <a:tr h="139700">
                <a:tc>
                  <a:txBody>
                    <a:bodyPr/>
                    <a:lstStyle/>
                    <a:p>
                      <a:pPr indent="0" lvl="0" marL="0" marR="0" rtl="0" algn="ctr">
                        <a:lnSpc>
                          <a:spcPct val="115000"/>
                        </a:lnSpc>
                        <a:spcBef>
                          <a:spcPts val="0"/>
                        </a:spcBef>
                        <a:spcAft>
                          <a:spcPts val="0"/>
                        </a:spcAft>
                        <a:buNone/>
                      </a:pPr>
                      <a:r>
                        <a:rPr lang="en-GB" sz="1100" u="none" cap="none" strike="noStrike"/>
                        <a:t>Grade</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1F497D"/>
                    </a:solidFill>
                  </a:tcPr>
                </a:tc>
              </a:tr>
              <a:tr h="139700">
                <a:tc>
                  <a:txBody>
                    <a:bodyPr/>
                    <a:lstStyle/>
                    <a:p>
                      <a:pPr indent="0" lvl="0" marL="0" marR="0" rtl="0" algn="ctr">
                        <a:lnSpc>
                          <a:spcPct val="115000"/>
                        </a:lnSpc>
                        <a:spcBef>
                          <a:spcPts val="0"/>
                        </a:spcBef>
                        <a:spcAft>
                          <a:spcPts val="0"/>
                        </a:spcAft>
                        <a:buNone/>
                      </a:pPr>
                      <a:r>
                        <a:rPr lang="en-GB" sz="1100" u="none" cap="none" strike="noStrike"/>
                        <a:t>Not Assessed</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r>
              <a:tr h="139700">
                <a:tc>
                  <a:txBody>
                    <a:bodyPr/>
                    <a:lstStyle/>
                    <a:p>
                      <a:pPr indent="0" lvl="0" marL="0" marR="0" rtl="0" algn="ctr">
                        <a:lnSpc>
                          <a:spcPct val="115000"/>
                        </a:lnSpc>
                        <a:spcBef>
                          <a:spcPts val="0"/>
                        </a:spcBef>
                        <a:spcAft>
                          <a:spcPts val="0"/>
                        </a:spcAft>
                        <a:buNone/>
                      </a:pPr>
                      <a:r>
                        <a:rPr lang="en-GB" sz="1100" u="none" cap="none" strike="noStrike"/>
                        <a:t>Not Assessable</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r>
              <a:tr h="139700">
                <a:tc>
                  <a:txBody>
                    <a:bodyPr/>
                    <a:lstStyle/>
                    <a:p>
                      <a:pPr indent="0" lvl="0" marL="0" marR="0" rtl="0" algn="ctr">
                        <a:lnSpc>
                          <a:spcPct val="115000"/>
                        </a:lnSpc>
                        <a:spcBef>
                          <a:spcPts val="0"/>
                        </a:spcBef>
                        <a:spcAft>
                          <a:spcPts val="0"/>
                        </a:spcAft>
                        <a:buNone/>
                      </a:pPr>
                      <a:r>
                        <a:rPr lang="en-GB" sz="1100" u="none" cap="none" strike="noStrike"/>
                        <a:t>Basic</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C7D9F2"/>
                    </a:solidFill>
                  </a:tcPr>
                </a:tc>
              </a:tr>
              <a:tr h="139700">
                <a:tc>
                  <a:txBody>
                    <a:bodyPr/>
                    <a:lstStyle/>
                    <a:p>
                      <a:pPr indent="0" lvl="0" marL="0" marR="0" rtl="0" algn="ctr">
                        <a:lnSpc>
                          <a:spcPct val="115000"/>
                        </a:lnSpc>
                        <a:spcBef>
                          <a:spcPts val="0"/>
                        </a:spcBef>
                        <a:spcAft>
                          <a:spcPts val="0"/>
                        </a:spcAft>
                        <a:buNone/>
                      </a:pPr>
                      <a:r>
                        <a:rPr lang="en-GB" sz="1100" u="none" cap="none" strike="noStrike"/>
                        <a:t>Good</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00B0F0"/>
                    </a:solidFill>
                  </a:tcPr>
                </a:tc>
              </a:tr>
              <a:tr h="205750">
                <a:tc>
                  <a:txBody>
                    <a:bodyPr/>
                    <a:lstStyle/>
                    <a:p>
                      <a:pPr indent="0" lvl="0" marL="0" marR="0" rtl="0" algn="ctr">
                        <a:lnSpc>
                          <a:spcPct val="115000"/>
                        </a:lnSpc>
                        <a:spcBef>
                          <a:spcPts val="0"/>
                        </a:spcBef>
                        <a:spcAft>
                          <a:spcPts val="0"/>
                        </a:spcAft>
                        <a:buNone/>
                      </a:pPr>
                      <a:r>
                        <a:rPr lang="en-GB" sz="1100" u="none" cap="none" strike="noStrike"/>
                        <a:t>Excellent</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92D051"/>
                    </a:solidFill>
                  </a:tcPr>
                </a:tc>
              </a:tr>
              <a:tr h="77150">
                <a:tc>
                  <a:txBody>
                    <a:bodyPr/>
                    <a:lstStyle/>
                    <a:p>
                      <a:pPr indent="0" lvl="0" marL="0" marR="0" rtl="0" algn="ctr">
                        <a:lnSpc>
                          <a:spcPct val="115000"/>
                        </a:lnSpc>
                        <a:spcBef>
                          <a:spcPts val="0"/>
                        </a:spcBef>
                        <a:spcAft>
                          <a:spcPts val="0"/>
                        </a:spcAft>
                        <a:buNone/>
                      </a:pPr>
                      <a:r>
                        <a:rPr lang="en-GB" sz="1100" u="none" cap="none" strike="noStrike"/>
                        <a:t>Ideal</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00FA00"/>
                    </a:solidFill>
                  </a:tcPr>
                </a:tc>
              </a:tr>
              <a:tr h="139700">
                <a:tc>
                  <a:txBody>
                    <a:bodyPr/>
                    <a:lstStyle/>
                    <a:p>
                      <a:pPr indent="0" lvl="0" marL="0" marR="0" rtl="0" algn="ctr">
                        <a:lnSpc>
                          <a:spcPct val="115000"/>
                        </a:lnSpc>
                        <a:spcBef>
                          <a:spcPts val="0"/>
                        </a:spcBef>
                        <a:spcAft>
                          <a:spcPts val="0"/>
                        </a:spcAft>
                        <a:buNone/>
                      </a:pPr>
                      <a:r>
                        <a:rPr lang="en-GB" sz="1100" u="none" cap="none" strike="noStrike"/>
                        <a:t>Not Public</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r>
            </a:tbl>
          </a:graphicData>
        </a:graphic>
      </p:graphicFrame>
      <p:sp>
        <p:nvSpPr>
          <p:cNvPr id="171" name="Google Shape;171;p7"/>
          <p:cNvSpPr/>
          <p:nvPr/>
        </p:nvSpPr>
        <p:spPr>
          <a:xfrm>
            <a:off x="9575800" y="1333500"/>
            <a:ext cx="2425700" cy="2971800"/>
          </a:xfrm>
          <a:custGeom>
            <a:rect b="b" l="l" r="r" t="t"/>
            <a:pathLst>
              <a:path extrusionOk="0" h="120000" w="120000">
                <a:moveTo>
                  <a:pt x="0" y="0"/>
                </a:moveTo>
                <a:lnTo>
                  <a:pt x="120000" y="0"/>
                </a:lnTo>
                <a:lnTo>
                  <a:pt x="120000" y="120000"/>
                </a:lnTo>
                <a:lnTo>
                  <a:pt x="0" y="120000"/>
                </a:lnTo>
                <a:close/>
              </a:path>
              <a:path extrusionOk="0" fill="none" h="120000" w="120000">
                <a:moveTo>
                  <a:pt x="28231" y="119969"/>
                </a:moveTo>
                <a:lnTo>
                  <a:pt x="-15462" y="170279"/>
                </a:lnTo>
              </a:path>
            </a:pathLst>
          </a:custGeom>
          <a:no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Georgia"/>
                <a:ea typeface="Georgia"/>
                <a:cs typeface="Georgia"/>
                <a:sym typeface="Georgia"/>
              </a:rPr>
              <a:t>Class A </a:t>
            </a:r>
            <a:r>
              <a:rPr b="0" i="0" lang="en-GB" sz="1000" u="none" cap="none" strike="noStrike">
                <a:solidFill>
                  <a:srgbClr val="000000"/>
                </a:solidFill>
                <a:latin typeface="Georgia"/>
                <a:ea typeface="Georgia"/>
                <a:cs typeface="Georgia"/>
                <a:sym typeface="Georgia"/>
              </a:rPr>
              <a:t>– Where the measurement fully meets all the criteria necessary to be considered an FRM for a particular class of instrument and measurand.</a:t>
            </a:r>
            <a:endParaRPr b="0" i="0" sz="1000" u="none" cap="none" strike="noStrike">
              <a:solidFill>
                <a:srgbClr val="000000"/>
              </a:solidFill>
              <a:latin typeface="Georgia"/>
              <a:ea typeface="Georgia"/>
              <a:cs typeface="Georgia"/>
              <a:sym typeface="Georgia"/>
            </a:endParaRPr>
          </a:p>
          <a:p>
            <a:pPr indent="0" lvl="0" marL="0" marR="0" rtl="0" algn="just">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Georgia"/>
                <a:ea typeface="Georgia"/>
                <a:cs typeface="Georgia"/>
                <a:sym typeface="Georgia"/>
              </a:rPr>
              <a:t>Class B</a:t>
            </a:r>
            <a:r>
              <a:rPr b="0" i="0" lang="en-GB" sz="1000" u="none" cap="none" strike="noStrike">
                <a:solidFill>
                  <a:srgbClr val="000000"/>
                </a:solidFill>
                <a:latin typeface="Georgia"/>
                <a:ea typeface="Georgia"/>
                <a:cs typeface="Georgia"/>
                <a:sym typeface="Georgia"/>
              </a:rPr>
              <a:t> – Where the measurement meets many of the key criteria and has a path towards meeting the Class A status in the near term.</a:t>
            </a:r>
            <a:endParaRPr b="0" i="0" sz="1000" u="none" cap="none" strike="noStrike">
              <a:solidFill>
                <a:srgbClr val="000000"/>
              </a:solidFill>
              <a:latin typeface="Georgia"/>
              <a:ea typeface="Georgia"/>
              <a:cs typeface="Georgia"/>
              <a:sym typeface="Georgia"/>
            </a:endParaRPr>
          </a:p>
          <a:p>
            <a:pPr indent="0" lvl="0" marL="0" marR="0" rtl="0" algn="just">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Georgia"/>
                <a:ea typeface="Georgia"/>
                <a:cs typeface="Georgia"/>
                <a:sym typeface="Georgia"/>
              </a:rPr>
              <a:t>Class C</a:t>
            </a:r>
            <a:r>
              <a:rPr b="0" i="0" lang="en-GB" sz="1000" u="none" cap="none" strike="noStrike">
                <a:solidFill>
                  <a:srgbClr val="000000"/>
                </a:solidFill>
                <a:latin typeface="Georgia"/>
                <a:ea typeface="Georgia"/>
                <a:cs typeface="Georgia"/>
                <a:sym typeface="Georgia"/>
              </a:rPr>
              <a:t> – Meets or has some clear path towards achieving the criteria needed to reach a higher class and provides some clear value to the validation of a class of satellite instruments/measurands.</a:t>
            </a:r>
            <a:endParaRPr b="0" i="0" sz="1000" u="none" cap="none" strike="noStrike">
              <a:solidFill>
                <a:srgbClr val="000000"/>
              </a:solidFill>
              <a:latin typeface="Georgia"/>
              <a:ea typeface="Georgia"/>
              <a:cs typeface="Georgia"/>
              <a:sym typeface="Georgia"/>
            </a:endParaRPr>
          </a:p>
          <a:p>
            <a:pPr indent="0" lvl="0" marL="0" marR="0" rtl="0" algn="just">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Georgia"/>
                <a:ea typeface="Georgia"/>
                <a:cs typeface="Georgia"/>
                <a:sym typeface="Georgia"/>
              </a:rPr>
              <a:t>Class D</a:t>
            </a:r>
            <a:r>
              <a:rPr b="0" i="0" lang="en-GB" sz="1000" u="none" cap="none" strike="noStrike">
                <a:solidFill>
                  <a:srgbClr val="000000"/>
                </a:solidFill>
                <a:latin typeface="Georgia"/>
                <a:ea typeface="Georgia"/>
                <a:cs typeface="Georgia"/>
                <a:sym typeface="Georgia"/>
              </a:rPr>
              <a:t> – Is a relatively basic adherence to the FRM criteria but there is a strategy and aspiration to progress towards a higher class. This can be considered an entry level class for those starting out on developing an FRM.</a:t>
            </a:r>
            <a:r>
              <a:rPr b="1" i="0" lang="en-GB" sz="1000" u="none" cap="none" strike="noStrike">
                <a:solidFill>
                  <a:srgbClr val="000000"/>
                </a:solidFill>
                <a:latin typeface="Georgia"/>
                <a:ea typeface="Georgia"/>
                <a:cs typeface="Georgia"/>
                <a:sym typeface="Georgia"/>
              </a:rPr>
              <a:t> </a:t>
            </a:r>
            <a:endParaRPr b="0" i="0" sz="1000" u="none" cap="none"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GB" sz="2400">
                <a:latin typeface="Georgia"/>
                <a:ea typeface="Georgia"/>
                <a:cs typeface="Georgia"/>
                <a:sym typeface="Georgia"/>
              </a:rPr>
              <a:t>Pilots for CEOS FRMs Maturity Matrix Assessment:</a:t>
            </a:r>
            <a:br>
              <a:rPr b="1" lang="en-GB" sz="2400">
                <a:latin typeface="Georgia"/>
                <a:ea typeface="Georgia"/>
                <a:cs typeface="Georgia"/>
                <a:sym typeface="Georgia"/>
              </a:rPr>
            </a:br>
            <a:r>
              <a:rPr b="1" lang="en-GB" sz="2400">
                <a:latin typeface="Georgia"/>
                <a:ea typeface="Georgia"/>
                <a:cs typeface="Georgia"/>
                <a:sym typeface="Georgia"/>
              </a:rPr>
              <a:t>1</a:t>
            </a:r>
            <a:r>
              <a:rPr b="1" baseline="30000" lang="en-GB" sz="2400">
                <a:latin typeface="Georgia"/>
                <a:ea typeface="Georgia"/>
                <a:cs typeface="Georgia"/>
                <a:sym typeface="Georgia"/>
              </a:rPr>
              <a:t>st</a:t>
            </a:r>
            <a:r>
              <a:rPr b="1" lang="en-GB" sz="2400">
                <a:latin typeface="Georgia"/>
                <a:ea typeface="Georgia"/>
                <a:cs typeface="Georgia"/>
                <a:sym typeface="Georgia"/>
              </a:rPr>
              <a:t> round of exercise</a:t>
            </a:r>
            <a:br>
              <a:rPr lang="en-GB" sz="2400">
                <a:latin typeface="Georgia"/>
                <a:ea typeface="Georgia"/>
                <a:cs typeface="Georgia"/>
                <a:sym typeface="Georgia"/>
              </a:rPr>
            </a:br>
            <a:endParaRPr sz="2400"/>
          </a:p>
        </p:txBody>
      </p:sp>
      <p:sp>
        <p:nvSpPr>
          <p:cNvPr id="177" name="Google Shape;177;p8"/>
          <p:cNvSpPr txBox="1"/>
          <p:nvPr/>
        </p:nvSpPr>
        <p:spPr>
          <a:xfrm>
            <a:off x="176048" y="1109689"/>
            <a:ext cx="11547866" cy="436016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1" i="0" lang="en-GB" sz="1600" u="sng" cap="none" strike="noStrike">
                <a:solidFill>
                  <a:srgbClr val="000000"/>
                </a:solidFill>
                <a:latin typeface="Georgia"/>
                <a:ea typeface="Georgia"/>
                <a:cs typeface="Georgia"/>
                <a:sym typeface="Georgia"/>
                <a:hlinkClick r:id="rId3">
                  <a:extLst>
                    <a:ext uri="{A12FA001-AC4F-418D-AE19-62706E023703}">
                      <ahyp:hlinkClr val="tx"/>
                    </a:ext>
                  </a:extLst>
                </a:hlinkClick>
              </a:rPr>
              <a:t>PGN</a:t>
            </a:r>
            <a:r>
              <a:rPr b="0" i="0" lang="en-GB" sz="1600" u="none" cap="none" strike="noStrike">
                <a:solidFill>
                  <a:srgbClr val="000000"/>
                </a:solidFill>
                <a:latin typeface="Georgia"/>
                <a:ea typeface="Georgia"/>
                <a:cs typeface="Georgia"/>
                <a:sym typeface="Georgia"/>
              </a:rPr>
              <a:t> (Pandonia Global Network) -  Stefano Casadio (Serco)</a:t>
            </a:r>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sng" cap="none" strike="noStrike">
                <a:solidFill>
                  <a:srgbClr val="000000"/>
                </a:solidFill>
                <a:latin typeface="Georgia"/>
                <a:ea typeface="Georgia"/>
                <a:cs typeface="Georgia"/>
                <a:sym typeface="Georgia"/>
                <a:hlinkClick r:id="rId4">
                  <a:extLst>
                    <a:ext uri="{A12FA001-AC4F-418D-AE19-62706E023703}">
                      <ahyp:hlinkClr val="tx"/>
                    </a:ext>
                  </a:extLst>
                </a:hlinkClick>
              </a:rPr>
              <a:t>RadCalNet</a:t>
            </a:r>
            <a:r>
              <a:rPr b="0" i="0" lang="en-GB" sz="1600" u="none" cap="none" strike="noStrike">
                <a:solidFill>
                  <a:srgbClr val="000000"/>
                </a:solidFill>
                <a:latin typeface="Georgia"/>
                <a:ea typeface="Georgia"/>
                <a:cs typeface="Georgia"/>
                <a:sym typeface="Georgia"/>
              </a:rPr>
              <a:t> (Radiometric Calibration Network) - Marc Bouvet (ESA/ESTEC)</a:t>
            </a:r>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sng" cap="none" strike="noStrike">
                <a:solidFill>
                  <a:srgbClr val="000000"/>
                </a:solidFill>
                <a:latin typeface="Georgia"/>
                <a:ea typeface="Georgia"/>
                <a:cs typeface="Georgia"/>
                <a:sym typeface="Georgia"/>
                <a:hlinkClick r:id="rId5">
                  <a:extLst>
                    <a:ext uri="{A12FA001-AC4F-418D-AE19-62706E023703}">
                      <ahyp:hlinkClr val="tx"/>
                    </a:ext>
                  </a:extLst>
                </a:hlinkClick>
              </a:rPr>
              <a:t>ICOS</a:t>
            </a:r>
            <a:r>
              <a:rPr b="0" i="0" lang="en-GB" sz="1600" u="none" cap="none" strike="noStrike">
                <a:solidFill>
                  <a:srgbClr val="000000"/>
                </a:solidFill>
                <a:latin typeface="Georgia"/>
                <a:ea typeface="Georgia"/>
                <a:cs typeface="Georgia"/>
                <a:sym typeface="Georgia"/>
              </a:rPr>
              <a:t> (Integrated Carbon Observation System – Ecosystem Component) -   Fabrizio Niro (Serco)</a:t>
            </a:r>
            <a:endParaRPr b="0" i="0" sz="1600" u="none" cap="none" strike="noStrike">
              <a:solidFill>
                <a:srgbClr val="000000"/>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sng" cap="none" strike="noStrike">
                <a:solidFill>
                  <a:srgbClr val="000000"/>
                </a:solidFill>
                <a:latin typeface="Georgia"/>
                <a:ea typeface="Georgia"/>
                <a:cs typeface="Georgia"/>
                <a:sym typeface="Georgia"/>
                <a:hlinkClick r:id="rId6">
                  <a:extLst>
                    <a:ext uri="{A12FA001-AC4F-418D-AE19-62706E023703}">
                      <ahyp:hlinkClr val="tx"/>
                    </a:ext>
                  </a:extLst>
                </a:hlinkClick>
              </a:rPr>
              <a:t>FRM4DOAS</a:t>
            </a:r>
            <a:r>
              <a:rPr b="0" i="0" lang="en-GB" sz="1600" u="none" cap="none" strike="noStrike">
                <a:solidFill>
                  <a:srgbClr val="000000"/>
                </a:solidFill>
                <a:latin typeface="Georgia"/>
                <a:ea typeface="Georgia"/>
                <a:cs typeface="Georgia"/>
                <a:sym typeface="Georgia"/>
              </a:rPr>
              <a:t> (Ground-Based DOAS Air-Quality Observations) - Michel Van Roozendael and  Jean-Christopher Lambert (BIRA)</a:t>
            </a:r>
            <a:endParaRPr b="0" i="0" sz="1600" u="none" cap="none" strike="noStrike">
              <a:solidFill>
                <a:srgbClr val="000000"/>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sng" cap="none" strike="noStrike">
                <a:solidFill>
                  <a:srgbClr val="000000"/>
                </a:solidFill>
                <a:latin typeface="Georgia"/>
                <a:ea typeface="Georgia"/>
                <a:cs typeface="Georgia"/>
                <a:sym typeface="Georgia"/>
                <a:hlinkClick r:id="rId7">
                  <a:extLst>
                    <a:ext uri="{A12FA001-AC4F-418D-AE19-62706E023703}">
                      <ahyp:hlinkClr val="tx"/>
                    </a:ext>
                  </a:extLst>
                </a:hlinkClick>
              </a:rPr>
              <a:t>BAQUNIN</a:t>
            </a:r>
            <a:r>
              <a:rPr b="0" i="0" lang="en-GB" sz="1600" u="none" cap="none" strike="noStrike">
                <a:solidFill>
                  <a:srgbClr val="000000"/>
                </a:solidFill>
                <a:latin typeface="Georgia"/>
                <a:ea typeface="Georgia"/>
                <a:cs typeface="Georgia"/>
                <a:sym typeface="Georgia"/>
              </a:rPr>
              <a:t> (PREDE-POM LUNAR) – Stefano Casadio (Serco)</a:t>
            </a:r>
            <a:endParaRPr b="0" i="0" sz="1600" u="none" cap="none" strike="noStrike">
              <a:solidFill>
                <a:srgbClr val="000000"/>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none" cap="none" strike="noStrike">
                <a:solidFill>
                  <a:srgbClr val="000000"/>
                </a:solidFill>
                <a:latin typeface="Georgia"/>
                <a:ea typeface="Georgia"/>
                <a:cs typeface="Georgia"/>
                <a:sym typeface="Georgia"/>
              </a:rPr>
              <a:t>CSIRO (DION)</a:t>
            </a:r>
            <a:r>
              <a:rPr b="0" i="0" lang="en-GB" sz="1600" u="none" cap="none" strike="noStrike">
                <a:solidFill>
                  <a:srgbClr val="000000"/>
                </a:solidFill>
                <a:latin typeface="Georgia"/>
                <a:ea typeface="Georgia"/>
                <a:cs typeface="Georgia"/>
                <a:sym typeface="Georgia"/>
              </a:rPr>
              <a:t> –Janet Anstee and Matt Garthwaite (CSIRO)</a:t>
            </a:r>
            <a:endParaRPr b="0" i="0" sz="1600" u="none" cap="none" strike="noStrike">
              <a:solidFill>
                <a:srgbClr val="000000"/>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none" cap="none" strike="noStrike">
                <a:solidFill>
                  <a:srgbClr val="000000"/>
                </a:solidFill>
                <a:latin typeface="Georgia"/>
                <a:ea typeface="Georgia"/>
                <a:cs typeface="Georgia"/>
                <a:sym typeface="Georgia"/>
              </a:rPr>
              <a:t>Brewer Spectrometer - NO2 Vertical Column Densities (VCDs) Measurements</a:t>
            </a:r>
            <a:r>
              <a:rPr b="0" i="0" lang="en-GB" sz="1600" u="none" cap="none" strike="noStrike">
                <a:solidFill>
                  <a:srgbClr val="000000"/>
                </a:solidFill>
                <a:latin typeface="Georgia"/>
                <a:ea typeface="Georgia"/>
                <a:cs typeface="Georgia"/>
                <a:sym typeface="Georgia"/>
              </a:rPr>
              <a:t> - Henri Diémoz (ARPA Valle d’Aosta) – BAQUNIN project</a:t>
            </a:r>
            <a:endParaRPr b="0" i="0" sz="1600" u="none" cap="none" strike="noStrike">
              <a:solidFill>
                <a:srgbClr val="000000"/>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none" cap="none" strike="noStrike">
                <a:solidFill>
                  <a:srgbClr val="000000"/>
                </a:solidFill>
                <a:latin typeface="Georgia"/>
                <a:ea typeface="Georgia"/>
                <a:cs typeface="Georgia"/>
                <a:sym typeface="Georgia"/>
              </a:rPr>
              <a:t>FRM4GHG 2.0 project –COCCON</a:t>
            </a:r>
            <a:r>
              <a:rPr b="0" i="0" lang="en-GB" sz="1600" u="none" cap="none" strike="noStrike">
                <a:solidFill>
                  <a:srgbClr val="000000"/>
                </a:solidFill>
                <a:latin typeface="Georgia"/>
                <a:ea typeface="Georgia"/>
                <a:cs typeface="Georgia"/>
                <a:sym typeface="Georgia"/>
              </a:rPr>
              <a:t> (EM27/SUN) XCO</a:t>
            </a:r>
            <a:r>
              <a:rPr b="0" baseline="-25000" i="0" lang="en-GB" sz="1600" u="none" cap="none" strike="noStrike">
                <a:solidFill>
                  <a:srgbClr val="000000"/>
                </a:solidFill>
                <a:latin typeface="Georgia"/>
                <a:ea typeface="Georgia"/>
                <a:cs typeface="Georgia"/>
                <a:sym typeface="Georgia"/>
              </a:rPr>
              <a:t>2</a:t>
            </a:r>
            <a:r>
              <a:rPr b="0" i="0" lang="en-GB" sz="1600" u="none" cap="none" strike="noStrike">
                <a:solidFill>
                  <a:srgbClr val="000000"/>
                </a:solidFill>
                <a:latin typeface="Georgia"/>
                <a:ea typeface="Georgia"/>
                <a:cs typeface="Georgia"/>
                <a:sym typeface="Georgia"/>
              </a:rPr>
              <a:t>, XCH</a:t>
            </a:r>
            <a:r>
              <a:rPr b="0" baseline="-25000" i="0" lang="en-GB" sz="1600" u="none" cap="none" strike="noStrike">
                <a:solidFill>
                  <a:srgbClr val="000000"/>
                </a:solidFill>
                <a:latin typeface="Georgia"/>
                <a:ea typeface="Georgia"/>
                <a:cs typeface="Georgia"/>
                <a:sym typeface="Georgia"/>
              </a:rPr>
              <a:t>4</a:t>
            </a:r>
            <a:r>
              <a:rPr b="0" i="0" lang="en-GB" sz="1600" u="none" cap="none" strike="noStrike">
                <a:solidFill>
                  <a:srgbClr val="000000"/>
                </a:solidFill>
                <a:latin typeface="Georgia"/>
                <a:ea typeface="Georgia"/>
                <a:cs typeface="Georgia"/>
                <a:sym typeface="Georgia"/>
              </a:rPr>
              <a:t>, and XCO data. – Mahesh Kumar Sha (BIRA) - FRM4GHG team.  [</a:t>
            </a:r>
            <a:r>
              <a:rPr b="0" i="0" lang="en-GB" sz="1600" u="none" cap="none" strike="noStrike">
                <a:solidFill>
                  <a:srgbClr val="222222"/>
                </a:solidFill>
                <a:latin typeface="Helvetica Neue"/>
                <a:ea typeface="Helvetica Neue"/>
                <a:cs typeface="Helvetica Neue"/>
                <a:sym typeface="Helvetica Neue"/>
              </a:rPr>
              <a:t>Sha, M.K.; De Mazière, M.; Notholt, J.; Blumenstock, T.; Bogaert, P.; Cardoen, P.; Chen, H.; Desmet, F.; García, O.; Griffith, D.W.T.; et al. Fiducial Reference Measurement for Greenhouse Gases (FRM4GHG). </a:t>
            </a:r>
            <a:r>
              <a:rPr b="0" i="1" lang="en-GB" sz="1600" u="none" cap="none" strike="noStrike">
                <a:solidFill>
                  <a:srgbClr val="222222"/>
                </a:solidFill>
                <a:latin typeface="Helvetica Neue"/>
                <a:ea typeface="Helvetica Neue"/>
                <a:cs typeface="Helvetica Neue"/>
                <a:sym typeface="Helvetica Neue"/>
              </a:rPr>
              <a:t>Remote Sens.</a:t>
            </a:r>
            <a:r>
              <a:rPr b="0" i="0" lang="en-GB" sz="1600" u="none" cap="none" strike="noStrike">
                <a:solidFill>
                  <a:srgbClr val="222222"/>
                </a:solidFill>
                <a:latin typeface="Helvetica Neue"/>
                <a:ea typeface="Helvetica Neue"/>
                <a:cs typeface="Helvetica Neue"/>
                <a:sym typeface="Helvetica Neue"/>
              </a:rPr>
              <a:t> </a:t>
            </a:r>
            <a:r>
              <a:rPr b="1" i="0" lang="en-GB" sz="1600" u="none" cap="none" strike="noStrike">
                <a:solidFill>
                  <a:srgbClr val="222222"/>
                </a:solidFill>
                <a:latin typeface="Helvetica Neue"/>
                <a:ea typeface="Helvetica Neue"/>
                <a:cs typeface="Helvetica Neue"/>
                <a:sym typeface="Helvetica Neue"/>
              </a:rPr>
              <a:t>2024</a:t>
            </a:r>
            <a:r>
              <a:rPr b="0" i="0" lang="en-GB" sz="1600" u="none" cap="none" strike="noStrike">
                <a:solidFill>
                  <a:srgbClr val="222222"/>
                </a:solidFill>
                <a:latin typeface="Helvetica Neue"/>
                <a:ea typeface="Helvetica Neue"/>
                <a:cs typeface="Helvetica Neue"/>
                <a:sym typeface="Helvetica Neue"/>
              </a:rPr>
              <a:t>, </a:t>
            </a:r>
            <a:r>
              <a:rPr b="0" i="1" lang="en-GB" sz="1600" u="none" cap="none" strike="noStrike">
                <a:solidFill>
                  <a:srgbClr val="222222"/>
                </a:solidFill>
                <a:latin typeface="Helvetica Neue"/>
                <a:ea typeface="Helvetica Neue"/>
                <a:cs typeface="Helvetica Neue"/>
                <a:sym typeface="Helvetica Neue"/>
              </a:rPr>
              <a:t>16</a:t>
            </a:r>
            <a:r>
              <a:rPr b="0" i="0" lang="en-GB" sz="1600" u="none" cap="none" strike="noStrike">
                <a:solidFill>
                  <a:srgbClr val="222222"/>
                </a:solidFill>
                <a:latin typeface="Helvetica Neue"/>
                <a:ea typeface="Helvetica Neue"/>
                <a:cs typeface="Helvetica Neue"/>
                <a:sym typeface="Helvetica Neue"/>
              </a:rPr>
              <a:t>, 3525. </a:t>
            </a:r>
            <a:r>
              <a:rPr b="0" i="0" lang="en-GB" sz="1600" u="sng" cap="none" strike="noStrike">
                <a:solidFill>
                  <a:srgbClr val="222222"/>
                </a:solidFill>
                <a:latin typeface="Helvetica Neue"/>
                <a:ea typeface="Helvetica Neue"/>
                <a:cs typeface="Helvetica Neue"/>
                <a:sym typeface="Helvetica Neue"/>
                <a:hlinkClick r:id="rId8">
                  <a:extLst>
                    <a:ext uri="{A12FA001-AC4F-418D-AE19-62706E023703}">
                      <ahyp:hlinkClr val="tx"/>
                    </a:ext>
                  </a:extLst>
                </a:hlinkClick>
              </a:rPr>
              <a:t>https://doi.org/10.3390/rs16183525</a:t>
            </a:r>
            <a:r>
              <a:rPr b="0" i="0" lang="en-GB" sz="1600" u="sng" cap="none" strike="noStrike">
                <a:solidFill>
                  <a:srgbClr val="222222"/>
                </a:solidFill>
                <a:latin typeface="Helvetica Neue"/>
                <a:ea typeface="Helvetica Neue"/>
                <a:cs typeface="Helvetica Neue"/>
                <a:sym typeface="Helvetica Neue"/>
              </a:rPr>
              <a:t>]</a:t>
            </a:r>
            <a:endParaRPr b="0" i="0" sz="1600" u="sng" cap="none" strike="noStrike">
              <a:solidFill>
                <a:srgbClr val="222222"/>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0" i="0" lang="en-GB" sz="1600" u="none" cap="none" strike="noStrike">
                <a:solidFill>
                  <a:srgbClr val="000000"/>
                </a:solidFill>
                <a:latin typeface="Georgia"/>
                <a:ea typeface="Georgia"/>
                <a:cs typeface="Georgia"/>
                <a:sym typeface="Georgia"/>
              </a:rPr>
              <a:t>Tropical Centre for reactive trace gas remote sensing (</a:t>
            </a:r>
            <a:r>
              <a:rPr b="1" i="0" lang="en-GB" sz="1600" u="none" cap="none" strike="noStrike">
                <a:solidFill>
                  <a:srgbClr val="000000"/>
                </a:solidFill>
                <a:latin typeface="Georgia"/>
                <a:ea typeface="Georgia"/>
                <a:cs typeface="Georgia"/>
                <a:sym typeface="Georgia"/>
              </a:rPr>
              <a:t>CREGARS</a:t>
            </a:r>
            <a:r>
              <a:rPr b="0" i="0" lang="en-GB" sz="1600" u="none" cap="none" strike="noStrike">
                <a:solidFill>
                  <a:srgbClr val="000000"/>
                </a:solidFill>
                <a:latin typeface="Georgia"/>
                <a:ea typeface="Georgia"/>
                <a:cs typeface="Georgia"/>
                <a:sym typeface="Georgia"/>
              </a:rPr>
              <a:t>) in ACTRIS – Martine De Mazière (BIRA)</a:t>
            </a:r>
            <a:endParaRPr b="0" i="0" sz="1600" u="none" cap="none" strike="noStrike">
              <a:solidFill>
                <a:srgbClr val="000000"/>
              </a:solidFill>
              <a:latin typeface="Georgia"/>
              <a:ea typeface="Georgia"/>
              <a:cs typeface="Georgia"/>
              <a:sym typeface="Georgia"/>
            </a:endParaRPr>
          </a:p>
        </p:txBody>
      </p:sp>
      <p:pic>
        <p:nvPicPr>
          <p:cNvPr id="178" name="Google Shape;178;p8"/>
          <p:cNvPicPr preferRelativeResize="0"/>
          <p:nvPr/>
        </p:nvPicPr>
        <p:blipFill rotWithShape="1">
          <a:blip r:embed="rId9">
            <a:alphaModFix/>
          </a:blip>
          <a:srcRect b="0" l="0" r="0" t="0"/>
          <a:stretch/>
        </p:blipFill>
        <p:spPr>
          <a:xfrm>
            <a:off x="2422113" y="5579786"/>
            <a:ext cx="1328060" cy="523220"/>
          </a:xfrm>
          <a:prstGeom prst="rect">
            <a:avLst/>
          </a:prstGeom>
          <a:noFill/>
          <a:ln cap="flat" cmpd="sng" w="9525">
            <a:solidFill>
              <a:schemeClr val="accent1"/>
            </a:solidFill>
            <a:prstDash val="solid"/>
            <a:miter lim="800000"/>
            <a:headEnd len="sm" w="sm" type="none"/>
            <a:tailEnd len="sm" w="sm" type="none"/>
          </a:ln>
        </p:spPr>
      </p:pic>
      <p:sp>
        <p:nvSpPr>
          <p:cNvPr id="179" name="Google Shape;179;p8"/>
          <p:cNvSpPr txBox="1"/>
          <p:nvPr/>
        </p:nvSpPr>
        <p:spPr>
          <a:xfrm>
            <a:off x="525736" y="5567086"/>
            <a:ext cx="1884945" cy="52322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Maturity Matrix Tool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563C1"/>
                </a:solidFill>
                <a:latin typeface="Times New Roman"/>
                <a:ea typeface="Times New Roman"/>
                <a:cs typeface="Times New Roman"/>
                <a:sym typeface="Times New Roman"/>
                <a:hlinkClick r:id="rId10">
                  <a:extLst>
                    <a:ext uri="{A12FA001-AC4F-418D-AE19-62706E023703}">
                      <ahyp:hlinkClr val="tx"/>
                    </a:ext>
                  </a:extLst>
                </a:hlinkClick>
              </a:rPr>
              <a:t>https://mmt.skytek.dev</a:t>
            </a:r>
            <a:endParaRPr b="0" i="0" sz="1400" u="none" cap="none" strike="noStrike">
              <a:solidFill>
                <a:srgbClr val="000000"/>
              </a:solidFill>
              <a:latin typeface="Arial"/>
              <a:ea typeface="Arial"/>
              <a:cs typeface="Arial"/>
              <a:sym typeface="Arial"/>
            </a:endParaRPr>
          </a:p>
        </p:txBody>
      </p:sp>
      <p:sp>
        <p:nvSpPr>
          <p:cNvPr id="180" name="Google Shape;180;p8"/>
          <p:cNvSpPr txBox="1"/>
          <p:nvPr/>
        </p:nvSpPr>
        <p:spPr>
          <a:xfrm>
            <a:off x="3761605" y="5567086"/>
            <a:ext cx="6008282" cy="52318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Support provided by Jarek Dobrzanski </a:t>
            </a:r>
            <a:r>
              <a:rPr b="0" i="1" lang="en-GB" sz="1400" u="none" cap="none" strike="noStrike">
                <a:solidFill>
                  <a:srgbClr val="000000"/>
                </a:solidFill>
                <a:latin typeface="Calibri"/>
                <a:ea typeface="Calibri"/>
                <a:cs typeface="Calibri"/>
                <a:sym typeface="Calibri"/>
              </a:rPr>
              <a:t>(Skytek, Ireland </a:t>
            </a:r>
            <a:r>
              <a:rPr b="0" i="1" lang="en-GB" sz="1400" u="sng" cap="none" strike="noStrike">
                <a:solidFill>
                  <a:srgbClr val="000000"/>
                </a:solidFill>
                <a:latin typeface="Calibri"/>
                <a:ea typeface="Calibri"/>
                <a:cs typeface="Calibri"/>
                <a:sym typeface="Calibri"/>
                <a:hlinkClick r:id="rId11">
                  <a:extLst>
                    <a:ext uri="{A12FA001-AC4F-418D-AE19-62706E023703}">
                      <ahyp:hlinkClr val="tx"/>
                    </a:ext>
                  </a:extLst>
                </a:hlinkClick>
              </a:rPr>
              <a:t>https://skytek.com/</a:t>
            </a:r>
            <a:r>
              <a:rPr b="0" i="1" lang="en-GB" sz="14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Arial"/>
              <a:ea typeface="Arial"/>
              <a:cs typeface="Arial"/>
              <a:sym typeface="Arial"/>
            </a:endParaRPr>
          </a:p>
        </p:txBody>
      </p:sp>
      <p:sp>
        <p:nvSpPr>
          <p:cNvPr id="181" name="Google Shape;181;p8"/>
          <p:cNvSpPr txBox="1"/>
          <p:nvPr/>
        </p:nvSpPr>
        <p:spPr>
          <a:xfrm>
            <a:off x="393700" y="6111065"/>
            <a:ext cx="4602822" cy="307777"/>
          </a:xfrm>
          <a:prstGeom prst="rect">
            <a:avLst/>
          </a:prstGeom>
          <a:noFill/>
          <a:ln>
            <a:noFill/>
          </a:ln>
        </p:spPr>
        <p:txBody>
          <a:bodyPr anchorCtr="0" anchor="t" bIns="45700" lIns="91425" spcFirstLastPara="1" rIns="91425" wrap="square" tIns="45700">
            <a:spAutoFit/>
          </a:bodyPr>
          <a:lstStyle/>
          <a:p>
            <a:pPr indent="0" lvl="0" marL="5080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Calibri"/>
                <a:ea typeface="Calibri"/>
                <a:cs typeface="Calibri"/>
                <a:sym typeface="Calibri"/>
              </a:rPr>
              <a:t>Dedicated credentials provided for all the selected users</a:t>
            </a:r>
            <a:endParaRPr b="0" i="0" sz="1400" u="sng" cap="none" strike="noStrike">
              <a:solidFill>
                <a:srgbClr val="0563C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txBox="1"/>
          <p:nvPr/>
        </p:nvSpPr>
        <p:spPr>
          <a:xfrm>
            <a:off x="219960" y="188854"/>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i="0" lang="en-GB" sz="2400" u="none" cap="none" strike="noStrike">
                <a:solidFill>
                  <a:schemeClr val="lt1"/>
                </a:solidFill>
                <a:latin typeface="Georgia"/>
                <a:ea typeface="Georgia"/>
                <a:cs typeface="Georgia"/>
                <a:sym typeface="Georgia"/>
              </a:rPr>
              <a:t>Pilots for CEOS FRMs Maturity Matrix Assessment:</a:t>
            </a:r>
            <a:br>
              <a:rPr b="1" i="0" lang="en-GB" sz="2400" u="none" cap="none" strike="noStrike">
                <a:solidFill>
                  <a:schemeClr val="lt1"/>
                </a:solidFill>
                <a:latin typeface="Georgia"/>
                <a:ea typeface="Georgia"/>
                <a:cs typeface="Georgia"/>
                <a:sym typeface="Georgia"/>
              </a:rPr>
            </a:br>
            <a:r>
              <a:rPr b="1" i="0" lang="en-GB" sz="2400" u="none" cap="none" strike="noStrike">
                <a:solidFill>
                  <a:schemeClr val="lt1"/>
                </a:solidFill>
                <a:latin typeface="Georgia"/>
                <a:ea typeface="Georgia"/>
                <a:cs typeface="Georgia"/>
                <a:sym typeface="Georgia"/>
              </a:rPr>
              <a:t>2</a:t>
            </a:r>
            <a:r>
              <a:rPr b="1" baseline="30000" i="0" lang="en-GB" sz="2400" u="none" cap="none" strike="noStrike">
                <a:solidFill>
                  <a:schemeClr val="lt1"/>
                </a:solidFill>
                <a:latin typeface="Georgia"/>
                <a:ea typeface="Georgia"/>
                <a:cs typeface="Georgia"/>
                <a:sym typeface="Georgia"/>
              </a:rPr>
              <a:t>st</a:t>
            </a:r>
            <a:r>
              <a:rPr b="1" i="0" lang="en-GB" sz="2400" u="none" cap="none" strike="noStrike">
                <a:solidFill>
                  <a:schemeClr val="lt1"/>
                </a:solidFill>
                <a:latin typeface="Georgia"/>
                <a:ea typeface="Georgia"/>
                <a:cs typeface="Georgia"/>
                <a:sym typeface="Georgia"/>
              </a:rPr>
              <a:t> round of exercise – March-April 2026</a:t>
            </a:r>
            <a:br>
              <a:rPr b="0" i="0" lang="en-GB" sz="2400" u="none" cap="none" strike="noStrike">
                <a:solidFill>
                  <a:schemeClr val="lt1"/>
                </a:solidFill>
                <a:latin typeface="Georgia"/>
                <a:ea typeface="Georgia"/>
                <a:cs typeface="Georgia"/>
                <a:sym typeface="Georgia"/>
              </a:rPr>
            </a:br>
            <a:endParaRPr b="0" i="0" sz="2400" u="none" cap="none" strike="noStrike">
              <a:solidFill>
                <a:schemeClr val="lt1"/>
              </a:solidFill>
              <a:latin typeface="Arial"/>
              <a:ea typeface="Arial"/>
              <a:cs typeface="Arial"/>
              <a:sym typeface="Arial"/>
            </a:endParaRPr>
          </a:p>
        </p:txBody>
      </p:sp>
      <p:pic>
        <p:nvPicPr>
          <p:cNvPr id="187" name="Google Shape;187;p9"/>
          <p:cNvPicPr preferRelativeResize="0"/>
          <p:nvPr/>
        </p:nvPicPr>
        <p:blipFill rotWithShape="1">
          <a:blip r:embed="rId3">
            <a:alphaModFix/>
          </a:blip>
          <a:srcRect b="0" l="0" r="0" t="0"/>
          <a:stretch/>
        </p:blipFill>
        <p:spPr>
          <a:xfrm rot="-408637">
            <a:off x="8607151" y="1174056"/>
            <a:ext cx="2838844" cy="36020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88" name="Google Shape;188;p9"/>
          <p:cNvSpPr txBox="1"/>
          <p:nvPr/>
        </p:nvSpPr>
        <p:spPr>
          <a:xfrm>
            <a:off x="402956" y="1456841"/>
            <a:ext cx="6757261" cy="42165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400" u="none" cap="none" strike="noStrike">
                <a:solidFill>
                  <a:srgbClr val="000000"/>
                </a:solidFill>
                <a:latin typeface="Arial"/>
                <a:ea typeface="Arial"/>
                <a:cs typeface="Arial"/>
                <a:sym typeface="Arial"/>
              </a:rPr>
              <a:t>Pilots divided by Assessor and Verifier</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400" u="none" cap="none" strike="noStrike">
                <a:solidFill>
                  <a:srgbClr val="000000"/>
                </a:solidFill>
                <a:latin typeface="Arial"/>
                <a:ea typeface="Arial"/>
                <a:cs typeface="Arial"/>
                <a:sym typeface="Arial"/>
              </a:rPr>
              <a:t>16 Measurement types invoved in the exercise</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400" u="none" cap="none" strike="noStrike">
                <a:solidFill>
                  <a:srgbClr val="000000"/>
                </a:solidFill>
                <a:latin typeface="Arial"/>
                <a:ea typeface="Arial"/>
                <a:cs typeface="Arial"/>
                <a:sym typeface="Arial"/>
              </a:rPr>
              <a:t>The following items provided to the pilots:</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CEOS FRM Assessemnt framework </a:t>
            </a:r>
            <a:r>
              <a:rPr b="0" i="0" lang="en-GB" sz="2400" u="sng" cap="none" strike="noStrike">
                <a:solidFill>
                  <a:srgbClr val="000000"/>
                </a:solidFill>
                <a:latin typeface="Arial"/>
                <a:ea typeface="Arial"/>
                <a:cs typeface="Arial"/>
                <a:sym typeface="Arial"/>
                <a:hlinkClick r:id="rId4">
                  <a:extLst>
                    <a:ext uri="{A12FA001-AC4F-418D-AE19-62706E023703}">
                      <ahyp:hlinkClr val="tx"/>
                    </a:ext>
                  </a:extLst>
                </a:hlinkClick>
              </a:rPr>
              <a:t>guidelines</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Maturity Matrix Tool  (MMT) </a:t>
            </a:r>
            <a:r>
              <a:rPr b="0" i="0" lang="en-GB" sz="2400" u="sng" cap="none" strike="noStrike">
                <a:solidFill>
                  <a:srgbClr val="000000"/>
                </a:solidFill>
                <a:latin typeface="Arial"/>
                <a:ea typeface="Arial"/>
                <a:cs typeface="Arial"/>
                <a:sym typeface="Arial"/>
                <a:hlinkClick r:id="rId5">
                  <a:extLst>
                    <a:ext uri="{A12FA001-AC4F-418D-AE19-62706E023703}">
                      <ahyp:hlinkClr val="tx"/>
                    </a:ext>
                  </a:extLst>
                </a:hlinkClick>
              </a:rPr>
              <a:t>User Guide</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Credentials for MMT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89" name="Google Shape;189;p9"/>
          <p:cNvPicPr preferRelativeResize="0"/>
          <p:nvPr/>
        </p:nvPicPr>
        <p:blipFill rotWithShape="1">
          <a:blip r:embed="rId6">
            <a:alphaModFix/>
          </a:blip>
          <a:srcRect b="0" l="0" r="0" t="0"/>
          <a:stretch/>
        </p:blipFill>
        <p:spPr>
          <a:xfrm rot="-433175">
            <a:off x="7656715" y="2146058"/>
            <a:ext cx="2775541" cy="3925173"/>
          </a:xfrm>
          <a:prstGeom prst="rect">
            <a:avLst/>
          </a:prstGeom>
          <a:noFill/>
          <a:ln>
            <a:noFill/>
          </a:ln>
          <a:effectLst>
            <a:outerShdw blurRad="292100" rotWithShape="0" algn="tl" dir="2700000" dist="139700">
              <a:srgbClr val="333333">
                <a:alpha val="65098"/>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