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  <p:sldMasterId id="2147483654" r:id="rId2"/>
    <p:sldMasterId id="2147483659" r:id="rId3"/>
  </p:sldMasterIdLst>
  <p:notesMasterIdLst>
    <p:notesMasterId r:id="rId16"/>
  </p:notesMasterIdLst>
  <p:sldIdLst>
    <p:sldId id="256" r:id="rId4"/>
    <p:sldId id="257" r:id="rId5"/>
    <p:sldId id="270" r:id="rId6"/>
    <p:sldId id="271" r:id="rId7"/>
    <p:sldId id="269" r:id="rId8"/>
    <p:sldId id="265" r:id="rId9"/>
    <p:sldId id="266" r:id="rId10"/>
    <p:sldId id="258" r:id="rId11"/>
    <p:sldId id="272" r:id="rId12"/>
    <p:sldId id="282" r:id="rId13"/>
    <p:sldId id="273" r:id="rId14"/>
    <p:sldId id="274" r:id="rId15"/>
  </p:sldIdLst>
  <p:sldSz cx="12192000" cy="6858000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0F1E6-79F8-9B41-8D67-0CAFB3EBB08B}" v="35" dt="2026-04-21T11:23:17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94658"/>
  </p:normalViewPr>
  <p:slideViewPr>
    <p:cSldViewPr snapToGrid="0">
      <p:cViewPr varScale="1">
        <p:scale>
          <a:sx n="116" d="100"/>
          <a:sy n="116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Castracane" userId="79409e68-a20d-42e3-af0c-ad1c5702f6f2" providerId="ADAL" clId="{18E488AC-0E78-5B6E-AEB5-216EDC26EF68}"/>
    <pc:docChg chg="undo custSel addSld delSld modSld">
      <pc:chgData name="Paolo Castracane" userId="79409e68-a20d-42e3-af0c-ad1c5702f6f2" providerId="ADAL" clId="{18E488AC-0E78-5B6E-AEB5-216EDC26EF68}" dt="2026-04-21T11:23:17.716" v="1307"/>
      <pc:docMkLst>
        <pc:docMk/>
      </pc:docMkLst>
      <pc:sldChg chg="modSp mod">
        <pc:chgData name="Paolo Castracane" userId="79409e68-a20d-42e3-af0c-ad1c5702f6f2" providerId="ADAL" clId="{18E488AC-0E78-5B6E-AEB5-216EDC26EF68}" dt="2026-04-14T13:51:03.629" v="1120" actId="20577"/>
        <pc:sldMkLst>
          <pc:docMk/>
          <pc:sldMk cId="0" sldId="256"/>
        </pc:sldMkLst>
        <pc:spChg chg="mod">
          <ac:chgData name="Paolo Castracane" userId="79409e68-a20d-42e3-af0c-ad1c5702f6f2" providerId="ADAL" clId="{18E488AC-0E78-5B6E-AEB5-216EDC26EF68}" dt="2026-04-14T13:47:57.584" v="1078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Paolo Castracane" userId="79409e68-a20d-42e3-af0c-ad1c5702f6f2" providerId="ADAL" clId="{18E488AC-0E78-5B6E-AEB5-216EDC26EF68}" dt="2026-04-14T13:51:03.629" v="1120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 mod">
        <pc:chgData name="Paolo Castracane" userId="79409e68-a20d-42e3-af0c-ad1c5702f6f2" providerId="ADAL" clId="{18E488AC-0E78-5B6E-AEB5-216EDC26EF68}" dt="2026-04-14T13:51:18.881" v="1125" actId="20577"/>
        <pc:sldMkLst>
          <pc:docMk/>
          <pc:sldMk cId="0" sldId="257"/>
        </pc:sldMkLst>
        <pc:spChg chg="mod">
          <ac:chgData name="Paolo Castracane" userId="79409e68-a20d-42e3-af0c-ad1c5702f6f2" providerId="ADAL" clId="{18E488AC-0E78-5B6E-AEB5-216EDC26EF68}" dt="2026-04-14T13:51:18.881" v="1125" actId="20577"/>
          <ac:spMkLst>
            <pc:docMk/>
            <pc:sldMk cId="0" sldId="257"/>
            <ac:spMk id="72" creationId="{00000000-0000-0000-0000-000000000000}"/>
          </ac:spMkLst>
        </pc:spChg>
        <pc:spChg chg="mod">
          <ac:chgData name="Paolo Castracane" userId="79409e68-a20d-42e3-af0c-ad1c5702f6f2" providerId="ADAL" clId="{18E488AC-0E78-5B6E-AEB5-216EDC26EF68}" dt="2026-04-14T08:54:56.924" v="115" actId="20577"/>
          <ac:spMkLst>
            <pc:docMk/>
            <pc:sldMk cId="0" sldId="257"/>
            <ac:spMk id="73" creationId="{00000000-0000-0000-0000-000000000000}"/>
          </ac:spMkLst>
        </pc:spChg>
      </pc:sldChg>
      <pc:sldChg chg="addSp delSp modSp new mod">
        <pc:chgData name="Paolo Castracane" userId="79409e68-a20d-42e3-af0c-ad1c5702f6f2" providerId="ADAL" clId="{18E488AC-0E78-5B6E-AEB5-216EDC26EF68}" dt="2026-04-21T11:17:56.454" v="1306" actId="13926"/>
        <pc:sldMkLst>
          <pc:docMk/>
          <pc:sldMk cId="3767634802" sldId="258"/>
        </pc:sldMkLst>
        <pc:spChg chg="mod">
          <ac:chgData name="Paolo Castracane" userId="79409e68-a20d-42e3-af0c-ad1c5702f6f2" providerId="ADAL" clId="{18E488AC-0E78-5B6E-AEB5-216EDC26EF68}" dt="2026-04-14T10:13:51.599" v="834" actId="20577"/>
          <ac:spMkLst>
            <pc:docMk/>
            <pc:sldMk cId="3767634802" sldId="258"/>
            <ac:spMk id="3" creationId="{88E82C91-CB3C-8A8D-FEA4-4D821650E806}"/>
          </ac:spMkLst>
        </pc:spChg>
        <pc:spChg chg="add mod">
          <ac:chgData name="Paolo Castracane" userId="79409e68-a20d-42e3-af0c-ad1c5702f6f2" providerId="ADAL" clId="{18E488AC-0E78-5B6E-AEB5-216EDC26EF68}" dt="2026-04-21T11:17:56.454" v="1306" actId="13926"/>
          <ac:spMkLst>
            <pc:docMk/>
            <pc:sldMk cId="3767634802" sldId="258"/>
            <ac:spMk id="7" creationId="{7A425B69-AE46-DEAA-6843-F7ED8AF26598}"/>
          </ac:spMkLst>
        </pc:spChg>
      </pc:sldChg>
      <pc:sldChg chg="addSp delSp modSp add mod">
        <pc:chgData name="Paolo Castracane" userId="79409e68-a20d-42e3-af0c-ad1c5702f6f2" providerId="ADAL" clId="{18E488AC-0E78-5B6E-AEB5-216EDC26EF68}" dt="2026-04-14T13:57:22.034" v="1201" actId="20577"/>
        <pc:sldMkLst>
          <pc:docMk/>
          <pc:sldMk cId="3514809854" sldId="265"/>
        </pc:sldMkLst>
        <pc:spChg chg="mod">
          <ac:chgData name="Paolo Castracane" userId="79409e68-a20d-42e3-af0c-ad1c5702f6f2" providerId="ADAL" clId="{18E488AC-0E78-5B6E-AEB5-216EDC26EF68}" dt="2026-04-14T13:57:22.034" v="1201" actId="20577"/>
          <ac:spMkLst>
            <pc:docMk/>
            <pc:sldMk cId="3514809854" sldId="265"/>
            <ac:spMk id="2" creationId="{F82B3FEE-DFD8-96D7-665A-4DA37561933E}"/>
          </ac:spMkLst>
        </pc:spChg>
        <pc:spChg chg="add mod">
          <ac:chgData name="Paolo Castracane" userId="79409e68-a20d-42e3-af0c-ad1c5702f6f2" providerId="ADAL" clId="{18E488AC-0E78-5B6E-AEB5-216EDC26EF68}" dt="2026-04-14T13:55:41.758" v="1193" actId="1076"/>
          <ac:spMkLst>
            <pc:docMk/>
            <pc:sldMk cId="3514809854" sldId="265"/>
            <ac:spMk id="6" creationId="{70F9EEF9-0430-D6B4-7495-B69BD0DE1C14}"/>
          </ac:spMkLst>
        </pc:spChg>
        <pc:picChg chg="add mod">
          <ac:chgData name="Paolo Castracane" userId="79409e68-a20d-42e3-af0c-ad1c5702f6f2" providerId="ADAL" clId="{18E488AC-0E78-5B6E-AEB5-216EDC26EF68}" dt="2026-04-14T10:11:26.379" v="777" actId="1076"/>
          <ac:picMkLst>
            <pc:docMk/>
            <pc:sldMk cId="3514809854" sldId="265"/>
            <ac:picMk id="7" creationId="{99BB98C6-32F7-CCD7-DAEB-054FF124BD83}"/>
          </ac:picMkLst>
        </pc:picChg>
      </pc:sldChg>
      <pc:sldChg chg="addSp delSp modSp add mod">
        <pc:chgData name="Paolo Castracane" userId="79409e68-a20d-42e3-af0c-ad1c5702f6f2" providerId="ADAL" clId="{18E488AC-0E78-5B6E-AEB5-216EDC26EF68}" dt="2026-04-14T10:12:56.738" v="794" actId="20577"/>
        <pc:sldMkLst>
          <pc:docMk/>
          <pc:sldMk cId="1689514339" sldId="266"/>
        </pc:sldMkLst>
        <pc:spChg chg="add mod">
          <ac:chgData name="Paolo Castracane" userId="79409e68-a20d-42e3-af0c-ad1c5702f6f2" providerId="ADAL" clId="{18E488AC-0E78-5B6E-AEB5-216EDC26EF68}" dt="2026-04-14T10:05:14.346" v="689" actId="20577"/>
          <ac:spMkLst>
            <pc:docMk/>
            <pc:sldMk cId="1689514339" sldId="266"/>
            <ac:spMk id="3" creationId="{EFC57CD8-DD59-5C5A-FBDD-4A1C4661D3B4}"/>
          </ac:spMkLst>
        </pc:spChg>
        <pc:spChg chg="add mod">
          <ac:chgData name="Paolo Castracane" userId="79409e68-a20d-42e3-af0c-ad1c5702f6f2" providerId="ADAL" clId="{18E488AC-0E78-5B6E-AEB5-216EDC26EF68}" dt="2026-04-14T10:12:56.738" v="794" actId="20577"/>
          <ac:spMkLst>
            <pc:docMk/>
            <pc:sldMk cId="1689514339" sldId="266"/>
            <ac:spMk id="8" creationId="{61468A04-A274-A642-5651-375C25F8E64F}"/>
          </ac:spMkLst>
        </pc:spChg>
        <pc:spChg chg="mod">
          <ac:chgData name="Paolo Castracane" userId="79409e68-a20d-42e3-af0c-ad1c5702f6f2" providerId="ADAL" clId="{18E488AC-0E78-5B6E-AEB5-216EDC26EF68}" dt="2026-04-14T10:07:11.891" v="714" actId="14100"/>
          <ac:spMkLst>
            <pc:docMk/>
            <pc:sldMk cId="1689514339" sldId="266"/>
            <ac:spMk id="9" creationId="{C289DF92-F2FC-AC68-B641-3E33F595928D}"/>
          </ac:spMkLst>
        </pc:spChg>
        <pc:picChg chg="mod">
          <ac:chgData name="Paolo Castracane" userId="79409e68-a20d-42e3-af0c-ad1c5702f6f2" providerId="ADAL" clId="{18E488AC-0E78-5B6E-AEB5-216EDC26EF68}" dt="2026-04-14T10:02:28.597" v="669" actId="1036"/>
          <ac:picMkLst>
            <pc:docMk/>
            <pc:sldMk cId="1689514339" sldId="266"/>
            <ac:picMk id="5" creationId="{AC6E7074-0D68-DFB9-094A-D7D3AE6B0C29}"/>
          </ac:picMkLst>
        </pc:picChg>
        <pc:picChg chg="mod">
          <ac:chgData name="Paolo Castracane" userId="79409e68-a20d-42e3-af0c-ad1c5702f6f2" providerId="ADAL" clId="{18E488AC-0E78-5B6E-AEB5-216EDC26EF68}" dt="2026-04-14T10:02:02.870" v="641" actId="1035"/>
          <ac:picMkLst>
            <pc:docMk/>
            <pc:sldMk cId="1689514339" sldId="266"/>
            <ac:picMk id="6" creationId="{7C05EA5F-FFC8-E6EB-9DCA-3E9CE9F4388D}"/>
          </ac:picMkLst>
        </pc:picChg>
      </pc:sldChg>
      <pc:sldChg chg="addSp delSp modSp add del mod">
        <pc:chgData name="Paolo Castracane" userId="79409e68-a20d-42e3-af0c-ad1c5702f6f2" providerId="ADAL" clId="{18E488AC-0E78-5B6E-AEB5-216EDC26EF68}" dt="2026-04-14T13:53:57.838" v="1181" actId="20577"/>
        <pc:sldMkLst>
          <pc:docMk/>
          <pc:sldMk cId="0" sldId="269"/>
        </pc:sldMkLst>
        <pc:spChg chg="mod">
          <ac:chgData name="Paolo Castracane" userId="79409e68-a20d-42e3-af0c-ad1c5702f6f2" providerId="ADAL" clId="{18E488AC-0E78-5B6E-AEB5-216EDC26EF68}" dt="2026-04-14T09:56:52.232" v="547" actId="1037"/>
          <ac:spMkLst>
            <pc:docMk/>
            <pc:sldMk cId="0" sldId="269"/>
            <ac:spMk id="36" creationId="{4492F870-A355-44EA-958B-C4E245896AAA}"/>
          </ac:spMkLst>
        </pc:spChg>
        <pc:spChg chg="mod">
          <ac:chgData name="Paolo Castracane" userId="79409e68-a20d-42e3-af0c-ad1c5702f6f2" providerId="ADAL" clId="{18E488AC-0E78-5B6E-AEB5-216EDC26EF68}" dt="2026-04-14T13:53:57.838" v="1181" actId="20577"/>
          <ac:spMkLst>
            <pc:docMk/>
            <pc:sldMk cId="0" sldId="269"/>
            <ac:spMk id="130" creationId="{00000000-0000-0000-0000-000000000000}"/>
          </ac:spMkLst>
        </pc:spChg>
        <pc:spChg chg="add del">
          <ac:chgData name="Paolo Castracane" userId="79409e68-a20d-42e3-af0c-ad1c5702f6f2" providerId="ADAL" clId="{18E488AC-0E78-5B6E-AEB5-216EDC26EF68}" dt="2026-04-14T09:56:53.746" v="548" actId="478"/>
          <ac:spMkLst>
            <pc:docMk/>
            <pc:sldMk cId="0" sldId="269"/>
            <ac:spMk id="133" creationId="{00000000-0000-0000-0000-000000000000}"/>
          </ac:spMkLst>
        </pc:spChg>
        <pc:spChg chg="mod">
          <ac:chgData name="Paolo Castracane" userId="79409e68-a20d-42e3-af0c-ad1c5702f6f2" providerId="ADAL" clId="{18E488AC-0E78-5B6E-AEB5-216EDC26EF68}" dt="2026-04-14T09:08:19.199" v="287" actId="20577"/>
          <ac:spMkLst>
            <pc:docMk/>
            <pc:sldMk cId="0" sldId="269"/>
            <ac:spMk id="136" creationId="{00000000-0000-0000-0000-000000000000}"/>
          </ac:spMkLst>
        </pc:spChg>
        <pc:spChg chg="mod">
          <ac:chgData name="Paolo Castracane" userId="79409e68-a20d-42e3-af0c-ad1c5702f6f2" providerId="ADAL" clId="{18E488AC-0E78-5B6E-AEB5-216EDC26EF68}" dt="2026-04-14T09:56:52.232" v="547" actId="1037"/>
          <ac:spMkLst>
            <pc:docMk/>
            <pc:sldMk cId="0" sldId="269"/>
            <ac:spMk id="137" creationId="{00000000-0000-0000-0000-000000000000}"/>
          </ac:spMkLst>
        </pc:spChg>
        <pc:spChg chg="mod">
          <ac:chgData name="Paolo Castracane" userId="79409e68-a20d-42e3-af0c-ad1c5702f6f2" providerId="ADAL" clId="{18E488AC-0E78-5B6E-AEB5-216EDC26EF68}" dt="2026-04-14T09:56:52.232" v="547" actId="1037"/>
          <ac:spMkLst>
            <pc:docMk/>
            <pc:sldMk cId="0" sldId="269"/>
            <ac:spMk id="140" creationId="{00000000-0000-0000-0000-000000000000}"/>
          </ac:spMkLst>
        </pc:spChg>
        <pc:spChg chg="mod">
          <ac:chgData name="Paolo Castracane" userId="79409e68-a20d-42e3-af0c-ad1c5702f6f2" providerId="ADAL" clId="{18E488AC-0E78-5B6E-AEB5-216EDC26EF68}" dt="2026-04-14T09:56:52.232" v="547" actId="1037"/>
          <ac:spMkLst>
            <pc:docMk/>
            <pc:sldMk cId="0" sldId="269"/>
            <ac:spMk id="143" creationId="{00000000-0000-0000-0000-000000000000}"/>
          </ac:spMkLst>
        </pc:spChg>
        <pc:spChg chg="mod">
          <ac:chgData name="Paolo Castracane" userId="79409e68-a20d-42e3-af0c-ad1c5702f6f2" providerId="ADAL" clId="{18E488AC-0E78-5B6E-AEB5-216EDC26EF68}" dt="2026-04-14T09:56:52.232" v="547" actId="1037"/>
          <ac:spMkLst>
            <pc:docMk/>
            <pc:sldMk cId="0" sldId="269"/>
            <ac:spMk id="146" creationId="{00000000-0000-0000-0000-000000000000}"/>
          </ac:spMkLst>
        </pc:spChg>
        <pc:spChg chg="mod">
          <ac:chgData name="Paolo Castracane" userId="79409e68-a20d-42e3-af0c-ad1c5702f6f2" providerId="ADAL" clId="{18E488AC-0E78-5B6E-AEB5-216EDC26EF68}" dt="2026-04-14T09:56:52.232" v="547" actId="1037"/>
          <ac:spMkLst>
            <pc:docMk/>
            <pc:sldMk cId="0" sldId="269"/>
            <ac:spMk id="147" creationId="{00000000-0000-0000-0000-000000000000}"/>
          </ac:spMkLst>
        </pc:spChg>
        <pc:spChg chg="mod">
          <ac:chgData name="Paolo Castracane" userId="79409e68-a20d-42e3-af0c-ad1c5702f6f2" providerId="ADAL" clId="{18E488AC-0E78-5B6E-AEB5-216EDC26EF68}" dt="2026-04-14T09:56:52.232" v="547" actId="1037"/>
          <ac:spMkLst>
            <pc:docMk/>
            <pc:sldMk cId="0" sldId="269"/>
            <ac:spMk id="149" creationId="{00000000-0000-0000-0000-000000000000}"/>
          </ac:spMkLst>
        </pc:spChg>
        <pc:spChg chg="mod">
          <ac:chgData name="Paolo Castracane" userId="79409e68-a20d-42e3-af0c-ad1c5702f6f2" providerId="ADAL" clId="{18E488AC-0E78-5B6E-AEB5-216EDC26EF68}" dt="2026-04-14T09:56:52.232" v="547" actId="1037"/>
          <ac:spMkLst>
            <pc:docMk/>
            <pc:sldMk cId="0" sldId="269"/>
            <ac:spMk id="153" creationId="{00000000-0000-0000-0000-000000000000}"/>
          </ac:spMkLst>
        </pc:spChg>
        <pc:spChg chg="mod">
          <ac:chgData name="Paolo Castracane" userId="79409e68-a20d-42e3-af0c-ad1c5702f6f2" providerId="ADAL" clId="{18E488AC-0E78-5B6E-AEB5-216EDC26EF68}" dt="2026-04-14T09:56:52.232" v="547" actId="1037"/>
          <ac:spMkLst>
            <pc:docMk/>
            <pc:sldMk cId="0" sldId="269"/>
            <ac:spMk id="157" creationId="{00000000-0000-0000-0000-000000000000}"/>
          </ac:spMkLst>
        </pc:spChg>
        <pc:spChg chg="mod">
          <ac:chgData name="Paolo Castracane" userId="79409e68-a20d-42e3-af0c-ad1c5702f6f2" providerId="ADAL" clId="{18E488AC-0E78-5B6E-AEB5-216EDC26EF68}" dt="2026-04-14T09:05:47.704" v="263" actId="14100"/>
          <ac:spMkLst>
            <pc:docMk/>
            <pc:sldMk cId="0" sldId="269"/>
            <ac:spMk id="159" creationId="{00000000-0000-0000-0000-000000000000}"/>
          </ac:spMkLst>
        </pc:spChg>
        <pc:spChg chg="mod">
          <ac:chgData name="Paolo Castracane" userId="79409e68-a20d-42e3-af0c-ad1c5702f6f2" providerId="ADAL" clId="{18E488AC-0E78-5B6E-AEB5-216EDC26EF68}" dt="2026-04-14T09:56:52.232" v="547" actId="1037"/>
          <ac:spMkLst>
            <pc:docMk/>
            <pc:sldMk cId="0" sldId="269"/>
            <ac:spMk id="160" creationId="{00000000-0000-0000-0000-000000000000}"/>
          </ac:spMkLst>
        </pc:spChg>
        <pc:grpChg chg="add mod">
          <ac:chgData name="Paolo Castracane" userId="79409e68-a20d-42e3-af0c-ad1c5702f6f2" providerId="ADAL" clId="{18E488AC-0E78-5B6E-AEB5-216EDC26EF68}" dt="2026-04-14T09:57:13.126" v="579" actId="1037"/>
          <ac:grpSpMkLst>
            <pc:docMk/>
            <pc:sldMk cId="0" sldId="269"/>
            <ac:grpSpMk id="2" creationId="{3FA8D2C7-7E99-7F3E-940B-AE7606835693}"/>
          </ac:grpSpMkLst>
        </pc:grpChg>
      </pc:sldChg>
      <pc:sldChg chg="addSp delSp modSp new mod">
        <pc:chgData name="Paolo Castracane" userId="79409e68-a20d-42e3-af0c-ad1c5702f6f2" providerId="ADAL" clId="{18E488AC-0E78-5B6E-AEB5-216EDC26EF68}" dt="2026-04-14T13:53:41.893" v="1172" actId="1076"/>
        <pc:sldMkLst>
          <pc:docMk/>
          <pc:sldMk cId="500457632" sldId="270"/>
        </pc:sldMkLst>
        <pc:spChg chg="mod">
          <ac:chgData name="Paolo Castracane" userId="79409e68-a20d-42e3-af0c-ad1c5702f6f2" providerId="ADAL" clId="{18E488AC-0E78-5B6E-AEB5-216EDC26EF68}" dt="2026-04-14T09:32:08.074" v="302" actId="20577"/>
          <ac:spMkLst>
            <pc:docMk/>
            <pc:sldMk cId="500457632" sldId="270"/>
            <ac:spMk id="3" creationId="{14C220B9-1AFE-E04D-CDE7-75737BED5386}"/>
          </ac:spMkLst>
        </pc:spChg>
        <pc:spChg chg="add mod">
          <ac:chgData name="Paolo Castracane" userId="79409e68-a20d-42e3-af0c-ad1c5702f6f2" providerId="ADAL" clId="{18E488AC-0E78-5B6E-AEB5-216EDC26EF68}" dt="2026-04-14T09:38:35.764" v="338" actId="1076"/>
          <ac:spMkLst>
            <pc:docMk/>
            <pc:sldMk cId="500457632" sldId="270"/>
            <ac:spMk id="4" creationId="{ADC2A634-5999-E882-DA4A-B36E9FAC0E98}"/>
          </ac:spMkLst>
        </pc:spChg>
        <pc:spChg chg="add mod">
          <ac:chgData name="Paolo Castracane" userId="79409e68-a20d-42e3-af0c-ad1c5702f6f2" providerId="ADAL" clId="{18E488AC-0E78-5B6E-AEB5-216EDC26EF68}" dt="2026-04-14T13:53:41.893" v="1172" actId="1076"/>
          <ac:spMkLst>
            <pc:docMk/>
            <pc:sldMk cId="500457632" sldId="270"/>
            <ac:spMk id="6" creationId="{292FF5DF-5A25-7D0A-67B8-9BF9221DDA79}"/>
          </ac:spMkLst>
        </pc:spChg>
        <pc:picChg chg="add mod">
          <ac:chgData name="Paolo Castracane" userId="79409e68-a20d-42e3-af0c-ad1c5702f6f2" providerId="ADAL" clId="{18E488AC-0E78-5B6E-AEB5-216EDC26EF68}" dt="2026-04-14T09:37:31.327" v="335" actId="1076"/>
          <ac:picMkLst>
            <pc:docMk/>
            <pc:sldMk cId="500457632" sldId="270"/>
            <ac:picMk id="5" creationId="{9827E100-22FB-E891-A483-F951B5167777}"/>
          </ac:picMkLst>
        </pc:picChg>
      </pc:sldChg>
      <pc:sldChg chg="addSp modSp new mod">
        <pc:chgData name="Paolo Castracane" userId="79409e68-a20d-42e3-af0c-ad1c5702f6f2" providerId="ADAL" clId="{18E488AC-0E78-5B6E-AEB5-216EDC26EF68}" dt="2026-04-14T09:56:11.029" v="534" actId="1038"/>
        <pc:sldMkLst>
          <pc:docMk/>
          <pc:sldMk cId="2158830324" sldId="271"/>
        </pc:sldMkLst>
        <pc:spChg chg="mod">
          <ac:chgData name="Paolo Castracane" userId="79409e68-a20d-42e3-af0c-ad1c5702f6f2" providerId="ADAL" clId="{18E488AC-0E78-5B6E-AEB5-216EDC26EF68}" dt="2026-04-14T09:56:11.029" v="534" actId="1038"/>
          <ac:spMkLst>
            <pc:docMk/>
            <pc:sldMk cId="2158830324" sldId="271"/>
            <ac:spMk id="2" creationId="{11B740E7-3CD0-2001-EC21-179A4E6CCDAE}"/>
          </ac:spMkLst>
        </pc:spChg>
        <pc:spChg chg="mod">
          <ac:chgData name="Paolo Castracane" userId="79409e68-a20d-42e3-af0c-ad1c5702f6f2" providerId="ADAL" clId="{18E488AC-0E78-5B6E-AEB5-216EDC26EF68}" dt="2026-04-14T09:39:19.913" v="353" actId="20577"/>
          <ac:spMkLst>
            <pc:docMk/>
            <pc:sldMk cId="2158830324" sldId="271"/>
            <ac:spMk id="3" creationId="{6864AA33-4A4C-2A12-826B-185272302264}"/>
          </ac:spMkLst>
        </pc:spChg>
        <pc:spChg chg="add mod">
          <ac:chgData name="Paolo Castracane" userId="79409e68-a20d-42e3-af0c-ad1c5702f6f2" providerId="ADAL" clId="{18E488AC-0E78-5B6E-AEB5-216EDC26EF68}" dt="2026-04-14T09:56:11.029" v="534" actId="1038"/>
          <ac:spMkLst>
            <pc:docMk/>
            <pc:sldMk cId="2158830324" sldId="271"/>
            <ac:spMk id="4" creationId="{554955F6-B5EE-9044-10CA-0AD219FDCFF7}"/>
          </ac:spMkLst>
        </pc:spChg>
        <pc:grpChg chg="add mod">
          <ac:chgData name="Paolo Castracane" userId="79409e68-a20d-42e3-af0c-ad1c5702f6f2" providerId="ADAL" clId="{18E488AC-0E78-5B6E-AEB5-216EDC26EF68}" dt="2026-04-14T09:55:52.802" v="527" actId="14100"/>
          <ac:grpSpMkLst>
            <pc:docMk/>
            <pc:sldMk cId="2158830324" sldId="271"/>
            <ac:grpSpMk id="7" creationId="{8AE90969-26A1-0E3F-44FF-2AEBCE01FAB9}"/>
          </ac:grpSpMkLst>
        </pc:grpChg>
        <pc:picChg chg="add mod">
          <ac:chgData name="Paolo Castracane" userId="79409e68-a20d-42e3-af0c-ad1c5702f6f2" providerId="ADAL" clId="{18E488AC-0E78-5B6E-AEB5-216EDC26EF68}" dt="2026-04-14T09:55:00.555" v="520" actId="1076"/>
          <ac:picMkLst>
            <pc:docMk/>
            <pc:sldMk cId="2158830324" sldId="271"/>
            <ac:picMk id="5" creationId="{C653CF96-1493-A95F-8898-35CE54BF82CE}"/>
          </ac:picMkLst>
        </pc:picChg>
        <pc:picChg chg="add mod">
          <ac:chgData name="Paolo Castracane" userId="79409e68-a20d-42e3-af0c-ad1c5702f6f2" providerId="ADAL" clId="{18E488AC-0E78-5B6E-AEB5-216EDC26EF68}" dt="2026-04-14T09:55:00.555" v="520" actId="1076"/>
          <ac:picMkLst>
            <pc:docMk/>
            <pc:sldMk cId="2158830324" sldId="271"/>
            <ac:picMk id="6" creationId="{76CB8142-EBFB-3B56-9F27-44A259F24AAA}"/>
          </ac:picMkLst>
        </pc:picChg>
      </pc:sldChg>
      <pc:sldChg chg="addSp delSp modSp new mod">
        <pc:chgData name="Paolo Castracane" userId="79409e68-a20d-42e3-af0c-ad1c5702f6f2" providerId="ADAL" clId="{18E488AC-0E78-5B6E-AEB5-216EDC26EF68}" dt="2026-04-14T14:06:41.438" v="1203" actId="20577"/>
        <pc:sldMkLst>
          <pc:docMk/>
          <pc:sldMk cId="2020330223" sldId="272"/>
        </pc:sldMkLst>
        <pc:spChg chg="add mod">
          <ac:chgData name="Paolo Castracane" userId="79409e68-a20d-42e3-af0c-ad1c5702f6f2" providerId="ADAL" clId="{18E488AC-0E78-5B6E-AEB5-216EDC26EF68}" dt="2026-04-14T10:20:42.230" v="855"/>
          <ac:spMkLst>
            <pc:docMk/>
            <pc:sldMk cId="2020330223" sldId="272"/>
            <ac:spMk id="4" creationId="{4EF26099-C3DE-BB62-A20A-110DA32779D7}"/>
          </ac:spMkLst>
        </pc:spChg>
        <pc:spChg chg="add mod">
          <ac:chgData name="Paolo Castracane" userId="79409e68-a20d-42e3-af0c-ad1c5702f6f2" providerId="ADAL" clId="{18E488AC-0E78-5B6E-AEB5-216EDC26EF68}" dt="2026-04-14T14:06:41.438" v="1203" actId="20577"/>
          <ac:spMkLst>
            <pc:docMk/>
            <pc:sldMk cId="2020330223" sldId="272"/>
            <ac:spMk id="6" creationId="{F87D6740-F593-6BE5-E2FD-826952C40581}"/>
          </ac:spMkLst>
        </pc:spChg>
      </pc:sldChg>
      <pc:sldChg chg="addSp delSp modSp new mod">
        <pc:chgData name="Paolo Castracane" userId="79409e68-a20d-42e3-af0c-ad1c5702f6f2" providerId="ADAL" clId="{18E488AC-0E78-5B6E-AEB5-216EDC26EF68}" dt="2026-04-21T11:15:35.368" v="1247" actId="20577"/>
        <pc:sldMkLst>
          <pc:docMk/>
          <pc:sldMk cId="1669771861" sldId="273"/>
        </pc:sldMkLst>
        <pc:spChg chg="mod">
          <ac:chgData name="Paolo Castracane" userId="79409e68-a20d-42e3-af0c-ad1c5702f6f2" providerId="ADAL" clId="{18E488AC-0E78-5B6E-AEB5-216EDC26EF68}" dt="2026-04-14T13:34:49.768" v="936" actId="20577"/>
          <ac:spMkLst>
            <pc:docMk/>
            <pc:sldMk cId="1669771861" sldId="273"/>
            <ac:spMk id="3" creationId="{F69EB6ED-4A2C-C74C-350B-6AD7B75182AE}"/>
          </ac:spMkLst>
        </pc:spChg>
        <pc:spChg chg="add mod">
          <ac:chgData name="Paolo Castracane" userId="79409e68-a20d-42e3-af0c-ad1c5702f6f2" providerId="ADAL" clId="{18E488AC-0E78-5B6E-AEB5-216EDC26EF68}" dt="2026-04-21T11:15:35.368" v="1247" actId="20577"/>
          <ac:spMkLst>
            <pc:docMk/>
            <pc:sldMk cId="1669771861" sldId="273"/>
            <ac:spMk id="4" creationId="{74001325-57A4-FAC0-DF8E-93B504F337D9}"/>
          </ac:spMkLst>
        </pc:spChg>
      </pc:sldChg>
      <pc:sldChg chg="addSp delSp modSp new mod">
        <pc:chgData name="Paolo Castracane" userId="79409e68-a20d-42e3-af0c-ad1c5702f6f2" providerId="ADAL" clId="{18E488AC-0E78-5B6E-AEB5-216EDC26EF68}" dt="2026-04-14T13:45:10.528" v="1050" actId="20577"/>
        <pc:sldMkLst>
          <pc:docMk/>
          <pc:sldMk cId="1247387304" sldId="274"/>
        </pc:sldMkLst>
        <pc:spChg chg="mod">
          <ac:chgData name="Paolo Castracane" userId="79409e68-a20d-42e3-af0c-ad1c5702f6f2" providerId="ADAL" clId="{18E488AC-0E78-5B6E-AEB5-216EDC26EF68}" dt="2026-04-14T13:45:10.528" v="1050" actId="20577"/>
          <ac:spMkLst>
            <pc:docMk/>
            <pc:sldMk cId="1247387304" sldId="274"/>
            <ac:spMk id="3" creationId="{13DBE8BA-EBE7-ECFB-9049-DB2A237054D0}"/>
          </ac:spMkLst>
        </pc:spChg>
        <pc:graphicFrameChg chg="add mod modGraphic">
          <ac:chgData name="Paolo Castracane" userId="79409e68-a20d-42e3-af0c-ad1c5702f6f2" providerId="ADAL" clId="{18E488AC-0E78-5B6E-AEB5-216EDC26EF68}" dt="2026-04-14T13:44:49.043" v="1049" actId="255"/>
          <ac:graphicFrameMkLst>
            <pc:docMk/>
            <pc:sldMk cId="1247387304" sldId="274"/>
            <ac:graphicFrameMk id="4" creationId="{49FE4D10-2E4B-63EC-BC9E-5CF4C8CD2BDD}"/>
          </ac:graphicFrameMkLst>
        </pc:graphicFrameChg>
      </pc:sldChg>
      <pc:sldChg chg="add">
        <pc:chgData name="Paolo Castracane" userId="79409e68-a20d-42e3-af0c-ad1c5702f6f2" providerId="ADAL" clId="{18E488AC-0E78-5B6E-AEB5-216EDC26EF68}" dt="2026-04-21T11:23:17.716" v="1307"/>
        <pc:sldMkLst>
          <pc:docMk/>
          <pc:sldMk cId="150054849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60052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77011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945370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70185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4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7" t="36082" r="11355" b="674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Rectangle 6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1430587" y="6610350"/>
            <a:ext cx="761404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Coordination Group for Meteorological Satellites - CGMS</a:t>
            </a:r>
          </a:p>
        </p:txBody>
      </p:sp>
    </p:spTree>
    <p:extLst>
      <p:ext uri="{BB962C8B-B14F-4D97-AF65-F5344CB8AC3E}">
        <p14:creationId xmlns:p14="http://schemas.microsoft.com/office/powerpoint/2010/main" val="330061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1430596" y="6610350"/>
            <a:ext cx="761404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1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WGCV-56, 20-24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WGCV-56, 20-24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WGCV-56, 20-24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WGCV-56, 20-24 April 2026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6237-3787-C6F0-6A5D-46E556671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8603"/>
            <a:ext cx="9144000" cy="23876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90FA9-3C4A-C8C2-2C95-41413F5B2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827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425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9BE4-9CE0-6E41-B9E6-83C4EFE7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8FF52-51E7-F062-A3D4-036E7496D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615044"/>
            <a:ext cx="11338560" cy="4643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6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ABB5-B373-46E0-6884-E28C6986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E5C9-FBDE-54AD-AE45-C1F6CDC10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20" y="1626919"/>
            <a:ext cx="5486400" cy="4621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45247-E552-7812-4638-ADFEA7614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626919"/>
            <a:ext cx="5486400" cy="4621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46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7142-F46B-B42E-97B5-E0CFF6D6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8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00401A-04A9-8A79-02C3-D4132289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92" y="365125"/>
            <a:ext cx="10371688" cy="83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27801-BFB5-5E55-1E77-FCD19B819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720" y="1626918"/>
            <a:ext cx="11338560" cy="4631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pic>
        <p:nvPicPr>
          <p:cNvPr id="1026" name="Picture 2" descr="A logo of a planet with a satellite&#10;&#10;Description automatically generated">
            <a:extLst>
              <a:ext uri="{FF2B5EF4-FFF2-40B4-BE49-F238E27FC236}">
                <a16:creationId xmlns:a16="http://schemas.microsoft.com/office/drawing/2014/main" id="{C422C2AB-163E-E4ED-CD90-2E4946B167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4" y="123632"/>
            <a:ext cx="1131598" cy="126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1" title="[DM_E_DOC_NO], v[DM_E_VER_NO], [DM_E_ISS_DATE]">
            <a:extLst>
              <a:ext uri="{FF2B5EF4-FFF2-40B4-BE49-F238E27FC236}">
                <a16:creationId xmlns:a16="http://schemas.microsoft.com/office/drawing/2014/main" id="{6C02ADD0-2B2A-8260-A94D-DBC46E369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1047" y="6583626"/>
            <a:ext cx="6148799" cy="2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6800" rIns="0" bIns="46800" anchor="ctr">
            <a:spAutoFit/>
          </a:bodyPr>
          <a:lstStyle/>
          <a:p>
            <a:pPr eaLnBrk="0" hangingPunct="0">
              <a:defRPr/>
            </a:pPr>
            <a:r>
              <a:rPr lang="en-GB" sz="1000" b="0" baseline="0" noProof="0">
                <a:solidFill>
                  <a:srgbClr val="008CB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GSICS Annual Meeting 2026, Ottawa (ON), Canada, 23-27 March 2026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5B312D-3723-FBA7-4F0E-979514103FAA}"/>
              </a:ext>
            </a:extLst>
          </p:cNvPr>
          <p:cNvSpPr/>
          <p:nvPr userDrawn="1"/>
        </p:nvSpPr>
        <p:spPr>
          <a:xfrm>
            <a:off x="11519350" y="6593586"/>
            <a:ext cx="6091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00" b="0" smtClean="0">
                <a:solidFill>
                  <a:srgbClr val="008CBF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pPr algn="r"/>
              <a:t>‹#›</a:t>
            </a:fld>
            <a:endParaRPr lang="en-GB" sz="1000">
              <a:solidFill>
                <a:srgbClr val="008CBF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2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8CB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89BA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89BA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89BA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89BA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77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3317" y="6616700"/>
            <a:ext cx="48105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002569"/>
                </a:solidFill>
              </a:rPr>
              <a:t>Agency xxx, version</a:t>
            </a:r>
            <a:r>
              <a:rPr lang="en-GB" sz="800" baseline="0" dirty="0">
                <a:solidFill>
                  <a:srgbClr val="002569"/>
                </a:solidFill>
              </a:rPr>
              <a:t> xx</a:t>
            </a:r>
            <a:r>
              <a:rPr lang="en-GB" sz="800" dirty="0">
                <a:solidFill>
                  <a:srgbClr val="002569"/>
                </a:solidFill>
              </a:rPr>
              <a:t>,  Date</a:t>
            </a:r>
            <a:r>
              <a:rPr lang="en-GB" sz="800" baseline="0" dirty="0">
                <a:solidFill>
                  <a:srgbClr val="002569"/>
                </a:solidFill>
              </a:rPr>
              <a:t> xx 2026 [update in the slide master]</a:t>
            </a:r>
            <a:endParaRPr lang="en-GB" sz="800" dirty="0">
              <a:solidFill>
                <a:srgbClr val="002569"/>
              </a:solidFill>
            </a:endParaRPr>
          </a:p>
        </p:txBody>
      </p:sp>
      <p:sp>
        <p:nvSpPr>
          <p:cNvPr id="9" name="Rectangle 6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11369" y="6616700"/>
            <a:ext cx="761404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/>
              <a:t>Slide: </a:t>
            </a:r>
            <a:fld id="{8AE4F5B3-C86E-48F7-90B4-22A3CA5B47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Coordination Group for Meteorological Satellites - CGMS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976320" y="6165304"/>
            <a:ext cx="1728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rgbClr val="002569"/>
                </a:solidFill>
              </a:rPr>
              <a:t>Add CGMS agency logo here (in the slide master)</a:t>
            </a:r>
          </a:p>
        </p:txBody>
      </p:sp>
      <p:pic>
        <p:nvPicPr>
          <p:cNvPr id="4" name="Picture 2" descr="cgmsletter">
            <a:extLst>
              <a:ext uri="{FF2B5EF4-FFF2-40B4-BE49-F238E27FC236}">
                <a16:creationId xmlns:a16="http://schemas.microsoft.com/office/drawing/2014/main" id="{E8053447-E41A-E048-4AB3-7AE80214B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364" y="5334718"/>
            <a:ext cx="11606617" cy="128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ADDB2F-F2B0-74E6-91CD-F673F06C31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4272" y="5949860"/>
            <a:ext cx="2049460" cy="5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7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document_management/Working_Groups/WGCV/Meetings/WGCV-54/WGCV-54%20Actions%20and%20Decisions%20v1.0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sicsweb.eumetsat.int/" TargetMode="External"/><Relationship Id="rId3" Type="http://schemas.openxmlformats.org/officeDocument/2006/relationships/hyperlink" Target="http://www.star.nesdis.noaa.gov/smcd/GCC/ProductCatalog.php" TargetMode="External"/><Relationship Id="rId7" Type="http://schemas.openxmlformats.org/officeDocument/2006/relationships/hyperlink" Target="http://gsics.nsmc.org.cn/thredds/catalog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r.nesdis.noaa.gov/thredds/gsics/catalog.html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gsics.eumetsat.int/thredds/catalog.html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star.nesdis.noaa.gov/smcd/GCC/index.php" TargetMode="External"/><Relationship Id="rId9" Type="http://schemas.openxmlformats.org/officeDocument/2006/relationships/hyperlink" Target="https://gsics.wmo.in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metsat.int/" TargetMode="External"/><Relationship Id="rId2" Type="http://schemas.openxmlformats.org/officeDocument/2006/relationships/hyperlink" Target="https://nrc.canada.ca/en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6665750" y="3144982"/>
            <a:ext cx="5526250" cy="3713018"/>
          </a:xfrm>
          <a:prstGeom prst="rect">
            <a:avLst/>
          </a:prstGeom>
          <a:solidFill>
            <a:schemeClr val="bg1">
              <a:alpha val="46349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113" algn="r">
              <a:lnSpc>
                <a:spcPct val="130000"/>
              </a:lnSpc>
            </a:pPr>
            <a:r>
              <a:rPr lang="en-GB" sz="2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Mounir </a:t>
            </a:r>
            <a:r>
              <a:rPr lang="en-GB" sz="2400" b="1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Lekoura</a:t>
            </a:r>
            <a:r>
              <a:rPr lang="en-GB" sz="2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(EUMETSAT)</a:t>
            </a:r>
            <a:endParaRPr lang="en-GB" sz="24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113" algn="r">
              <a:lnSpc>
                <a:spcPct val="130000"/>
              </a:lnSpc>
            </a:pPr>
            <a:r>
              <a:rPr lang="en-GB" sz="2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Paolo Castracane, </a:t>
            </a:r>
          </a:p>
          <a:p>
            <a:pPr marL="11113" algn="r">
              <a:lnSpc>
                <a:spcPct val="130000"/>
              </a:lnSpc>
            </a:pPr>
            <a:r>
              <a:rPr lang="en-GB" sz="24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Starion for ESA/ESRIN</a:t>
            </a: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Agenda Item W4.2</a:t>
            </a:r>
            <a:endParaRPr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WGCV-56 / LSI-VC-19 Joint Meeting</a:t>
            </a:r>
            <a:endParaRPr sz="21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SD, USA</a:t>
            </a:r>
            <a:endParaRPr sz="2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20-24 April, 2026</a:t>
            </a:r>
            <a:endParaRPr sz="2200" b="1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94764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dirty="0"/>
              <a:t>CEOS WGCV-56 / LSI-VC-19 </a:t>
            </a:r>
            <a:br>
              <a:rPr lang="en-GB" sz="4000" dirty="0"/>
            </a:br>
            <a:r>
              <a:rPr lang="en-GB" sz="4000" dirty="0"/>
              <a:t>Joint Meeting</a:t>
            </a:r>
            <a:br>
              <a:rPr lang="en-GB" sz="4000" dirty="0"/>
            </a:br>
            <a:r>
              <a:rPr lang="en-GB" sz="4000" dirty="0"/>
              <a:t>WGCV Collaboration updates:</a:t>
            </a:r>
            <a:br>
              <a:rPr lang="en-GB" sz="4000" dirty="0"/>
            </a:br>
            <a:r>
              <a:rPr lang="en-GB" sz="4000" dirty="0"/>
              <a:t>GSICS</a:t>
            </a:r>
            <a:br>
              <a:rPr lang="en-GB" sz="4000" dirty="0"/>
            </a:b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5E6EB-9AF4-A5D3-BBBE-465D39324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92CD7-E85D-F6DC-E7B4-6BAFCFD5A446}"/>
              </a:ext>
            </a:extLst>
          </p:cNvPr>
          <p:cNvSpPr txBox="1"/>
          <p:nvPr/>
        </p:nvSpPr>
        <p:spPr>
          <a:xfrm>
            <a:off x="1703512" y="476672"/>
            <a:ext cx="583264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GSICS Lunar Calibration Progress</a:t>
            </a:r>
          </a:p>
        </p:txBody>
      </p:sp>
      <p:cxnSp>
        <p:nvCxnSpPr>
          <p:cNvPr id="295" name="Straight Connector 95">
            <a:extLst>
              <a:ext uri="{FF2B5EF4-FFF2-40B4-BE49-F238E27FC236}">
                <a16:creationId xmlns:a16="http://schemas.microsoft.com/office/drawing/2014/main" id="{FF35E7C1-1E73-5863-EA87-A3E634DF6E2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-720969" y="4722813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1BECB33-7889-521B-8D75-76CA0D937CB6}"/>
              </a:ext>
            </a:extLst>
          </p:cNvPr>
          <p:cNvSpPr txBox="1"/>
          <p:nvPr/>
        </p:nvSpPr>
        <p:spPr>
          <a:xfrm>
            <a:off x="1127448" y="1124744"/>
            <a:ext cx="10801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lunar calibration activities are a very good example of GSICS inter-agencies collaborative development.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Improvement of lunar calibration systems was achieved ingesting improved lunar measurements (e.g. air-LUSI, SCHIAMACHY, GOME-2). Some models have reached 2-3% absolute accuracy in the VIS-NIR. The objective is to find a consensus lunar model serving as lunar calibration reference for periodic inter-comparisons.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stability of the moon combined with accurate lunar models adjusting for the different observation geometries allow very precise trending and inter-sensor comparisons.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LSICS: a new framework for operating lunar irradiance models is being co-developed by NOAA-USGS-EUMETSAT. Many state-of-the-art models have been integrated by their agencies. Their utilization and detailed comparison are facilitated by the LSICS framework.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On-going developments on lunar radiance models, as well as IR and MW models.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5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CGMS GSICS / CEOS WGCV lunar calibration workshop will take place on 16-20 November 2026 in EUMETSAT.</a:t>
            </a:r>
          </a:p>
        </p:txBody>
      </p:sp>
    </p:spTree>
    <p:extLst>
      <p:ext uri="{BB962C8B-B14F-4D97-AF65-F5344CB8AC3E}">
        <p14:creationId xmlns:p14="http://schemas.microsoft.com/office/powerpoint/2010/main" val="150054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9EB6ED-4A2C-C74C-350B-6AD7B751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Area of cooperation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001325-57A4-FAC0-DF8E-93B504F33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286681"/>
            <a:ext cx="11495400" cy="4662900"/>
          </a:xfrm>
        </p:spPr>
        <p:txBody>
          <a:bodyPr/>
          <a:lstStyle/>
          <a:p>
            <a:r>
              <a:rPr lang="en-GB" sz="1800" dirty="0"/>
              <a:t>The collaboration between CEOS WGCV and GSICS is ever evolving. This collaboration occurs at multiple levels: the CEOS and CGMS Working group levels and GSICS Executive Panel Level.</a:t>
            </a:r>
          </a:p>
          <a:p>
            <a:pPr lvl="1"/>
            <a:endParaRPr lang="en-GB" sz="1600" dirty="0"/>
          </a:p>
          <a:p>
            <a:r>
              <a:rPr lang="en-GB" sz="1800" dirty="0"/>
              <a:t>Several areas of work between GSICS and WGCV are being actively pursued. These include methods, protocols, and organization of joint workshops (e.g. Pre-flight Calibration and Characterization Workshop).</a:t>
            </a:r>
          </a:p>
          <a:p>
            <a:pPr lvl="1"/>
            <a:endParaRPr lang="en-GB" sz="1400" dirty="0"/>
          </a:p>
          <a:p>
            <a:r>
              <a:rPr lang="en-GB" sz="1800" dirty="0"/>
              <a:t>Outreach: CEOS Cal/Va Portal shares GSICS Newsletter (Via X @CEOS_WGCV). </a:t>
            </a:r>
          </a:p>
        </p:txBody>
      </p:sp>
    </p:spTree>
    <p:extLst>
      <p:ext uri="{BB962C8B-B14F-4D97-AF65-F5344CB8AC3E}">
        <p14:creationId xmlns:p14="http://schemas.microsoft.com/office/powerpoint/2010/main" val="1669771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BE8BA-EBE7-ECFB-9049-DB2A2370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Actions from previous WGCV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FE4D10-2E4B-63EC-BC9E-5CF4C8CD2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680894"/>
              </p:ext>
            </p:extLst>
          </p:nvPr>
        </p:nvGraphicFramePr>
        <p:xfrm>
          <a:off x="764177" y="2780084"/>
          <a:ext cx="10589623" cy="1959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1172">
                  <a:extLst>
                    <a:ext uri="{9D8B030D-6E8A-4147-A177-3AD203B41FA5}">
                      <a16:colId xmlns:a16="http://schemas.microsoft.com/office/drawing/2014/main" val="138008281"/>
                    </a:ext>
                  </a:extLst>
                </a:gridCol>
                <a:gridCol w="4441371">
                  <a:extLst>
                    <a:ext uri="{9D8B030D-6E8A-4147-A177-3AD203B41FA5}">
                      <a16:colId xmlns:a16="http://schemas.microsoft.com/office/drawing/2014/main" val="4110061199"/>
                    </a:ext>
                  </a:extLst>
                </a:gridCol>
                <a:gridCol w="1358537">
                  <a:extLst>
                    <a:ext uri="{9D8B030D-6E8A-4147-A177-3AD203B41FA5}">
                      <a16:colId xmlns:a16="http://schemas.microsoft.com/office/drawing/2014/main" val="495163689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529299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T" sz="12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T" sz="12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T" sz="12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Due date</a:t>
                      </a: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T" sz="12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Reference</a:t>
                      </a: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6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T" sz="1200" kern="100" dirty="0">
                          <a:effectLst/>
                        </a:rPr>
                        <a:t>WGCV-54-07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T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Identify in-situ networks for FRM Assessment</a:t>
                      </a:r>
                      <a:r>
                        <a:rPr lang="en-IT" sz="1200" dirty="0">
                          <a:effectLst/>
                        </a:rPr>
                        <a:t> 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T" sz="1200" b="0" kern="100" dirty="0">
                          <a:solidFill>
                            <a:schemeClr val="tx1"/>
                          </a:solidFill>
                          <a:effectLst/>
                        </a:rPr>
                        <a:t>Philippe and Nigel to initiate a discussion with WMO representatives on key in situ networks that could be brought in line with the FRM Assessment Framework / labelling. We would like to see broad utilisation of the FRM label.</a:t>
                      </a:r>
                      <a:endParaRPr lang="en-IT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T" sz="1200" b="0" kern="100" dirty="0">
                          <a:solidFill>
                            <a:schemeClr val="tx1"/>
                          </a:solidFill>
                          <a:effectLst/>
                        </a:rPr>
                        <a:t>WGCV-55</a:t>
                      </a:r>
                      <a:endParaRPr lang="en-IT" sz="12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T" sz="1200" b="0" u="sng" kern="100" dirty="0">
                          <a:effectLst/>
                          <a:hlinkClick r:id="rId3"/>
                        </a:rPr>
                        <a:t>CEOS WGCV 54 Actions and decision</a:t>
                      </a:r>
                      <a:endParaRPr lang="en-IT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893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T" sz="1200" kern="100" dirty="0">
                          <a:effectLst/>
                        </a:rPr>
                        <a:t>WGCV-54-20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T" sz="12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Demonstration of the impact of WGCV on specific applications / virtual constellations</a:t>
                      </a:r>
                      <a:endParaRPr lang="en-IT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T" sz="1200" b="0" kern="100" dirty="0">
                          <a:effectLst/>
                        </a:rPr>
                        <a:t>Cody to hold a discussion on the demonstration of the impact of WGCV on specific applications / virtual constellations (CF GSICS)</a:t>
                      </a:r>
                      <a:endParaRPr lang="en-IT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T" sz="1200" b="0" kern="100" dirty="0">
                          <a:effectLst/>
                        </a:rPr>
                        <a:t>WGCV-55</a:t>
                      </a:r>
                      <a:endParaRPr lang="en-IT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T" sz="1200" b="0" u="sng" kern="100" dirty="0">
                          <a:effectLst/>
                          <a:hlinkClick r:id="rId3"/>
                        </a:rPr>
                        <a:t>CEOS WGCV 54 Actions and decision</a:t>
                      </a:r>
                      <a:endParaRPr lang="en-IT" sz="12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317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38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0" y="1209549"/>
            <a:ext cx="11112000" cy="334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nl-NL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GSICS </a:t>
            </a:r>
            <a:r>
              <a:rPr lang="nl-NL" sz="1800" b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lang="nl-NL" sz="18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nl-NL" sz="1800" b="1" dirty="0">
                <a:solidFill>
                  <a:schemeClr val="dk1"/>
                </a:solidFill>
                <a:latin typeface="Montserrat"/>
                <a:sym typeface="Montserrat"/>
              </a:rPr>
              <a:t>GSCIS </a:t>
            </a:r>
            <a:r>
              <a:rPr lang="nl-NL" sz="1800" b="1" dirty="0" err="1">
                <a:solidFill>
                  <a:schemeClr val="dk1"/>
                </a:solidFill>
                <a:latin typeface="Montserrat"/>
                <a:sym typeface="Montserrat"/>
              </a:rPr>
              <a:t>Annual</a:t>
            </a:r>
            <a:r>
              <a:rPr lang="nl-NL" sz="1800" b="1" dirty="0">
                <a:solidFill>
                  <a:schemeClr val="dk1"/>
                </a:solidFill>
                <a:latin typeface="Montserrat"/>
                <a:sym typeface="Montserrat"/>
              </a:rPr>
              <a:t> meeting 2026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nl-NL" sz="1800" b="1" dirty="0">
                <a:solidFill>
                  <a:schemeClr val="dk1"/>
                </a:solidFill>
                <a:latin typeface="Montserrat"/>
                <a:sym typeface="Montserrat"/>
              </a:rPr>
              <a:t>CEOS WGCV </a:t>
            </a:r>
            <a:r>
              <a:rPr lang="nl-NL" sz="1800" b="1" dirty="0" err="1">
                <a:solidFill>
                  <a:schemeClr val="dk1"/>
                </a:solidFill>
                <a:latin typeface="Montserrat"/>
                <a:sym typeface="Montserrat"/>
              </a:rPr>
              <a:t>and</a:t>
            </a:r>
            <a:r>
              <a:rPr lang="nl-NL" sz="1800" b="1" dirty="0">
                <a:solidFill>
                  <a:schemeClr val="dk1"/>
                </a:solidFill>
                <a:latin typeface="Montserrat"/>
                <a:sym typeface="Montserrat"/>
              </a:rPr>
              <a:t> GSICS cooperation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nl-NL" sz="1800" b="1" dirty="0" err="1">
                <a:solidFill>
                  <a:schemeClr val="dk1"/>
                </a:solidFill>
                <a:latin typeface="Montserrat"/>
                <a:sym typeface="Montserrat"/>
              </a:rPr>
              <a:t>Related</a:t>
            </a:r>
            <a:r>
              <a:rPr lang="nl-NL" sz="1800" b="1" dirty="0">
                <a:solidFill>
                  <a:schemeClr val="dk1"/>
                </a:solidFill>
                <a:latin typeface="Montserrat"/>
                <a:sym typeface="Montserrat"/>
              </a:rPr>
              <a:t> actions </a:t>
            </a:r>
            <a:r>
              <a:rPr lang="nl-NL" sz="1800" b="1" dirty="0" err="1">
                <a:solidFill>
                  <a:schemeClr val="dk1"/>
                </a:solidFill>
                <a:latin typeface="Montserrat"/>
                <a:sym typeface="Montserrat"/>
              </a:rPr>
              <a:t>and</a:t>
            </a:r>
            <a:r>
              <a:rPr lang="nl-NL" sz="1800" b="1" dirty="0">
                <a:solidFill>
                  <a:schemeClr val="dk1"/>
                </a:solidFill>
                <a:latin typeface="Montserrat"/>
                <a:sym typeface="Montserrat"/>
              </a:rPr>
              <a:t> topics </a:t>
            </a:r>
            <a:r>
              <a:rPr lang="nl-NL" sz="1800" b="1" dirty="0" err="1">
                <a:solidFill>
                  <a:schemeClr val="dk1"/>
                </a:solidFill>
                <a:latin typeface="Montserrat"/>
                <a:sym typeface="Montserrat"/>
              </a:rPr>
              <a:t>for</a:t>
            </a:r>
            <a:r>
              <a:rPr lang="nl-NL" sz="1800" b="1" dirty="0">
                <a:solidFill>
                  <a:schemeClr val="dk1"/>
                </a:solidFill>
                <a:latin typeface="Montserrat"/>
                <a:sym typeface="Montserrat"/>
              </a:rPr>
              <a:t> </a:t>
            </a:r>
            <a:r>
              <a:rPr lang="nl-NL" sz="1800" b="1" dirty="0" err="1">
                <a:solidFill>
                  <a:schemeClr val="dk1"/>
                </a:solidFill>
                <a:latin typeface="Montserrat"/>
                <a:sym typeface="Montserrat"/>
              </a:rPr>
              <a:t>discussion</a:t>
            </a:r>
            <a:endParaRPr lang="nl-NL" sz="1800" b="1" dirty="0">
              <a:solidFill>
                <a:schemeClr val="dk1"/>
              </a:solidFill>
              <a:latin typeface="Montserrat"/>
              <a:sym typeface="Montserrat"/>
            </a:endParaRPr>
          </a:p>
          <a:p>
            <a:pPr marL="114300" lvl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900" dirty="0">
              <a:solidFill>
                <a:schemeClr val="dk1"/>
              </a:solidFill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ToC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C220B9-1AFE-E04D-CDE7-75737BED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GSICS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2A634-5999-E882-DA4A-B36E9FAC0E98}"/>
              </a:ext>
            </a:extLst>
          </p:cNvPr>
          <p:cNvSpPr txBox="1"/>
          <p:nvPr/>
        </p:nvSpPr>
        <p:spPr>
          <a:xfrm>
            <a:off x="135527" y="1157996"/>
            <a:ext cx="5943600" cy="49398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dirty="0"/>
              <a:t>The </a:t>
            </a:r>
            <a:r>
              <a:rPr lang="en-GB" sz="1500" b="1" dirty="0"/>
              <a:t>Global Space-based Inter-Calibration System (GSICS)</a:t>
            </a:r>
            <a:r>
              <a:rPr lang="en-GB" sz="1500" dirty="0"/>
              <a:t> is an international collaborative effort initiated in 2005 by the World Meteorological Organization (</a:t>
            </a:r>
            <a:r>
              <a:rPr lang="en-GB" sz="1500" b="1" dirty="0"/>
              <a:t>WMO</a:t>
            </a:r>
            <a:r>
              <a:rPr lang="en-GB" sz="1500" dirty="0"/>
              <a:t>) and the Coordination Group for Meteorological Satellites (</a:t>
            </a:r>
            <a:r>
              <a:rPr lang="en-GB" sz="1500" b="1" dirty="0"/>
              <a:t>CGMS</a:t>
            </a:r>
            <a:r>
              <a:rPr lang="en-GB" sz="1500" dirty="0"/>
              <a:t>) to 1-monitor, 2-improve and 3-harmonize the quality of observations from operational weather and environmental satellites of the WMO Integrated Global Observing System (</a:t>
            </a:r>
            <a:r>
              <a:rPr lang="en-GB" sz="1500" b="1" dirty="0"/>
              <a:t>WIGOS</a:t>
            </a:r>
            <a:r>
              <a:rPr lang="en-GB" sz="1500" dirty="0"/>
              <a:t>).</a:t>
            </a:r>
          </a:p>
          <a:p>
            <a:endParaRPr lang="en-GB" sz="1500" dirty="0"/>
          </a:p>
          <a:p>
            <a:r>
              <a:rPr lang="en-GB" sz="1500" dirty="0">
                <a:highlight>
                  <a:srgbClr val="FFFF00"/>
                </a:highlight>
              </a:rPr>
              <a:t>GSICS aims at ensuring consistent accuracy among space-based observations worldwide for climate monitoring, weather forecasting, and environmental applications</a:t>
            </a:r>
            <a:r>
              <a:rPr lang="en-GB" sz="1500" dirty="0"/>
              <a:t>.</a:t>
            </a:r>
          </a:p>
          <a:p>
            <a:r>
              <a:rPr lang="en-GB" sz="1500" dirty="0"/>
              <a:t>This is achieved through a comprehensive calibration strategy which involves: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highlight>
                  <a:srgbClr val="FFFF00"/>
                </a:highlight>
              </a:rPr>
              <a:t>monitoring instrument performances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highlight>
                  <a:srgbClr val="FFFF00"/>
                </a:highlight>
              </a:rPr>
              <a:t>operational inter-calibration of satellite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highlight>
                  <a:srgbClr val="FFFF00"/>
                </a:highlight>
              </a:rPr>
              <a:t>tying the measurements to absolute references and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highlight>
                  <a:srgbClr val="FFFF00"/>
                </a:highlight>
              </a:rPr>
              <a:t>recalibration of archived data</a:t>
            </a:r>
          </a:p>
          <a:p>
            <a:endParaRPr lang="en-GB" sz="1500" dirty="0">
              <a:highlight>
                <a:srgbClr val="FFFF00"/>
              </a:highlight>
            </a:endParaRPr>
          </a:p>
          <a:p>
            <a:r>
              <a:rPr lang="en-GB" sz="1500" dirty="0"/>
              <a:t>GSICS delivers calibration corrections needed for accurately integrating data from multiple observing systems into products, applications and services.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7E100-22FB-E891-A483-F951B5167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2" y="2285999"/>
            <a:ext cx="5808071" cy="3161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FF5DF-5A25-7D0A-67B8-9BF9221DDA79}"/>
              </a:ext>
            </a:extLst>
          </p:cNvPr>
          <p:cNvSpPr txBox="1"/>
          <p:nvPr/>
        </p:nvSpPr>
        <p:spPr>
          <a:xfrm>
            <a:off x="7387046" y="1626326"/>
            <a:ext cx="4056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/>
              <a:t>GSICS International collaborative framework</a:t>
            </a:r>
          </a:p>
        </p:txBody>
      </p:sp>
    </p:spTree>
    <p:extLst>
      <p:ext uri="{BB962C8B-B14F-4D97-AF65-F5344CB8AC3E}">
        <p14:creationId xmlns:p14="http://schemas.microsoft.com/office/powerpoint/2010/main" val="50045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B740E7-3CD0-2001-EC21-179A4E6CC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003" y="2945664"/>
            <a:ext cx="5126182" cy="359535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2400" b="1" dirty="0"/>
              <a:t>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hlinkClick r:id="rId3" tooltip="(opens in a new window)"/>
              </a:rPr>
              <a:t>GSICS Product Catalogue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hlinkClick r:id="rId4" tooltip="(opens in a new window)"/>
              </a:rPr>
              <a:t>GSICS Coordination Centre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hlinkClick r:id="rId5" tooltip="(opens in a new window)"/>
              </a:rPr>
              <a:t>Dataserver EUMETSAT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hlinkClick r:id="rId6" tooltip="(opens in a new window)"/>
              </a:rPr>
              <a:t>Dataserver NOAA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hlinkClick r:id="rId7" tooltip="(opens in a new window)"/>
              </a:rPr>
              <a:t>Dataserver CMA</a:t>
            </a:r>
            <a:endParaRPr lang="en-GB" sz="2400" dirty="0"/>
          </a:p>
          <a:p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4AA33-4A4C-2A12-826B-18527230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GSICS Overview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54955F6-B5EE-9044-10CA-0AD219FDCFF7}"/>
              </a:ext>
            </a:extLst>
          </p:cNvPr>
          <p:cNvSpPr txBox="1">
            <a:spLocks/>
          </p:cNvSpPr>
          <p:nvPr/>
        </p:nvSpPr>
        <p:spPr>
          <a:xfrm>
            <a:off x="271002" y="1095979"/>
            <a:ext cx="5126181" cy="18496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GB" sz="2400" b="1" dirty="0"/>
              <a:t>Main web 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hlinkClick r:id="rId8"/>
              </a:rPr>
              <a:t>GSICS Developer Website  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hlinkClick r:id="rId9"/>
              </a:rPr>
              <a:t>WMO GSICS</a:t>
            </a:r>
            <a:endParaRPr lang="en-GB" sz="2400" dirty="0"/>
          </a:p>
          <a:p>
            <a:pPr marL="50800" indent="0">
              <a:buNone/>
            </a:pP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0969-26A1-0E3F-44FF-2AEBCE01FAB9}"/>
              </a:ext>
            </a:extLst>
          </p:cNvPr>
          <p:cNvGrpSpPr/>
          <p:nvPr/>
        </p:nvGrpSpPr>
        <p:grpSpPr>
          <a:xfrm>
            <a:off x="6891803" y="140222"/>
            <a:ext cx="5300198" cy="6400800"/>
            <a:chOff x="5624819" y="290946"/>
            <a:chExt cx="4363084" cy="5834585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C653CF96-1493-A95F-8898-35CE54BF8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819" y="290946"/>
              <a:ext cx="4203172" cy="4800600"/>
            </a:xfrm>
            <a:prstGeom prst="rect">
              <a:avLst/>
            </a:prstGeom>
          </p:spPr>
        </p:pic>
        <p:pic>
          <p:nvPicPr>
            <p:cNvPr id="6" name="Picture 5" descr="A close-up of a logo&#10;&#10;Description automatically generated">
              <a:extLst>
                <a:ext uri="{FF2B5EF4-FFF2-40B4-BE49-F238E27FC236}">
                  <a16:creationId xmlns:a16="http://schemas.microsoft.com/office/drawing/2014/main" id="{76CB8142-EBFB-3B56-9F27-44A259F24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022" y="4264145"/>
              <a:ext cx="2643881" cy="1861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883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2410834" y="163617"/>
            <a:ext cx="7678479" cy="1020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366092"/>
              </a:buClr>
              <a:buSzPts val="3600"/>
            </a:pPr>
            <a:r>
              <a:rPr lang="en-US" dirty="0"/>
              <a:t>GSICS internal structure</a:t>
            </a:r>
            <a:endParaRPr dirty="0"/>
          </a:p>
        </p:txBody>
      </p:sp>
      <p:sp>
        <p:nvSpPr>
          <p:cNvPr id="133" name="Google Shape;133;p6"/>
          <p:cNvSpPr txBox="1">
            <a:spLocks noGrp="1"/>
          </p:cNvSpPr>
          <p:nvPr>
            <p:ph type="sldNum" idx="12"/>
          </p:nvPr>
        </p:nvSpPr>
        <p:spPr>
          <a:xfrm>
            <a:off x="8578919" y="664510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fld id="{A2B65881-C158-4B06-BD2C-C397BECA99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A8D2C7-7E99-7F3E-940B-AE7606835693}"/>
              </a:ext>
            </a:extLst>
          </p:cNvPr>
          <p:cNvGrpSpPr/>
          <p:nvPr/>
        </p:nvGrpSpPr>
        <p:grpSpPr>
          <a:xfrm>
            <a:off x="1501620" y="1372049"/>
            <a:ext cx="9496893" cy="4575008"/>
            <a:chOff x="2083522" y="1372049"/>
            <a:chExt cx="9496893" cy="4575008"/>
          </a:xfrm>
        </p:grpSpPr>
        <p:sp>
          <p:nvSpPr>
            <p:cNvPr id="135" name="Google Shape;135;p6"/>
            <p:cNvSpPr/>
            <p:nvPr/>
          </p:nvSpPr>
          <p:spPr>
            <a:xfrm>
              <a:off x="6066090" y="1372049"/>
              <a:ext cx="1531757" cy="888140"/>
            </a:xfrm>
            <a:prstGeom prst="roundRect">
              <a:avLst>
                <a:gd name="adj" fmla="val 10000"/>
              </a:avLst>
            </a:prstGeom>
            <a:solidFill>
              <a:srgbClr val="C0E498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"/>
            <p:cNvSpPr txBox="1"/>
            <p:nvPr/>
          </p:nvSpPr>
          <p:spPr>
            <a:xfrm>
              <a:off x="6096000" y="1398062"/>
              <a:ext cx="1471938" cy="836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GSICS Exec Panel</a:t>
              </a:r>
            </a:p>
            <a:p>
              <a:pPr lvl="0" algn="ctr">
                <a:lnSpc>
                  <a:spcPct val="90000"/>
                </a:lnSpc>
                <a:buClr>
                  <a:prstClr val="black"/>
                </a:buClr>
                <a:buSzPts val="1200"/>
              </a:pPr>
              <a:r>
                <a:rPr lang="en-US" sz="1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Chair : </a:t>
              </a:r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Montserrat"/>
                  <a:cs typeface="Calibri" panose="020F0502020204030204" pitchFamily="34" charset="0"/>
                  <a:sym typeface="Montserrat"/>
                </a:rPr>
                <a:t>Bojan </a:t>
              </a:r>
              <a:r>
                <a:rPr lang="en-US" sz="1200" b="1" dirty="0" err="1">
                  <a:solidFill>
                    <a:schemeClr val="tx1"/>
                  </a:solidFill>
                  <a:latin typeface="Calibri" panose="020F0502020204030204" pitchFamily="34" charset="0"/>
                  <a:ea typeface="Montserrat"/>
                  <a:cs typeface="Calibri" panose="020F0502020204030204" pitchFamily="34" charset="0"/>
                  <a:sym typeface="Montserrat"/>
                </a:rPr>
                <a:t>Bojkov</a:t>
              </a:r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ea typeface="Montserrat"/>
                  <a:cs typeface="Calibri" panose="020F0502020204030204" pitchFamily="34" charset="0"/>
                  <a:sym typeface="Montserrat"/>
                </a:rPr>
                <a:t> (EUM) 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4489537" y="2260190"/>
              <a:ext cx="2342432" cy="3552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723659" y="2615446"/>
              <a:ext cx="1531757" cy="88814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3753568" y="2641459"/>
              <a:ext cx="1471938" cy="836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GSICS Coordination Centre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6779400" y="2260190"/>
              <a:ext cx="105136" cy="3552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5576653" y="2615446"/>
              <a:ext cx="2653390" cy="88814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"/>
            <p:cNvSpPr txBox="1"/>
            <p:nvPr/>
          </p:nvSpPr>
          <p:spPr>
            <a:xfrm>
              <a:off x="5576653" y="2641459"/>
              <a:ext cx="2653390" cy="836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GSICS Research Working Group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Chair: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Arial"/>
                  <a:cs typeface="Arial"/>
                  <a:sym typeface="Arial"/>
                </a:rPr>
                <a:t>Mounir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Arial"/>
                  <a:cs typeface="Arial"/>
                  <a:sym typeface="Arial"/>
                </a:rPr>
                <a:t>Lekouara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Arial"/>
                  <a:cs typeface="Arial"/>
                  <a:sym typeface="Arial"/>
                </a:rPr>
                <a:t> (EUM) 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2849400" y="3503586"/>
              <a:ext cx="3982568" cy="3552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2083522" y="3858842"/>
              <a:ext cx="1531757" cy="919189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2114477" y="3885764"/>
              <a:ext cx="1469847" cy="8653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Space Weather </a:t>
              </a:r>
              <a:b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Sub-Group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Chair: Tsutomu </a:t>
              </a:r>
              <a:r>
                <a:rPr kumimoji="0" lang="en-US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Nagatsuma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(NICT)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840684" y="3503586"/>
              <a:ext cx="1991284" cy="3552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074806" y="3858842"/>
              <a:ext cx="1531757" cy="88814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 txBox="1"/>
            <p:nvPr/>
          </p:nvSpPr>
          <p:spPr>
            <a:xfrm>
              <a:off x="4104715" y="3884855"/>
              <a:ext cx="1471938" cy="836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UVN Spectrometer </a:t>
              </a:r>
              <a:b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Sub-Group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Chair: Lawrence Flynn (NOAA)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79400" y="3503586"/>
              <a:ext cx="105136" cy="3552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066090" y="3858842"/>
              <a:ext cx="1531757" cy="88814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 txBox="1"/>
            <p:nvPr/>
          </p:nvSpPr>
          <p:spPr>
            <a:xfrm>
              <a:off x="6096000" y="3884855"/>
              <a:ext cx="1471938" cy="836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VIS/NIR </a:t>
              </a:r>
              <a:b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Sub-Group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Chair: David </a:t>
              </a:r>
              <a:r>
                <a:rPr kumimoji="0" lang="en-US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Doelling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(NASA)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31969" y="3503586"/>
              <a:ext cx="2134043" cy="35524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8200133" y="3858833"/>
              <a:ext cx="1531757" cy="88814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8230043" y="3884846"/>
              <a:ext cx="1471938" cy="836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IR </a:t>
              </a:r>
              <a:b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Sub-Group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Chair: </a:t>
              </a:r>
              <a:r>
                <a:rPr kumimoji="0" lang="en-US" sz="1200" b="1" i="0" u="none" strike="noStrike" kern="1200" cap="none" spc="0" normalizeH="0" baseline="0" noProof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Calibri"/>
                  <a:cs typeface="Calibri"/>
                  <a:sym typeface="Calibri"/>
                </a:rPr>
                <a:t>Chengli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Calibri"/>
                  <a:cs typeface="Calibri"/>
                  <a:sym typeface="Calibri"/>
                </a:rPr>
                <a:t> Qi 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(CMA)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6831969" y="3503586"/>
              <a:ext cx="3982568" cy="3552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10048658" y="3858842"/>
              <a:ext cx="1531757" cy="88814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 txBox="1"/>
            <p:nvPr/>
          </p:nvSpPr>
          <p:spPr>
            <a:xfrm>
              <a:off x="10078568" y="3884855"/>
              <a:ext cx="1471938" cy="836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9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MW Sub-Group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prstClr val="black"/>
                </a:buClr>
                <a:buSzPts val="900"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Calibri"/>
                  <a:cs typeface="Calibri"/>
                  <a:sym typeface="Calibri"/>
                </a:rPr>
                <a:t>Co-chairs: </a:t>
              </a:r>
              <a:r>
                <a:rPr kumimoji="0" lang="en-US" sz="1100" b="1" i="0" u="none" strike="noStrike" kern="1200" cap="none" spc="0" normalizeH="0" baseline="0" noProof="0" err="1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Calibri"/>
                  <a:cs typeface="Calibri"/>
                  <a:sym typeface="Calibri"/>
                </a:rPr>
                <a:t>Shengli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Calibri"/>
                  <a:cs typeface="Calibri"/>
                  <a:sym typeface="Calibri"/>
                </a:rPr>
                <a:t> Wu(CMA)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Calibri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prstClr val="black"/>
                </a:buClr>
                <a:buSzPts val="900"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Calibri"/>
                  <a:cs typeface="Arial"/>
                  <a:sym typeface="Arial"/>
                </a:rPr>
                <a:t>Flavio Iturbide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Calibri"/>
                  <a:cs typeface="Calibri"/>
                  <a:sym typeface="Calibri"/>
                </a:rPr>
                <a:t> (NOAA)</a:t>
              </a:r>
              <a:endParaRPr kumimoji="0" sz="1100" b="1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6831969" y="2260190"/>
              <a:ext cx="2342432" cy="3552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408522" y="2615446"/>
              <a:ext cx="2262685" cy="888140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8551280" y="2654466"/>
              <a:ext cx="1938624" cy="836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GSICS Data Working Group. Chair Paolo Castracane (Starion for ESA)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0;p6">
              <a:extLst>
                <a:ext uri="{FF2B5EF4-FFF2-40B4-BE49-F238E27FC236}">
                  <a16:creationId xmlns:a16="http://schemas.microsoft.com/office/drawing/2014/main" id="{8E954A71-ECA2-40E1-893A-295739AD316E}"/>
                </a:ext>
              </a:extLst>
            </p:cNvPr>
            <p:cNvSpPr/>
            <p:nvPr/>
          </p:nvSpPr>
          <p:spPr>
            <a:xfrm>
              <a:off x="6073793" y="5058917"/>
              <a:ext cx="1531757" cy="88814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1;p6">
              <a:extLst>
                <a:ext uri="{FF2B5EF4-FFF2-40B4-BE49-F238E27FC236}">
                  <a16:creationId xmlns:a16="http://schemas.microsoft.com/office/drawing/2014/main" id="{4492F870-A355-44EA-958B-C4E245896AAA}"/>
                </a:ext>
              </a:extLst>
            </p:cNvPr>
            <p:cNvSpPr txBox="1"/>
            <p:nvPr/>
          </p:nvSpPr>
          <p:spPr>
            <a:xfrm>
              <a:off x="6117486" y="5084930"/>
              <a:ext cx="1471938" cy="836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Lunar Calibration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Sub-Group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E97132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Chair: Tom Stone (USGS)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A71C0597-0091-4B96-952C-ED3C02C08F5C}"/>
                </a:ext>
              </a:extLst>
            </p:cNvPr>
            <p:cNvCxnSpPr>
              <a:cxnSpLocks/>
              <a:stCxn id="150" idx="2"/>
              <a:endCxn id="35" idx="0"/>
            </p:cNvCxnSpPr>
            <p:nvPr/>
          </p:nvCxnSpPr>
          <p:spPr>
            <a:xfrm>
              <a:off x="6831969" y="4746982"/>
              <a:ext cx="7703" cy="3119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8773496-BC12-4D31-A974-E503D9F0BE6E}"/>
                </a:ext>
              </a:extLst>
            </p:cNvPr>
            <p:cNvCxnSpPr/>
            <p:nvPr/>
          </p:nvCxnSpPr>
          <p:spPr>
            <a:xfrm flipH="1">
              <a:off x="7669193" y="4792989"/>
              <a:ext cx="1036749" cy="5280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BEFAC7C-945E-4C44-853F-C98175585A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0505" y="4872468"/>
              <a:ext cx="2525122" cy="5859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5467825-A842-4C83-AF20-32D76D8D0EB1}"/>
                </a:ext>
              </a:extLst>
            </p:cNvPr>
            <p:cNvCxnSpPr>
              <a:cxnSpLocks/>
            </p:cNvCxnSpPr>
            <p:nvPr/>
          </p:nvCxnSpPr>
          <p:spPr>
            <a:xfrm>
              <a:off x="5248571" y="4782837"/>
              <a:ext cx="825592" cy="4975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4D95E-4788-0E72-D2B2-9945FA90D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3FEE-DFD8-96D7-665A-4DA37561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992" y="107435"/>
            <a:ext cx="10371688" cy="834283"/>
          </a:xfrm>
        </p:spPr>
        <p:txBody>
          <a:bodyPr anchor="ctr">
            <a:normAutofit/>
          </a:bodyPr>
          <a:lstStyle/>
          <a:p>
            <a:r>
              <a:rPr lang="en-US" dirty="0"/>
              <a:t>GSICS Annual meeting 2026: Agenda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9EEF9-0430-D6B4-7495-B69BD0DE1C14}"/>
              </a:ext>
            </a:extLst>
          </p:cNvPr>
          <p:cNvSpPr txBox="1"/>
          <p:nvPr/>
        </p:nvSpPr>
        <p:spPr>
          <a:xfrm>
            <a:off x="252350" y="1296488"/>
            <a:ext cx="116653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000" b="0" i="0" dirty="0">
                <a:solidFill>
                  <a:srgbClr val="0B26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GSICS Annual and Executive Panel Meeting 2026</a:t>
            </a:r>
          </a:p>
          <a:p>
            <a:pPr algn="l">
              <a:buNone/>
            </a:pPr>
            <a:r>
              <a:rPr lang="en-GB" sz="2000" b="1" i="0" dirty="0">
                <a:solidFill>
                  <a:srgbClr val="5459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GSICS Annual and Executive Panel meeting</a:t>
            </a:r>
            <a:r>
              <a:rPr lang="en-GB" sz="2000" b="0" i="0" dirty="0">
                <a:solidFill>
                  <a:srgbClr val="5459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was held on </a:t>
            </a:r>
            <a:r>
              <a:rPr lang="en-GB" sz="2000" b="1" i="0" dirty="0">
                <a:solidFill>
                  <a:srgbClr val="5459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23-27 March 2026</a:t>
            </a:r>
            <a:r>
              <a:rPr lang="en-GB" sz="2000" b="0" i="0" dirty="0">
                <a:solidFill>
                  <a:srgbClr val="5459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 </a:t>
            </a:r>
            <a:r>
              <a:rPr lang="en-GB" sz="2000" b="1" i="0" dirty="0">
                <a:solidFill>
                  <a:srgbClr val="5459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Ottawa, Canada</a:t>
            </a:r>
            <a:r>
              <a:rPr lang="en-GB" sz="2000" b="0" i="0" dirty="0">
                <a:solidFill>
                  <a:srgbClr val="5459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meeting </a:t>
            </a:r>
            <a:r>
              <a:rPr lang="en-GB" sz="2000" dirty="0">
                <a:solidFill>
                  <a:srgbClr val="54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GB" sz="2000" b="0" i="0" dirty="0">
                <a:solidFill>
                  <a:srgbClr val="5459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co-organised by the </a:t>
            </a:r>
            <a:r>
              <a:rPr lang="en-GB" sz="2000" b="0" i="0" u="none" strike="noStrike" dirty="0">
                <a:solidFill>
                  <a:srgbClr val="0B4B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National Research Council Canada</a:t>
            </a:r>
            <a:r>
              <a:rPr lang="en-GB" sz="2000" b="0" i="0" dirty="0">
                <a:solidFill>
                  <a:srgbClr val="5459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lang="en-GB" sz="2000" b="0" i="0" u="none" strike="noStrike" dirty="0">
                <a:solidFill>
                  <a:srgbClr val="0B4B7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EUMETSAT</a:t>
            </a:r>
            <a:r>
              <a:rPr lang="en-GB" sz="2000" b="0" i="1" dirty="0">
                <a:solidFill>
                  <a:srgbClr val="5459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b="0" i="0" dirty="0">
              <a:solidFill>
                <a:srgbClr val="54595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BB98C6-32F7-CCD7-DAEB-054FF124B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28" y="2514489"/>
            <a:ext cx="10212766" cy="38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0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B8DAA-7871-43FD-4850-9BDA38373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05EA5F-FFC8-E6EB-9DCA-3E9CE9F43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777" y="1480555"/>
            <a:ext cx="6564896" cy="4915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6E7074-0D68-DFB9-094A-D7D3AE6B0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63" y="1332597"/>
            <a:ext cx="6173002" cy="2855013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9DF92-F2FC-AC68-B641-3E33F5959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463" y="4379225"/>
            <a:ext cx="5282809" cy="705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i="1" dirty="0"/>
              <a:t>Group photo at </a:t>
            </a:r>
            <a:r>
              <a:rPr lang="en-GB" sz="1900" dirty="0"/>
              <a:t>National Research Council of Canada- </a:t>
            </a:r>
            <a:r>
              <a:rPr lang="en-IE" sz="1900" i="1" dirty="0"/>
              <a:t>NRC, Ottawa.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7CD8-DD59-5C5A-FBDD-4A1C4661D3B4}"/>
              </a:ext>
            </a:extLst>
          </p:cNvPr>
          <p:cNvSpPr txBox="1">
            <a:spLocks/>
          </p:cNvSpPr>
          <p:nvPr/>
        </p:nvSpPr>
        <p:spPr>
          <a:xfrm>
            <a:off x="7137716" y="6492875"/>
            <a:ext cx="4443664" cy="331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89B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89B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89B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89B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/>
              <a:t>Group photo at Mer </a:t>
            </a:r>
            <a:r>
              <a:rPr lang="en-US" sz="2000" i="1" dirty="0" err="1"/>
              <a:t>Bleue</a:t>
            </a:r>
            <a:r>
              <a:rPr lang="en-US" sz="2000" i="1" dirty="0"/>
              <a:t> Supersite </a:t>
            </a:r>
            <a:endParaRPr lang="en-IE" sz="2000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1468A04-A274-A642-5651-375C25F8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992" y="107435"/>
            <a:ext cx="10371688" cy="834283"/>
          </a:xfrm>
        </p:spPr>
        <p:txBody>
          <a:bodyPr anchor="ctr">
            <a:normAutofit/>
          </a:bodyPr>
          <a:lstStyle/>
          <a:p>
            <a:r>
              <a:rPr lang="en-US" dirty="0"/>
              <a:t>GSICS Annual meeting 2026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951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E82C91-CB3C-8A8D-FEA4-4D821650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3600" dirty="0"/>
              <a:t>GSICS Annual meeting: Main outcomes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25B69-AE46-DEAA-6843-F7ED8AF26598}"/>
              </a:ext>
            </a:extLst>
          </p:cNvPr>
          <p:cNvSpPr txBox="1"/>
          <p:nvPr/>
        </p:nvSpPr>
        <p:spPr>
          <a:xfrm>
            <a:off x="232682" y="1095994"/>
            <a:ext cx="1172663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T" sz="1600" b="1" u="sng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 </a:t>
            </a:r>
            <a:r>
              <a:rPr lang="en-US" sz="1600" b="1" u="sng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endParaRPr lang="en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NASA SBAF tool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which </a:t>
            </a: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serves as an input for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many vicarious calibration </a:t>
            </a: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(e.g. EUMETSAT MICMICS, potentially DIMITRI/VICALOPS</a:t>
            </a: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is planned for </a:t>
            </a: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decommissioning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GSICS intends to preserve the code in an internal repository 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community-driven maintenance effort may be initiated 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NOAA confirmed that the </a:t>
            </a: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Suomi-NPP satellite will be deorbited 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December 2026, with</a:t>
            </a: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very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little chance of reversal. 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has implications for Sentinel-5P processing, although a fallback solution is already in place 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Several </a:t>
            </a: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en-US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GSICS ATBDs </a:t>
            </a: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planned for VIS-NIR vicarious calibration methods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Deep Convective Clouds (DCC) – led by NASA </a:t>
            </a:r>
            <a:endParaRPr lang="en-IT" sz="1600" kern="100" dirty="0">
              <a:solidFill>
                <a:srgbClr val="212121"/>
              </a:solidFill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Ray-matching – led by JMA </a:t>
            </a:r>
            <a:endParaRPr lang="en-IT" sz="1600" kern="100" dirty="0">
              <a:solidFill>
                <a:srgbClr val="212121"/>
              </a:solidFill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Desert calibration – led by EUMETSAT </a:t>
            </a:r>
          </a:p>
          <a:p>
            <a:pPr marL="457200" lvl="1">
              <a:buSzPts val="1000"/>
              <a:tabLst>
                <a:tab pos="914400" algn="l"/>
              </a:tabLst>
            </a:pPr>
            <a:endParaRPr lang="en-IT" sz="1600" kern="100" dirty="0">
              <a:solidFill>
                <a:srgbClr val="212121"/>
              </a:solidFill>
              <a:highlight>
                <a:srgbClr val="FFFF00"/>
              </a:highligh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T" sz="1600" dirty="0">
                <a:solidFill>
                  <a:srgbClr val="212121"/>
                </a:solidFill>
                <a:highlight>
                  <a:srgbClr val="FFFF00"/>
                </a:highlight>
                <a:latin typeface="Aptos" panose="020B0004020202020204" pitchFamily="34" charset="0"/>
                <a:cs typeface="Times New Roman" panose="02020603050405020304" pitchFamily="18" charset="0"/>
              </a:rPr>
              <a:t>SBAF considered to be handled as GSICS development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Eumetsat </a:t>
            </a: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GSICS Product Sever will be decommissioned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H2 2026 - after a period of parallel operations (2 months) for all services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GSICS Dashboard will be made available as a centralised tool for GSICS products generated by agencies</a:t>
            </a:r>
            <a:endParaRPr lang="en-IT" sz="1600" kern="100" dirty="0">
              <a:solidFill>
                <a:srgbClr val="212121"/>
              </a:solidFill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 with the sub-groups and member organisations to define the further products to be included.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currently available </a:t>
            </a: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GSICS webpage resources, i.e. WMO GSICS, GCC and the GSICS developer site, will be merged into a single website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hosted and maintained by EUMETSAT, but </a:t>
            </a: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the CGSM domain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Ongoing discussion on use of collaborative environment for subgroups and use of different level of access rights.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 on Terms of Reference ToR</a:t>
            </a: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ToR are going to be finalised. An internal review is requested for GDWG subgroup</a:t>
            </a: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3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EF26099-C3DE-BB62-A20A-110DA327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sz="3600" dirty="0"/>
              <a:t>GSICS Annual meeting: Main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D6740-F593-6BE5-E2FD-826952C40581}"/>
              </a:ext>
            </a:extLst>
          </p:cNvPr>
          <p:cNvSpPr txBox="1"/>
          <p:nvPr/>
        </p:nvSpPr>
        <p:spPr>
          <a:xfrm>
            <a:off x="623454" y="1443841"/>
            <a:ext cx="105571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T" sz="1600" b="1" u="sng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High-Level </a:t>
            </a:r>
            <a:r>
              <a:rPr lang="en-US" sz="1600" b="1" u="sng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endParaRPr lang="en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Several sessions addressed key calibration challenges. These included </a:t>
            </a: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 practices and methodological advances in vicarious calibration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with </a:t>
            </a: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particular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technical discussions on: 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Spectral Band Adjustment Factors (SBAF) </a:t>
            </a:r>
            <a:endParaRPr lang="en-IT" sz="1600" kern="100" dirty="0">
              <a:solidFill>
                <a:srgbClr val="212121"/>
              </a:solidFill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Ray-matching techniques </a:t>
            </a:r>
            <a:endParaRPr lang="en-IT" sz="1600" kern="100" dirty="0">
              <a:solidFill>
                <a:srgbClr val="212121"/>
              </a:solidFill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Lunar calibration approaches </a:t>
            </a:r>
            <a:r>
              <a:rPr lang="en-US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current performances </a:t>
            </a: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Outlook: Lunar models were discussed as a way to move beyond simple monitoring toward true absolute radiometric calibration</a:t>
            </a: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nl-NL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kern="0" dirty="0" err="1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oster</a:t>
            </a: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collaboration through joint initiatives and dedicated workshop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s, for example</a:t>
            </a: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as happened in the past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oint CEOS-WGCV &amp; GSICS </a:t>
            </a: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Pre-Launch Calibration Workshop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@ESTEC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Lunar Spectral Irradiance Calibration System (</a:t>
            </a: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LSICS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as a comparison framework across existing lunar calibration models 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GSICS plans for a </a:t>
            </a:r>
            <a:r>
              <a:rPr lang="en-IT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dashboard tool </a:t>
            </a:r>
            <a:r>
              <a:rPr lang="en-IT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enabling comparison of normalized radiances across sensors and methods (e.g. lunar, DCC, ray-matching SNO), including reference sensor intercomparisons. 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1600" kern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 GSCIS Annual Meeting planned 12-16 April in Europe</a:t>
            </a:r>
            <a:r>
              <a:rPr lang="en-US" sz="1600" kern="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IT" sz="1600" kern="100" dirty="0">
              <a:solidFill>
                <a:srgbClr val="21212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30223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SICS presentation template (2026)" id="{5ABF6BE7-D951-C847-ABF3-7E49765D32F5}" vid="{DBD6A39A-B309-2348-B9B3-09D2A5964174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1194</Words>
  <Application>Microsoft Macintosh PowerPoint</Application>
  <PresentationFormat>Widescreen</PresentationFormat>
  <Paragraphs>125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Wingdings</vt:lpstr>
      <vt:lpstr>Montserrat</vt:lpstr>
      <vt:lpstr>Courier New</vt:lpstr>
      <vt:lpstr>Arial</vt:lpstr>
      <vt:lpstr>Symbol</vt:lpstr>
      <vt:lpstr>Aptos</vt:lpstr>
      <vt:lpstr>Calibri</vt:lpstr>
      <vt:lpstr>ceos</vt:lpstr>
      <vt:lpstr>Office Theme</vt:lpstr>
      <vt:lpstr>1_Office Theme</vt:lpstr>
      <vt:lpstr>CEOS WGCV-56 / LSI-VC-19  Joint Meeting WGCV Collaboration updates: GSICS </vt:lpstr>
      <vt:lpstr>PowerPoint Presentation</vt:lpstr>
      <vt:lpstr>GSICS Overview</vt:lpstr>
      <vt:lpstr>GSICS Overview</vt:lpstr>
      <vt:lpstr>GSICS internal structure</vt:lpstr>
      <vt:lpstr>GSICS Annual meeting 2026: Agenda</vt:lpstr>
      <vt:lpstr>GSICS Annual meeting 2026</vt:lpstr>
      <vt:lpstr>GSICS Annual meeting: Main outcomes</vt:lpstr>
      <vt:lpstr>GSICS Annual meeting: Main outcomes</vt:lpstr>
      <vt:lpstr>PowerPoint Presentation</vt:lpstr>
      <vt:lpstr>Area of cooperation</vt:lpstr>
      <vt:lpstr>Actions from previous WGCV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Paolo Castracane</cp:lastModifiedBy>
  <cp:revision>1</cp:revision>
  <dcterms:modified xsi:type="dcterms:W3CDTF">2026-04-21T11:23:27Z</dcterms:modified>
</cp:coreProperties>
</file>