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5"/>
  </p:notesMasterIdLst>
  <p:sldIdLst>
    <p:sldId id="256" r:id="rId2"/>
    <p:sldId id="309" r:id="rId3"/>
    <p:sldId id="320" r:id="rId4"/>
    <p:sldId id="310" r:id="rId5"/>
    <p:sldId id="311" r:id="rId6"/>
    <p:sldId id="313" r:id="rId7"/>
    <p:sldId id="322" r:id="rId8"/>
    <p:sldId id="323" r:id="rId9"/>
    <p:sldId id="324" r:id="rId10"/>
    <p:sldId id="318" r:id="rId11"/>
    <p:sldId id="321" r:id="rId12"/>
    <p:sldId id="325" r:id="rId13"/>
    <p:sldId id="271" r:id="rId14"/>
  </p:sldIdLst>
  <p:sldSz cx="12192000" cy="6858000"/>
  <p:notesSz cx="6858000" cy="9144000"/>
  <p:embeddedFontLs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Montserrat" pitchFamily="2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za Sing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B861B6-7198-8548-A37B-6688B862AD5C}" v="175" dt="2026-04-15T09:17:30.480"/>
  </p1510:revLst>
</p1510:revInfo>
</file>

<file path=ppt/tableStyles.xml><?xml version="1.0" encoding="utf-8"?>
<a:tblStyleLst xmlns:a="http://schemas.openxmlformats.org/drawingml/2006/main" def="{28FBC880-581C-4B52-9680-9C45348D0F91}">
  <a:tblStyle styleId="{28FBC880-581C-4B52-9680-9C45348D0F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13"/>
    <p:restoredTop sz="94782"/>
  </p:normalViewPr>
  <p:slideViewPr>
    <p:cSldViewPr snapToGrid="0">
      <p:cViewPr varScale="1">
        <p:scale>
          <a:sx n="137" d="100"/>
          <a:sy n="137" d="100"/>
        </p:scale>
        <p:origin x="21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rizio Niro" userId="e417cc51-9401-436b-a799-47f7505888a3" providerId="ADAL" clId="{74964EC7-932E-5B35-A7A8-0F4C415E7ED5}"/>
    <pc:docChg chg="undo custSel addSld delSld modSld modMainMaster">
      <pc:chgData name="Fabrizio Niro" userId="e417cc51-9401-436b-a799-47f7505888a3" providerId="ADAL" clId="{74964EC7-932E-5B35-A7A8-0F4C415E7ED5}" dt="2026-04-15T09:17:34.935" v="8580" actId="1076"/>
      <pc:docMkLst>
        <pc:docMk/>
      </pc:docMkLst>
      <pc:sldChg chg="modSp mod">
        <pc:chgData name="Fabrizio Niro" userId="e417cc51-9401-436b-a799-47f7505888a3" providerId="ADAL" clId="{74964EC7-932E-5B35-A7A8-0F4C415E7ED5}" dt="2026-04-13T14:18:49.658" v="6381" actId="20577"/>
        <pc:sldMkLst>
          <pc:docMk/>
          <pc:sldMk cId="0" sldId="256"/>
        </pc:sldMkLst>
        <pc:spChg chg="mod">
          <ac:chgData name="Fabrizio Niro" userId="e417cc51-9401-436b-a799-47f7505888a3" providerId="ADAL" clId="{74964EC7-932E-5B35-A7A8-0F4C415E7ED5}" dt="2026-04-13T14:18:49.658" v="6381" actId="20577"/>
          <ac:spMkLst>
            <pc:docMk/>
            <pc:sldMk cId="0" sldId="256"/>
            <ac:spMk id="66" creationId="{00000000-0000-0000-0000-000000000000}"/>
          </ac:spMkLst>
        </pc:spChg>
      </pc:sldChg>
      <pc:sldChg chg="modSp mod">
        <pc:chgData name="Fabrizio Niro" userId="e417cc51-9401-436b-a799-47f7505888a3" providerId="ADAL" clId="{74964EC7-932E-5B35-A7A8-0F4C415E7ED5}" dt="2026-04-15T09:15:53.372" v="8529" actId="113"/>
        <pc:sldMkLst>
          <pc:docMk/>
          <pc:sldMk cId="4081642688" sldId="309"/>
        </pc:sldMkLst>
        <pc:spChg chg="mod">
          <ac:chgData name="Fabrizio Niro" userId="e417cc51-9401-436b-a799-47f7505888a3" providerId="ADAL" clId="{74964EC7-932E-5B35-A7A8-0F4C415E7ED5}" dt="2026-04-15T09:15:53.372" v="8529" actId="113"/>
          <ac:spMkLst>
            <pc:docMk/>
            <pc:sldMk cId="4081642688" sldId="309"/>
            <ac:spMk id="2" creationId="{BDED8D02-1836-442D-172A-1520172506BE}"/>
          </ac:spMkLst>
        </pc:spChg>
      </pc:sldChg>
      <pc:sldChg chg="modSp mod">
        <pc:chgData name="Fabrizio Niro" userId="e417cc51-9401-436b-a799-47f7505888a3" providerId="ADAL" clId="{74964EC7-932E-5B35-A7A8-0F4C415E7ED5}" dt="2026-04-15T09:12:56.178" v="8460" actId="20577"/>
        <pc:sldMkLst>
          <pc:docMk/>
          <pc:sldMk cId="3387828772" sldId="310"/>
        </pc:sldMkLst>
        <pc:spChg chg="mod">
          <ac:chgData name="Fabrizio Niro" userId="e417cc51-9401-436b-a799-47f7505888a3" providerId="ADAL" clId="{74964EC7-932E-5B35-A7A8-0F4C415E7ED5}" dt="2026-04-15T09:12:56.178" v="8460" actId="20577"/>
          <ac:spMkLst>
            <pc:docMk/>
            <pc:sldMk cId="3387828772" sldId="310"/>
            <ac:spMk id="2" creationId="{641BB0DD-40AF-6E3E-1FAE-13454977FE64}"/>
          </ac:spMkLst>
        </pc:spChg>
        <pc:spChg chg="mod">
          <ac:chgData name="Fabrizio Niro" userId="e417cc51-9401-436b-a799-47f7505888a3" providerId="ADAL" clId="{74964EC7-932E-5B35-A7A8-0F4C415E7ED5}" dt="2026-04-13T15:42:06.606" v="6755" actId="20577"/>
          <ac:spMkLst>
            <pc:docMk/>
            <pc:sldMk cId="3387828772" sldId="310"/>
            <ac:spMk id="3" creationId="{3C982408-1F1B-C8FC-CC67-A60E8936F665}"/>
          </ac:spMkLst>
        </pc:spChg>
        <pc:picChg chg="mod">
          <ac:chgData name="Fabrizio Niro" userId="e417cc51-9401-436b-a799-47f7505888a3" providerId="ADAL" clId="{74964EC7-932E-5B35-A7A8-0F4C415E7ED5}" dt="2026-04-15T09:12:44.502" v="8454" actId="14100"/>
          <ac:picMkLst>
            <pc:docMk/>
            <pc:sldMk cId="3387828772" sldId="310"/>
            <ac:picMk id="13" creationId="{FCA2E8D6-0970-C0DA-95AA-68D920CE1229}"/>
          </ac:picMkLst>
        </pc:picChg>
      </pc:sldChg>
      <pc:sldChg chg="modSp mod">
        <pc:chgData name="Fabrizio Niro" userId="e417cc51-9401-436b-a799-47f7505888a3" providerId="ADAL" clId="{74964EC7-932E-5B35-A7A8-0F4C415E7ED5}" dt="2026-04-13T15:42:56.662" v="6760" actId="27636"/>
        <pc:sldMkLst>
          <pc:docMk/>
          <pc:sldMk cId="3870846203" sldId="311"/>
        </pc:sldMkLst>
        <pc:spChg chg="mod">
          <ac:chgData name="Fabrizio Niro" userId="e417cc51-9401-436b-a799-47f7505888a3" providerId="ADAL" clId="{74964EC7-932E-5B35-A7A8-0F4C415E7ED5}" dt="2026-04-13T15:42:56.662" v="6760" actId="27636"/>
          <ac:spMkLst>
            <pc:docMk/>
            <pc:sldMk cId="3870846203" sldId="311"/>
            <ac:spMk id="2" creationId="{E5ED8DC2-C4FA-EC54-A764-40230BE127F8}"/>
          </ac:spMkLst>
        </pc:spChg>
      </pc:sldChg>
      <pc:sldChg chg="modSp mod">
        <pc:chgData name="Fabrizio Niro" userId="e417cc51-9401-436b-a799-47f7505888a3" providerId="ADAL" clId="{74964EC7-932E-5B35-A7A8-0F4C415E7ED5}" dt="2026-04-13T15:43:12.864" v="6762" actId="2710"/>
        <pc:sldMkLst>
          <pc:docMk/>
          <pc:sldMk cId="3003488806" sldId="313"/>
        </pc:sldMkLst>
        <pc:spChg chg="mod">
          <ac:chgData name="Fabrizio Niro" userId="e417cc51-9401-436b-a799-47f7505888a3" providerId="ADAL" clId="{74964EC7-932E-5B35-A7A8-0F4C415E7ED5}" dt="2026-04-13T15:43:12.864" v="6762" actId="2710"/>
          <ac:spMkLst>
            <pc:docMk/>
            <pc:sldMk cId="3003488806" sldId="313"/>
            <ac:spMk id="2" creationId="{085D486B-804C-A8A0-3255-2497CAD59939}"/>
          </ac:spMkLst>
        </pc:spChg>
      </pc:sldChg>
      <pc:sldChg chg="addSp delSp modSp mod">
        <pc:chgData name="Fabrizio Niro" userId="e417cc51-9401-436b-a799-47f7505888a3" providerId="ADAL" clId="{74964EC7-932E-5B35-A7A8-0F4C415E7ED5}" dt="2026-04-15T09:10:36.223" v="8427" actId="113"/>
        <pc:sldMkLst>
          <pc:docMk/>
          <pc:sldMk cId="2226918794" sldId="318"/>
        </pc:sldMkLst>
        <pc:spChg chg="mod">
          <ac:chgData name="Fabrizio Niro" userId="e417cc51-9401-436b-a799-47f7505888a3" providerId="ADAL" clId="{74964EC7-932E-5B35-A7A8-0F4C415E7ED5}" dt="2026-04-15T09:10:36.223" v="8427" actId="113"/>
          <ac:spMkLst>
            <pc:docMk/>
            <pc:sldMk cId="2226918794" sldId="318"/>
            <ac:spMk id="2" creationId="{1004FB06-5CB5-233E-17A7-778D0D2D29E0}"/>
          </ac:spMkLst>
        </pc:spChg>
      </pc:sldChg>
      <pc:sldChg chg="modSp mod">
        <pc:chgData name="Fabrizio Niro" userId="e417cc51-9401-436b-a799-47f7505888a3" providerId="ADAL" clId="{74964EC7-932E-5B35-A7A8-0F4C415E7ED5}" dt="2026-04-15T09:16:52.049" v="8577" actId="20577"/>
        <pc:sldMkLst>
          <pc:docMk/>
          <pc:sldMk cId="181912492" sldId="320"/>
        </pc:sldMkLst>
        <pc:spChg chg="mod">
          <ac:chgData name="Fabrizio Niro" userId="e417cc51-9401-436b-a799-47f7505888a3" providerId="ADAL" clId="{74964EC7-932E-5B35-A7A8-0F4C415E7ED5}" dt="2026-04-15T09:16:52.049" v="8577" actId="20577"/>
          <ac:spMkLst>
            <pc:docMk/>
            <pc:sldMk cId="181912492" sldId="320"/>
            <ac:spMk id="2" creationId="{9E4EE5A9-299B-3DB0-F7EF-2AC0475209D7}"/>
          </ac:spMkLst>
        </pc:spChg>
      </pc:sldChg>
      <pc:sldChg chg="addSp delSp modSp new mod">
        <pc:chgData name="Fabrizio Niro" userId="e417cc51-9401-436b-a799-47f7505888a3" providerId="ADAL" clId="{74964EC7-932E-5B35-A7A8-0F4C415E7ED5}" dt="2026-04-15T09:17:34.935" v="8580" actId="1076"/>
        <pc:sldMkLst>
          <pc:docMk/>
          <pc:sldMk cId="3284044100" sldId="321"/>
        </pc:sldMkLst>
        <pc:spChg chg="mod">
          <ac:chgData name="Fabrizio Niro" userId="e417cc51-9401-436b-a799-47f7505888a3" providerId="ADAL" clId="{74964EC7-932E-5B35-A7A8-0F4C415E7ED5}" dt="2026-04-15T09:03:43.737" v="8212" actId="20577"/>
          <ac:spMkLst>
            <pc:docMk/>
            <pc:sldMk cId="3284044100" sldId="321"/>
            <ac:spMk id="2" creationId="{96D0E1BA-7E50-8256-9160-825730ABFD69}"/>
          </ac:spMkLst>
        </pc:spChg>
        <pc:spChg chg="mod">
          <ac:chgData name="Fabrizio Niro" userId="e417cc51-9401-436b-a799-47f7505888a3" providerId="ADAL" clId="{74964EC7-932E-5B35-A7A8-0F4C415E7ED5}" dt="2026-04-15T08:40:26.085" v="7879" actId="20577"/>
          <ac:spMkLst>
            <pc:docMk/>
            <pc:sldMk cId="3284044100" sldId="321"/>
            <ac:spMk id="3" creationId="{CDD76C74-E786-3E10-7E24-52138D7B161F}"/>
          </ac:spMkLst>
        </pc:spChg>
        <pc:picChg chg="add mod">
          <ac:chgData name="Fabrizio Niro" userId="e417cc51-9401-436b-a799-47f7505888a3" providerId="ADAL" clId="{74964EC7-932E-5B35-A7A8-0F4C415E7ED5}" dt="2026-04-15T08:48:12.722" v="8197" actId="1076"/>
          <ac:picMkLst>
            <pc:docMk/>
            <pc:sldMk cId="3284044100" sldId="321"/>
            <ac:picMk id="4" creationId="{6ED90B69-4B59-5826-8F12-0C896BB1CFF7}"/>
          </ac:picMkLst>
        </pc:picChg>
        <pc:picChg chg="add mod">
          <ac:chgData name="Fabrizio Niro" userId="e417cc51-9401-436b-a799-47f7505888a3" providerId="ADAL" clId="{74964EC7-932E-5B35-A7A8-0F4C415E7ED5}" dt="2026-04-15T09:17:30.480" v="8578" actId="14100"/>
          <ac:picMkLst>
            <pc:docMk/>
            <pc:sldMk cId="3284044100" sldId="321"/>
            <ac:picMk id="5" creationId="{0B818F6A-EB83-BBDC-66A9-BCFBB8AFF312}"/>
          </ac:picMkLst>
        </pc:picChg>
        <pc:picChg chg="add mod">
          <ac:chgData name="Fabrizio Niro" userId="e417cc51-9401-436b-a799-47f7505888a3" providerId="ADAL" clId="{74964EC7-932E-5B35-A7A8-0F4C415E7ED5}" dt="2026-04-15T09:17:34.935" v="8580" actId="1076"/>
          <ac:picMkLst>
            <pc:docMk/>
            <pc:sldMk cId="3284044100" sldId="321"/>
            <ac:picMk id="7" creationId="{12DE3411-E860-AF8E-FFE9-EB8532AFBE11}"/>
          </ac:picMkLst>
        </pc:picChg>
      </pc:sldChg>
      <pc:sldChg chg="modSp mod">
        <pc:chgData name="Fabrizio Niro" userId="e417cc51-9401-436b-a799-47f7505888a3" providerId="ADAL" clId="{74964EC7-932E-5B35-A7A8-0F4C415E7ED5}" dt="2026-04-13T15:43:55.253" v="6771" actId="20578"/>
        <pc:sldMkLst>
          <pc:docMk/>
          <pc:sldMk cId="3845747029" sldId="322"/>
        </pc:sldMkLst>
        <pc:spChg chg="mod">
          <ac:chgData name="Fabrizio Niro" userId="e417cc51-9401-436b-a799-47f7505888a3" providerId="ADAL" clId="{74964EC7-932E-5B35-A7A8-0F4C415E7ED5}" dt="2026-04-13T15:43:55.253" v="6771" actId="20578"/>
          <ac:spMkLst>
            <pc:docMk/>
            <pc:sldMk cId="3845747029" sldId="322"/>
            <ac:spMk id="2" creationId="{A5EA08A6-81AB-AAB0-6A1C-9818D3973E85}"/>
          </ac:spMkLst>
        </pc:spChg>
      </pc:sldChg>
      <pc:sldChg chg="modSp mod">
        <pc:chgData name="Fabrizio Niro" userId="e417cc51-9401-436b-a799-47f7505888a3" providerId="ADAL" clId="{74964EC7-932E-5B35-A7A8-0F4C415E7ED5}" dt="2026-04-15T09:11:32.744" v="8453" actId="20577"/>
        <pc:sldMkLst>
          <pc:docMk/>
          <pc:sldMk cId="1192503129" sldId="323"/>
        </pc:sldMkLst>
        <pc:spChg chg="mod">
          <ac:chgData name="Fabrizio Niro" userId="e417cc51-9401-436b-a799-47f7505888a3" providerId="ADAL" clId="{74964EC7-932E-5B35-A7A8-0F4C415E7ED5}" dt="2026-04-15T09:11:32.744" v="8453" actId="20577"/>
          <ac:spMkLst>
            <pc:docMk/>
            <pc:sldMk cId="1192503129" sldId="323"/>
            <ac:spMk id="2" creationId="{D2D7CFA1-C280-B56D-6BAA-627B373B2754}"/>
          </ac:spMkLst>
        </pc:spChg>
      </pc:sldChg>
      <pc:sldChg chg="modSp mod">
        <pc:chgData name="Fabrizio Niro" userId="e417cc51-9401-436b-a799-47f7505888a3" providerId="ADAL" clId="{74964EC7-932E-5B35-A7A8-0F4C415E7ED5}" dt="2026-04-15T09:10:52.413" v="8428" actId="113"/>
        <pc:sldMkLst>
          <pc:docMk/>
          <pc:sldMk cId="1456079634" sldId="324"/>
        </pc:sldMkLst>
        <pc:spChg chg="mod">
          <ac:chgData name="Fabrizio Niro" userId="e417cc51-9401-436b-a799-47f7505888a3" providerId="ADAL" clId="{74964EC7-932E-5B35-A7A8-0F4C415E7ED5}" dt="2026-04-15T09:10:52.413" v="8428" actId="113"/>
          <ac:spMkLst>
            <pc:docMk/>
            <pc:sldMk cId="1456079634" sldId="324"/>
            <ac:spMk id="2" creationId="{DEC3AD6C-BF07-4426-CA38-05A030A8B91E}"/>
          </ac:spMkLst>
        </pc:spChg>
      </pc:sldChg>
      <pc:sldChg chg="addSp delSp modSp new mod">
        <pc:chgData name="Fabrizio Niro" userId="e417cc51-9401-436b-a799-47f7505888a3" providerId="ADAL" clId="{74964EC7-932E-5B35-A7A8-0F4C415E7ED5}" dt="2026-04-15T09:10:11.790" v="8425" actId="20577"/>
        <pc:sldMkLst>
          <pc:docMk/>
          <pc:sldMk cId="915448453" sldId="325"/>
        </pc:sldMkLst>
        <pc:spChg chg="mod">
          <ac:chgData name="Fabrizio Niro" userId="e417cc51-9401-436b-a799-47f7505888a3" providerId="ADAL" clId="{74964EC7-932E-5B35-A7A8-0F4C415E7ED5}" dt="2026-04-15T09:10:11.790" v="8425" actId="20577"/>
          <ac:spMkLst>
            <pc:docMk/>
            <pc:sldMk cId="915448453" sldId="325"/>
            <ac:spMk id="2" creationId="{1A84852B-6B31-1C7D-72D9-A2848D64F076}"/>
          </ac:spMkLst>
        </pc:spChg>
        <pc:spChg chg="mod">
          <ac:chgData name="Fabrizio Niro" userId="e417cc51-9401-436b-a799-47f7505888a3" providerId="ADAL" clId="{74964EC7-932E-5B35-A7A8-0F4C415E7ED5}" dt="2026-04-13T15:56:40.622" v="6903" actId="20577"/>
          <ac:spMkLst>
            <pc:docMk/>
            <pc:sldMk cId="915448453" sldId="325"/>
            <ac:spMk id="3" creationId="{18B13D6F-D24F-FE43-2E38-6131A5E7312B}"/>
          </ac:spMkLst>
        </pc:spChg>
        <pc:picChg chg="add del mod">
          <ac:chgData name="Fabrizio Niro" userId="e417cc51-9401-436b-a799-47f7505888a3" providerId="ADAL" clId="{74964EC7-932E-5B35-A7A8-0F4C415E7ED5}" dt="2026-04-15T09:06:54.583" v="8350" actId="478"/>
          <ac:picMkLst>
            <pc:docMk/>
            <pc:sldMk cId="915448453" sldId="325"/>
            <ac:picMk id="5" creationId="{4C898AAB-22A3-D27D-627C-75D72765E597}"/>
          </ac:picMkLst>
        </pc:picChg>
      </pc:sldChg>
      <pc:sldMasterChg chg="modSldLayout">
        <pc:chgData name="Fabrizio Niro" userId="e417cc51-9401-436b-a799-47f7505888a3" providerId="ADAL" clId="{74964EC7-932E-5B35-A7A8-0F4C415E7ED5}" dt="2026-03-30T13:29:14.300" v="6379" actId="20577"/>
        <pc:sldMasterMkLst>
          <pc:docMk/>
          <pc:sldMasterMk cId="0" sldId="2147483653"/>
        </pc:sldMasterMkLst>
        <pc:sldLayoutChg chg="modSp mod">
          <pc:chgData name="Fabrizio Niro" userId="e417cc51-9401-436b-a799-47f7505888a3" providerId="ADAL" clId="{74964EC7-932E-5B35-A7A8-0F4C415E7ED5}" dt="2026-03-30T13:29:14.300" v="6379" actId="20577"/>
          <pc:sldLayoutMkLst>
            <pc:docMk/>
            <pc:sldMasterMk cId="0" sldId="2147483653"/>
            <pc:sldLayoutMk cId="0" sldId="2147483649"/>
          </pc:sldLayoutMkLst>
          <pc:spChg chg="mod">
            <ac:chgData name="Fabrizio Niro" userId="e417cc51-9401-436b-a799-47f7505888a3" providerId="ADAL" clId="{74964EC7-932E-5B35-A7A8-0F4C415E7ED5}" dt="2026-03-30T13:29:14.300" v="6379" actId="20577"/>
            <ac:spMkLst>
              <pc:docMk/>
              <pc:sldMasterMk cId="0" sldId="2147483653"/>
              <pc:sldLayoutMk cId="0" sldId="2147483649"/>
              <ac:spMk id="28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e24e5f07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72" name="Google Shape;172;g25e24e5f07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7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WGCV56</a:t>
            </a:r>
            <a:r>
              <a:rPr lang="en-US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20-24 April 2026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lang="en-GB" b="1" baseline="30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1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- 16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November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lang="en-GB" b="1" baseline="30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1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- 16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November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7734573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GB" sz="7200" noProof="0" dirty="0"/>
              <a:t>WGCV-56</a:t>
            </a:r>
            <a:br>
              <a:rPr lang="en-GB" sz="6600" noProof="0" dirty="0"/>
            </a:br>
            <a:r>
              <a:rPr lang="en-GB" sz="4000" noProof="0" dirty="0"/>
              <a:t>Report from ESA WS on Science and Cal/Val activities at Gobabeb</a:t>
            </a:r>
            <a:endParaRPr lang="en-GB" sz="4000" i="1" noProof="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6368901" y="3302700"/>
            <a:ext cx="5727405" cy="3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noProof="0" dirty="0">
              <a:solidFill>
                <a:schemeClr val="accent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noProof="0" dirty="0">
              <a:solidFill>
                <a:schemeClr val="accent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noProof="0" dirty="0">
              <a:solidFill>
                <a:schemeClr val="accent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noProof="0" dirty="0">
              <a:solidFill>
                <a:schemeClr val="accent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noProof="0" dirty="0">
              <a:solidFill>
                <a:schemeClr val="accent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noProof="0" dirty="0">
              <a:solidFill>
                <a:schemeClr val="accent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noProof="0" dirty="0">
              <a:solidFill>
                <a:schemeClr val="accent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rgbClr val="33445F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Fabrizio Niro (Serco/ESA)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rgbClr val="33445F"/>
                </a:solidFill>
                <a:effectLst/>
                <a:uLnTx/>
                <a:uFillTx/>
                <a:latin typeface="Montserrat" pitchFamily="2" charset="77"/>
                <a:ea typeface="Montserrat"/>
                <a:cs typeface="Montserrat"/>
                <a:sym typeface="Montserrat"/>
              </a:rPr>
              <a:t>WGCV-56</a:t>
            </a:r>
          </a:p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rgbClr val="33445F"/>
                </a:solidFill>
                <a:effectLst/>
                <a:uLnTx/>
                <a:uFillTx/>
                <a:latin typeface="Montserrat" pitchFamily="2" charset="77"/>
                <a:ea typeface="Montserrat"/>
                <a:cs typeface="Montserrat"/>
                <a:sym typeface="Montserrat"/>
              </a:rPr>
              <a:t>USGS-EROS, 20-24 April 2026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srgbClr val="33445F"/>
              </a:solidFill>
              <a:effectLst/>
              <a:uLnTx/>
              <a:uFillTx/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04FB06-5CB5-233E-17A7-778D0D2D2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101014"/>
            <a:ext cx="11495400" cy="5225142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GB" sz="2400" dirty="0"/>
              <a:t>It </a:t>
            </a:r>
            <a:r>
              <a:rPr lang="en-GB" sz="2400" noProof="0" dirty="0"/>
              <a:t>is advocated to organise regular </a:t>
            </a:r>
            <a:r>
              <a:rPr lang="en-GB" sz="2400" b="1" noProof="0" dirty="0"/>
              <a:t>Gobabeb workshops</a:t>
            </a:r>
            <a:r>
              <a:rPr lang="en-GB" sz="2400" noProof="0" dirty="0"/>
              <a:t>, e.g., every 3 years, to monitor advances, share resources, and foster continued collaboration among stakeholders</a:t>
            </a:r>
            <a:endParaRPr lang="en-GB" sz="1600" noProof="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GB" sz="2400" b="1" dirty="0"/>
              <a:t>Raise </a:t>
            </a:r>
            <a:r>
              <a:rPr lang="en-GB" sz="2400" b="1" noProof="0" dirty="0"/>
              <a:t>awareness </a:t>
            </a:r>
            <a:r>
              <a:rPr lang="en-GB" sz="2400" noProof="0" dirty="0"/>
              <a:t>at a strategic </a:t>
            </a:r>
            <a:r>
              <a:rPr lang="en-GB" sz="2400" b="1" noProof="0" dirty="0"/>
              <a:t>CEOS-WGCV level </a:t>
            </a:r>
            <a:r>
              <a:rPr lang="en-GB" sz="2400" noProof="0" dirty="0"/>
              <a:t>by pursuing endorsement of Gobabeb as a “</a:t>
            </a:r>
            <a:r>
              <a:rPr lang="en-GB" sz="2400" b="1" noProof="0" dirty="0"/>
              <a:t>supersite</a:t>
            </a:r>
            <a:r>
              <a:rPr lang="en-GB" sz="2400" noProof="0" dirty="0"/>
              <a:t>”</a:t>
            </a:r>
          </a:p>
          <a:p>
            <a:pPr lvl="1">
              <a:lnSpc>
                <a:spcPct val="160000"/>
              </a:lnSpc>
            </a:pPr>
            <a:r>
              <a:rPr lang="en-GB" sz="2000" noProof="0" dirty="0"/>
              <a:t>It will </a:t>
            </a:r>
            <a:r>
              <a:rPr lang="en-GB" sz="2000" b="1" noProof="0" dirty="0"/>
              <a:t>secure sustained national funding </a:t>
            </a:r>
            <a:r>
              <a:rPr lang="en-GB" sz="2000" noProof="0" dirty="0"/>
              <a:t>for maintaining and evolving the infrastructure</a:t>
            </a:r>
          </a:p>
          <a:p>
            <a:pPr lvl="1">
              <a:lnSpc>
                <a:spcPct val="160000"/>
              </a:lnSpc>
            </a:pPr>
            <a:r>
              <a:rPr lang="en-GB" sz="2000" noProof="0" dirty="0"/>
              <a:t>It will also </a:t>
            </a:r>
            <a:r>
              <a:rPr lang="en-GB" sz="2000" b="1" noProof="0" dirty="0"/>
              <a:t>facilitate addressing </a:t>
            </a:r>
            <a:r>
              <a:rPr lang="en-GB" sz="2000" noProof="0" dirty="0"/>
              <a:t>(with high priority) the </a:t>
            </a:r>
            <a:r>
              <a:rPr lang="en-GB" sz="2000" b="1" noProof="0" dirty="0"/>
              <a:t>operational issues</a:t>
            </a:r>
            <a:r>
              <a:rPr lang="en-GB" sz="2000" noProof="0" dirty="0"/>
              <a:t>, e.g., connectivity, research permits, …, which strongly impact operations at the site</a:t>
            </a:r>
          </a:p>
          <a:p>
            <a:pPr>
              <a:lnSpc>
                <a:spcPct val="160000"/>
              </a:lnSpc>
            </a:pPr>
            <a:endParaRPr lang="en-GB" sz="2400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8F7588-CD00-1965-559E-F7375A411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Align efforts across agencies</a:t>
            </a:r>
          </a:p>
        </p:txBody>
      </p:sp>
    </p:spTree>
    <p:extLst>
      <p:ext uri="{BB962C8B-B14F-4D97-AF65-F5344CB8AC3E}">
        <p14:creationId xmlns:p14="http://schemas.microsoft.com/office/powerpoint/2010/main" val="222691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D0E1BA-7E50-8256-9160-825730ABF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1" y="1026366"/>
            <a:ext cx="11273720" cy="5533053"/>
          </a:xfrm>
        </p:spPr>
        <p:txBody>
          <a:bodyPr>
            <a:normAutofit fontScale="70000" lnSpcReduction="20000"/>
          </a:bodyPr>
          <a:lstStyle/>
          <a:p>
            <a:pPr marL="50800" indent="0">
              <a:lnSpc>
                <a:spcPct val="160000"/>
              </a:lnSpc>
              <a:buNone/>
            </a:pPr>
            <a:r>
              <a:rPr lang="en-GB" sz="2400" noProof="0" dirty="0"/>
              <a:t>While </a:t>
            </a:r>
            <a:r>
              <a:rPr lang="en-GB" sz="2400" b="1" noProof="0" dirty="0"/>
              <a:t>domain-specific criteria </a:t>
            </a:r>
            <a:r>
              <a:rPr lang="en-GB" sz="2400" noProof="0" dirty="0"/>
              <a:t>should be identified for each area (land, atmosphere, water…) a common set of generic criteria could be established to apply across domains</a:t>
            </a:r>
          </a:p>
          <a:p>
            <a:pPr>
              <a:lnSpc>
                <a:spcPct val="160000"/>
              </a:lnSpc>
            </a:pPr>
            <a:r>
              <a:rPr lang="en-GB" sz="2400" b="1" noProof="0" dirty="0"/>
              <a:t>Permanent infrastructure with sustained funding </a:t>
            </a:r>
          </a:p>
          <a:p>
            <a:pPr lvl="1">
              <a:lnSpc>
                <a:spcPct val="160000"/>
              </a:lnSpc>
            </a:pPr>
            <a:r>
              <a:rPr lang="en-GB" sz="2000" noProof="0" dirty="0"/>
              <a:t>Support long-term operational validation of live missions</a:t>
            </a:r>
          </a:p>
          <a:p>
            <a:pPr>
              <a:lnSpc>
                <a:spcPct val="160000"/>
              </a:lnSpc>
            </a:pPr>
            <a:r>
              <a:rPr lang="en-GB" sz="2400" b="1" noProof="0" dirty="0">
                <a:sym typeface="Wingdings" pitchFamily="2" charset="2"/>
              </a:rPr>
              <a:t>Measurements / data follow community protocols / standards</a:t>
            </a:r>
          </a:p>
          <a:p>
            <a:pPr lvl="1">
              <a:lnSpc>
                <a:spcPct val="160000"/>
              </a:lnSpc>
            </a:pPr>
            <a:r>
              <a:rPr lang="en-GB" sz="2000" noProof="0" dirty="0">
                <a:sym typeface="Wingdings" pitchFamily="2" charset="2"/>
              </a:rPr>
              <a:t>Suitable for satellite </a:t>
            </a:r>
            <a:r>
              <a:rPr lang="en-GB" sz="2000" noProof="0" dirty="0" err="1">
                <a:sym typeface="Wingdings" pitchFamily="2" charset="2"/>
              </a:rPr>
              <a:t>cal</a:t>
            </a:r>
            <a:r>
              <a:rPr lang="en-GB" sz="2000" noProof="0" dirty="0">
                <a:sym typeface="Wingdings" pitchFamily="2" charset="2"/>
              </a:rPr>
              <a:t>/</a:t>
            </a:r>
            <a:r>
              <a:rPr lang="en-GB" sz="2000" noProof="0" dirty="0" err="1">
                <a:sym typeface="Wingdings" pitchFamily="2" charset="2"/>
              </a:rPr>
              <a:t>val</a:t>
            </a:r>
            <a:r>
              <a:rPr lang="en-GB" sz="2000" noProof="0" dirty="0">
                <a:sym typeface="Wingdings" pitchFamily="2" charset="2"/>
              </a:rPr>
              <a:t>, ideally CEOS-FRM-compliant</a:t>
            </a:r>
          </a:p>
          <a:p>
            <a:pPr lvl="1">
              <a:lnSpc>
                <a:spcPct val="160000"/>
              </a:lnSpc>
            </a:pPr>
            <a:r>
              <a:rPr lang="en-GB" sz="2000" noProof="0" dirty="0">
                <a:sym typeface="Wingdings" pitchFamily="2" charset="2"/>
              </a:rPr>
              <a:t>Compliancy with FAIR principles</a:t>
            </a:r>
          </a:p>
          <a:p>
            <a:pPr>
              <a:lnSpc>
                <a:spcPct val="160000"/>
              </a:lnSpc>
            </a:pPr>
            <a:r>
              <a:rPr lang="en-GB" sz="2400" b="1" noProof="0" dirty="0"/>
              <a:t>Multi-variables, multi-themes</a:t>
            </a:r>
            <a:endParaRPr lang="en-GB" sz="2400" noProof="0" dirty="0">
              <a:sym typeface="Wingdings" pitchFamily="2" charset="2"/>
            </a:endParaRPr>
          </a:p>
          <a:p>
            <a:pPr lvl="1">
              <a:lnSpc>
                <a:spcPct val="160000"/>
              </a:lnSpc>
            </a:pPr>
            <a:r>
              <a:rPr lang="en-GB" sz="2000" noProof="0" dirty="0">
                <a:sym typeface="Wingdings" pitchFamily="2" charset="2"/>
              </a:rPr>
              <a:t>Cross-variables physical consistency, e.g., albedo, LAI, BA</a:t>
            </a:r>
          </a:p>
          <a:p>
            <a:pPr lvl="1">
              <a:lnSpc>
                <a:spcPct val="160000"/>
              </a:lnSpc>
            </a:pPr>
            <a:r>
              <a:rPr lang="en-GB" sz="2000" noProof="0" dirty="0">
                <a:sym typeface="Wingdings" pitchFamily="2" charset="2"/>
              </a:rPr>
              <a:t>Validate full algorithmic chain, e.g., </a:t>
            </a:r>
            <a:r>
              <a:rPr lang="en-GB" sz="2000" dirty="0">
                <a:sym typeface="Wingdings" pitchFamily="2" charset="2"/>
              </a:rPr>
              <a:t>TOA</a:t>
            </a:r>
            <a:r>
              <a:rPr lang="en-GB" sz="2000" noProof="0" dirty="0">
                <a:sym typeface="Wingdings" pitchFamily="2" charset="2"/>
              </a:rPr>
              <a:t>BOAL2B</a:t>
            </a:r>
          </a:p>
          <a:p>
            <a:pPr>
              <a:lnSpc>
                <a:spcPct val="160000"/>
              </a:lnSpc>
            </a:pPr>
            <a:r>
              <a:rPr lang="en-GB" sz="2400" b="1" noProof="0" dirty="0">
                <a:sym typeface="Wingdings" pitchFamily="2" charset="2"/>
              </a:rPr>
              <a:t>Very</a:t>
            </a:r>
            <a:r>
              <a:rPr lang="en-GB" sz="2400" noProof="0" dirty="0">
                <a:sym typeface="Wingdings" pitchFamily="2" charset="2"/>
              </a:rPr>
              <a:t> </a:t>
            </a:r>
            <a:r>
              <a:rPr lang="en-GB" sz="2400" b="1" noProof="0" dirty="0">
                <a:sym typeface="Wingdings" pitchFamily="2" charset="2"/>
              </a:rPr>
              <a:t>well characterized</a:t>
            </a:r>
            <a:endParaRPr lang="en-GB" sz="2400" noProof="0" dirty="0">
              <a:sym typeface="Wingdings" pitchFamily="2" charset="2"/>
            </a:endParaRPr>
          </a:p>
          <a:p>
            <a:pPr lvl="1">
              <a:lnSpc>
                <a:spcPct val="160000"/>
              </a:lnSpc>
            </a:pPr>
            <a:r>
              <a:rPr lang="en-GB" sz="2000" noProof="0" dirty="0">
                <a:sym typeface="Wingdings" pitchFamily="2" charset="2"/>
              </a:rPr>
              <a:t>For land: Surface canopy structure and key variables for 3D RTM simulations</a:t>
            </a:r>
          </a:p>
          <a:p>
            <a:pPr lvl="1">
              <a:lnSpc>
                <a:spcPct val="160000"/>
              </a:lnSpc>
            </a:pPr>
            <a:r>
              <a:rPr lang="en-GB" sz="2000" dirty="0">
                <a:sym typeface="Wingdings" pitchFamily="2" charset="2"/>
              </a:rPr>
              <a:t>For land: Supported </a:t>
            </a:r>
            <a:r>
              <a:rPr lang="en-GB" sz="2000" noProof="0" dirty="0">
                <a:sym typeface="Wingdings" pitchFamily="2" charset="2"/>
              </a:rPr>
              <a:t>by airborne / UAV acquisitions using hyperspectral / Lidar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D76C74-E786-3E10-7E24-52138D7B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Proposed generic criteria</a:t>
            </a:r>
          </a:p>
        </p:txBody>
      </p:sp>
      <p:pic>
        <p:nvPicPr>
          <p:cNvPr id="7" name="Imagen 11">
            <a:extLst>
              <a:ext uri="{FF2B5EF4-FFF2-40B4-BE49-F238E27FC236}">
                <a16:creationId xmlns:a16="http://schemas.microsoft.com/office/drawing/2014/main" id="{12DE3411-E860-AF8E-FFE9-EB8532AFBE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8577" y="2179583"/>
            <a:ext cx="3259374" cy="1807244"/>
          </a:xfrm>
          <a:prstGeom prst="rect">
            <a:avLst/>
          </a:prstGeom>
        </p:spPr>
      </p:pic>
      <p:pic>
        <p:nvPicPr>
          <p:cNvPr id="4" name="Picture 5" descr="Interested in time-series LiDAR data? We want to hear from you | TERN  Australia">
            <a:extLst>
              <a:ext uri="{FF2B5EF4-FFF2-40B4-BE49-F238E27FC236}">
                <a16:creationId xmlns:a16="http://schemas.microsoft.com/office/drawing/2014/main" id="{6ED90B69-4B59-5826-8F12-0C896BB1C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6173" y="3672216"/>
            <a:ext cx="2586740" cy="14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Value of airborne infrastructure soars sky high | TERN Australia">
            <a:extLst>
              <a:ext uri="{FF2B5EF4-FFF2-40B4-BE49-F238E27FC236}">
                <a16:creationId xmlns:a16="http://schemas.microsoft.com/office/drawing/2014/main" id="{0B818F6A-EB83-BBDC-66A9-BCFBB8AF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2383" y="4410735"/>
            <a:ext cx="2777576" cy="142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044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84852B-6B31-1C7D-72D9-A2848D64F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073021"/>
            <a:ext cx="11441669" cy="517849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Criteria for “supersites” will vary across domains (land, atmosphere, water), while a core set of </a:t>
            </a:r>
            <a:r>
              <a:rPr lang="en-US" b="1" dirty="0"/>
              <a:t>common principles </a:t>
            </a:r>
            <a:r>
              <a:rPr lang="en-US" dirty="0"/>
              <a:t>can be defined across all domains</a:t>
            </a:r>
          </a:p>
          <a:p>
            <a:pPr>
              <a:lnSpc>
                <a:spcPct val="170000"/>
              </a:lnSpc>
            </a:pPr>
            <a:r>
              <a:rPr lang="en-US" dirty="0"/>
              <a:t>There is </a:t>
            </a:r>
            <a:r>
              <a:rPr lang="en-US" b="1" dirty="0"/>
              <a:t>growing interest </a:t>
            </a:r>
            <a:r>
              <a:rPr lang="en-US" dirty="0"/>
              <a:t>within the satellite validation community in achieving formal recognition of supersites</a:t>
            </a:r>
          </a:p>
          <a:p>
            <a:pPr>
              <a:lnSpc>
                <a:spcPct val="170000"/>
              </a:lnSpc>
            </a:pPr>
            <a:r>
              <a:rPr lang="en-US" dirty="0"/>
              <a:t>Such endorsement is key to at national and international levels </a:t>
            </a:r>
            <a:r>
              <a:rPr lang="en-US" b="1" dirty="0"/>
              <a:t>securing sustained support and funding 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This, in turn, enables the </a:t>
            </a:r>
            <a:r>
              <a:rPr lang="en-US" b="1" dirty="0"/>
              <a:t>long-term operation </a:t>
            </a:r>
            <a:r>
              <a:rPr lang="en-US" dirty="0"/>
              <a:t>of these sites and ensures the </a:t>
            </a:r>
            <a:r>
              <a:rPr lang="en-US" b="1" dirty="0"/>
              <a:t>continuous provision of high-quality reference data </a:t>
            </a:r>
            <a:r>
              <a:rPr lang="en-US" dirty="0"/>
              <a:t>for the benefit of the broader Earth observation community</a:t>
            </a: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B13D6F-D24F-FE43-2E38-6131A5E73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15448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dirty="0"/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8B51C-9EA2-B44F-2E02-EED4C3C60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lage of images of land and water&#10;&#10;AI-generated content may be incorrect.">
            <a:extLst>
              <a:ext uri="{FF2B5EF4-FFF2-40B4-BE49-F238E27FC236}">
                <a16:creationId xmlns:a16="http://schemas.microsoft.com/office/drawing/2014/main" id="{8EA19B07-299F-2567-3705-7C1EE8260B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106" y="1832997"/>
            <a:ext cx="5008312" cy="405461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ED8D02-1836-442D-172A-152017250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339" y="1048215"/>
            <a:ext cx="6720637" cy="553919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2400" noProof="0" dirty="0"/>
              <a:t>Aerosol properties and dynamic </a:t>
            </a:r>
          </a:p>
          <a:p>
            <a:pPr lvl="1">
              <a:lnSpc>
                <a:spcPct val="150000"/>
              </a:lnSpc>
            </a:pPr>
            <a:r>
              <a:rPr lang="en-GB" sz="2000" b="1" noProof="0" dirty="0"/>
              <a:t>Crossroad</a:t>
            </a:r>
            <a:r>
              <a:rPr lang="en-GB" sz="2000" noProof="0" dirty="0"/>
              <a:t> of diverse </a:t>
            </a:r>
            <a:r>
              <a:rPr lang="en-GB" sz="2000" b="1" noProof="0" dirty="0"/>
              <a:t>aerosol</a:t>
            </a:r>
            <a:r>
              <a:rPr lang="en-GB" sz="2000" noProof="0" dirty="0"/>
              <a:t> sources: biomass burning, desert dust, sea spray, anthropogenic </a:t>
            </a:r>
            <a:endParaRPr lang="en-GB" sz="2000" noProof="0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GB" sz="2400" noProof="0" dirty="0">
                <a:sym typeface="Wingdings" pitchFamily="2" charset="2"/>
              </a:rPr>
              <a:t>Regional climate change hot-spot</a:t>
            </a:r>
          </a:p>
          <a:p>
            <a:pPr lvl="1">
              <a:lnSpc>
                <a:spcPct val="150000"/>
              </a:lnSpc>
            </a:pPr>
            <a:r>
              <a:rPr lang="en-GB" sz="2000" noProof="0" dirty="0"/>
              <a:t>Very </a:t>
            </a:r>
            <a:r>
              <a:rPr lang="en-GB" sz="2000" b="1" noProof="0" dirty="0"/>
              <a:t>fragile ecosystem </a:t>
            </a:r>
            <a:r>
              <a:rPr lang="en-GB" sz="2000" noProof="0" dirty="0"/>
              <a:t>depending heavily on coastal fog</a:t>
            </a:r>
          </a:p>
          <a:p>
            <a:pPr lvl="1">
              <a:lnSpc>
                <a:spcPct val="150000"/>
              </a:lnSpc>
            </a:pPr>
            <a:r>
              <a:rPr lang="en-GB" sz="2000" noProof="0" dirty="0"/>
              <a:t>Very low and </a:t>
            </a:r>
            <a:r>
              <a:rPr lang="en-GB" sz="2000" b="1" noProof="0" dirty="0"/>
              <a:t>highly variable rainfall </a:t>
            </a:r>
          </a:p>
          <a:p>
            <a:pPr>
              <a:lnSpc>
                <a:spcPct val="150000"/>
              </a:lnSpc>
            </a:pPr>
            <a:r>
              <a:rPr lang="en-GB" sz="2400" noProof="0" dirty="0"/>
              <a:t>Science interest</a:t>
            </a:r>
          </a:p>
          <a:p>
            <a:pPr lvl="1">
              <a:lnSpc>
                <a:spcPct val="150000"/>
              </a:lnSpc>
            </a:pPr>
            <a:r>
              <a:rPr lang="en-GB" sz="2000" b="1" noProof="0" dirty="0"/>
              <a:t>Aerosol-cloud-radiation</a:t>
            </a:r>
            <a:r>
              <a:rPr lang="en-GB" sz="2000" noProof="0" dirty="0"/>
              <a:t> interactions</a:t>
            </a:r>
          </a:p>
          <a:p>
            <a:pPr lvl="1">
              <a:lnSpc>
                <a:spcPct val="150000"/>
              </a:lnSpc>
            </a:pPr>
            <a:r>
              <a:rPr lang="en-GB" sz="2000" b="1" noProof="0" dirty="0"/>
              <a:t>Chemistry-transport</a:t>
            </a:r>
            <a:r>
              <a:rPr lang="en-GB" sz="2000" noProof="0" dirty="0"/>
              <a:t>, </a:t>
            </a:r>
            <a:r>
              <a:rPr lang="en-GB" sz="2000" b="1" noProof="0" dirty="0"/>
              <a:t>climate</a:t>
            </a:r>
            <a:r>
              <a:rPr lang="en-GB" sz="2000" noProof="0" dirty="0"/>
              <a:t> models</a:t>
            </a:r>
          </a:p>
          <a:p>
            <a:pPr marL="50800" indent="0">
              <a:lnSpc>
                <a:spcPct val="150000"/>
              </a:lnSpc>
              <a:buNone/>
            </a:pPr>
            <a:endParaRPr lang="en-GB" sz="2400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E80DDA-CA6D-F26F-E52A-AF236E77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Unique natural laboratory</a:t>
            </a:r>
          </a:p>
        </p:txBody>
      </p:sp>
      <p:pic>
        <p:nvPicPr>
          <p:cNvPr id="11" name="Image 12">
            <a:extLst>
              <a:ext uri="{FF2B5EF4-FFF2-40B4-BE49-F238E27FC236}">
                <a16:creationId xmlns:a16="http://schemas.microsoft.com/office/drawing/2014/main" id="{F110B796-34BC-7ED9-9E6D-0E373F4BFE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774" y="4795807"/>
            <a:ext cx="1205644" cy="1161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164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03A35-D017-AD2A-D074-EEC93163B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4EE5A9-299B-3DB0-F7EF-2AC047520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860" y="1129006"/>
            <a:ext cx="6598785" cy="53687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2400" noProof="0" dirty="0">
                <a:sym typeface="Wingdings" pitchFamily="2" charset="2"/>
              </a:rPr>
              <a:t>Unique strengths and advantages</a:t>
            </a:r>
          </a:p>
          <a:p>
            <a:pPr lvl="1">
              <a:lnSpc>
                <a:spcPct val="150000"/>
              </a:lnSpc>
            </a:pPr>
            <a:r>
              <a:rPr lang="en-GB" sz="2000" noProof="0" dirty="0"/>
              <a:t>Predominantly </a:t>
            </a:r>
            <a:r>
              <a:rPr lang="en-GB" sz="2000" b="1" noProof="0" dirty="0"/>
              <a:t>cloud free</a:t>
            </a:r>
            <a:r>
              <a:rPr lang="en-GB" sz="2000" noProof="0" dirty="0"/>
              <a:t> conditions with low atmospheric influence</a:t>
            </a:r>
          </a:p>
          <a:p>
            <a:pPr lvl="1">
              <a:lnSpc>
                <a:spcPct val="150000"/>
              </a:lnSpc>
            </a:pPr>
            <a:r>
              <a:rPr lang="en-GB" sz="2000" noProof="0" dirty="0"/>
              <a:t>Very </a:t>
            </a:r>
            <a:r>
              <a:rPr lang="en-GB" sz="2000" b="1" noProof="0" dirty="0"/>
              <a:t>stable surface properties</a:t>
            </a:r>
            <a:r>
              <a:rPr lang="en-GB" sz="2000" noProof="0" dirty="0"/>
              <a:t>, flat terrain with little vegetation cover</a:t>
            </a:r>
          </a:p>
          <a:p>
            <a:pPr lvl="1">
              <a:lnSpc>
                <a:spcPct val="150000"/>
              </a:lnSpc>
            </a:pPr>
            <a:r>
              <a:rPr lang="en-GB" sz="2000" noProof="0" dirty="0"/>
              <a:t>Spatially </a:t>
            </a:r>
            <a:r>
              <a:rPr lang="en-GB" sz="2000" b="1" noProof="0" dirty="0"/>
              <a:t>homogeneous</a:t>
            </a:r>
            <a:r>
              <a:rPr lang="en-GB" sz="2000" noProof="0" dirty="0"/>
              <a:t> with minimal human perturbances</a:t>
            </a:r>
          </a:p>
          <a:p>
            <a:pPr lvl="1">
              <a:lnSpc>
                <a:spcPct val="150000"/>
              </a:lnSpc>
            </a:pPr>
            <a:r>
              <a:rPr lang="en-GB" sz="2000" noProof="0" dirty="0"/>
              <a:t>Well established site with decades of </a:t>
            </a:r>
            <a:r>
              <a:rPr lang="en-GB" sz="2000" b="1" noProof="0" dirty="0"/>
              <a:t>continuous</a:t>
            </a:r>
            <a:r>
              <a:rPr lang="en-GB" sz="2000" noProof="0" dirty="0"/>
              <a:t> observations</a:t>
            </a:r>
          </a:p>
          <a:p>
            <a:pPr lvl="1">
              <a:lnSpc>
                <a:spcPct val="150000"/>
              </a:lnSpc>
            </a:pPr>
            <a:r>
              <a:rPr lang="en-GB" sz="2100" dirty="0"/>
              <a:t>Part of several </a:t>
            </a:r>
            <a:r>
              <a:rPr lang="en-GB" sz="2100" dirty="0" err="1"/>
              <a:t>cal</a:t>
            </a:r>
            <a:r>
              <a:rPr lang="en-GB" sz="2100" dirty="0"/>
              <a:t>/</a:t>
            </a:r>
            <a:r>
              <a:rPr lang="en-GB" sz="2100" dirty="0" err="1"/>
              <a:t>val</a:t>
            </a:r>
            <a:r>
              <a:rPr lang="en-GB" sz="2100" dirty="0"/>
              <a:t> </a:t>
            </a:r>
            <a:r>
              <a:rPr lang="en-GB" sz="2100" b="1" dirty="0"/>
              <a:t>networks</a:t>
            </a:r>
            <a:r>
              <a:rPr lang="en-GB" sz="2100" dirty="0"/>
              <a:t>: RadCalNet, TIRCalNet, AERONET, HYPERNETS, BSRN, GBOV, COCCON  </a:t>
            </a:r>
          </a:p>
          <a:p>
            <a:pPr>
              <a:lnSpc>
                <a:spcPct val="150000"/>
              </a:lnSpc>
            </a:pPr>
            <a:endParaRPr lang="en-GB" sz="2400" noProof="0" dirty="0"/>
          </a:p>
          <a:p>
            <a:pPr marL="50800" indent="0">
              <a:lnSpc>
                <a:spcPct val="150000"/>
              </a:lnSpc>
              <a:buNone/>
            </a:pPr>
            <a:endParaRPr lang="en-GB" sz="2400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8B4B07-E848-6AA4-CEC9-008F9B1C4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Multi-purpose </a:t>
            </a:r>
            <a:r>
              <a:rPr lang="en-GB" noProof="0" dirty="0" err="1"/>
              <a:t>cal</a:t>
            </a:r>
            <a:r>
              <a:rPr lang="en-GB" noProof="0" dirty="0"/>
              <a:t>/</a:t>
            </a:r>
            <a:r>
              <a:rPr lang="en-GB" noProof="0" dirty="0" err="1"/>
              <a:t>val</a:t>
            </a:r>
            <a:r>
              <a:rPr lang="en-GB" noProof="0" dirty="0"/>
              <a:t> site</a:t>
            </a:r>
          </a:p>
        </p:txBody>
      </p:sp>
      <p:pic>
        <p:nvPicPr>
          <p:cNvPr id="29" name="Image 4">
            <a:extLst>
              <a:ext uri="{FF2B5EF4-FFF2-40B4-BE49-F238E27FC236}">
                <a16:creationId xmlns:a16="http://schemas.microsoft.com/office/drawing/2014/main" id="{97CFE56E-E03D-4560-0E2F-A239BD5AD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158" y="3026528"/>
            <a:ext cx="3936653" cy="188327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2326DE9-9CCB-B284-F56C-2868BAAFB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5690" y="4572665"/>
            <a:ext cx="3418785" cy="184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07F0151-506E-E261-4C06-96DDAE6FC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207" y="1217777"/>
            <a:ext cx="4894268" cy="180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1BB0DD-40AF-6E3E-1FAE-13454977F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035698"/>
            <a:ext cx="6656639" cy="55187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noProof="0" dirty="0"/>
              <a:t>Motivations</a:t>
            </a:r>
          </a:p>
          <a:p>
            <a:pPr lvl="1">
              <a:lnSpc>
                <a:spcPct val="150000"/>
              </a:lnSpc>
            </a:pPr>
            <a:r>
              <a:rPr lang="en-GB" sz="2000" noProof="0" dirty="0"/>
              <a:t>Current and planned initiatives often progressed </a:t>
            </a:r>
            <a:r>
              <a:rPr lang="en-GB" sz="2000" b="1" noProof="0" dirty="0"/>
              <a:t>independently</a:t>
            </a:r>
          </a:p>
          <a:p>
            <a:pPr lvl="1">
              <a:lnSpc>
                <a:spcPct val="150000"/>
              </a:lnSpc>
            </a:pPr>
            <a:r>
              <a:rPr lang="en-GB" sz="2000" b="1" noProof="0" dirty="0"/>
              <a:t>Limited synergistic </a:t>
            </a:r>
            <a:r>
              <a:rPr lang="en-GB" sz="2000" noProof="0" dirty="0"/>
              <a:t>exploitation of co-located measurements</a:t>
            </a:r>
          </a:p>
          <a:p>
            <a:pPr>
              <a:lnSpc>
                <a:spcPct val="150000"/>
              </a:lnSpc>
            </a:pPr>
            <a:r>
              <a:rPr lang="en-GB" sz="2400" noProof="0" dirty="0"/>
              <a:t>Objectives</a:t>
            </a:r>
          </a:p>
          <a:p>
            <a:pPr lvl="1">
              <a:lnSpc>
                <a:spcPct val="150000"/>
              </a:lnSpc>
            </a:pPr>
            <a:r>
              <a:rPr lang="en-GB" sz="2000" noProof="0" dirty="0"/>
              <a:t>Gather </a:t>
            </a:r>
            <a:r>
              <a:rPr lang="en-GB" sz="2000" b="1" noProof="0" dirty="0"/>
              <a:t>stakeholders</a:t>
            </a:r>
            <a:r>
              <a:rPr lang="en-GB" sz="2000" noProof="0" dirty="0"/>
              <a:t> from agencies and science community </a:t>
            </a:r>
          </a:p>
          <a:p>
            <a:pPr lvl="1">
              <a:lnSpc>
                <a:spcPct val="150000"/>
              </a:lnSpc>
            </a:pPr>
            <a:r>
              <a:rPr lang="en-GB" sz="2000" noProof="0" dirty="0"/>
              <a:t>Identify </a:t>
            </a:r>
            <a:r>
              <a:rPr lang="en-GB" sz="2000" b="1" noProof="0" dirty="0"/>
              <a:t>gaps</a:t>
            </a:r>
            <a:r>
              <a:rPr lang="en-GB" sz="2000" noProof="0" dirty="0"/>
              <a:t>, align efforts, foster synergies, </a:t>
            </a:r>
            <a:endParaRPr lang="en-GB" sz="2000" dirty="0"/>
          </a:p>
          <a:p>
            <a:pPr lvl="1">
              <a:lnSpc>
                <a:spcPct val="150000"/>
              </a:lnSpc>
            </a:pPr>
            <a:r>
              <a:rPr lang="en-GB" sz="2000" noProof="0" dirty="0"/>
              <a:t>Promote Gobabeb as science and </a:t>
            </a:r>
            <a:r>
              <a:rPr lang="en-GB" sz="2000" noProof="0" dirty="0" err="1"/>
              <a:t>cal</a:t>
            </a:r>
            <a:r>
              <a:rPr lang="en-GB" sz="2000" noProof="0" dirty="0"/>
              <a:t>/</a:t>
            </a:r>
            <a:r>
              <a:rPr lang="en-GB" sz="2000" noProof="0" dirty="0" err="1"/>
              <a:t>val</a:t>
            </a:r>
            <a:r>
              <a:rPr lang="en-GB" sz="2000" noProof="0" dirty="0"/>
              <a:t> </a:t>
            </a:r>
            <a:r>
              <a:rPr lang="en-GB" sz="2000" b="1" noProof="0" dirty="0"/>
              <a:t>'supersite</a:t>
            </a:r>
            <a:r>
              <a:rPr lang="en-GB" sz="2000" noProof="0" dirty="0"/>
              <a:t>'</a:t>
            </a:r>
          </a:p>
          <a:p>
            <a:pPr>
              <a:lnSpc>
                <a:spcPct val="150000"/>
              </a:lnSpc>
            </a:pPr>
            <a:endParaRPr lang="en-GB" sz="2400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982408-1F1B-C8FC-CC67-A60E8936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Motivations and objectives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7683CB6D-9820-E769-6BD7-808ACE2CD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8302" y="3727244"/>
            <a:ext cx="3894992" cy="271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2">
            <a:extLst>
              <a:ext uri="{FF2B5EF4-FFF2-40B4-BE49-F238E27FC236}">
                <a16:creationId xmlns:a16="http://schemas.microsoft.com/office/drawing/2014/main" id="{FCA2E8D6-0970-C0DA-95AA-68D920CE1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824" y="1163050"/>
            <a:ext cx="4762453" cy="316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2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ED8DC2-C4FA-EC54-A764-40230BE12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2" y="1045029"/>
            <a:ext cx="7386079" cy="56051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b="1" noProof="0" dirty="0"/>
              <a:t>Good attendance</a:t>
            </a:r>
            <a:r>
              <a:rPr lang="en-GB" sz="2400" noProof="0" dirty="0"/>
              <a:t>, participants from academia, industry, agencies</a:t>
            </a:r>
          </a:p>
          <a:p>
            <a:pPr lvl="1">
              <a:lnSpc>
                <a:spcPct val="150000"/>
              </a:lnSpc>
            </a:pPr>
            <a:r>
              <a:rPr lang="en-GB" sz="2000" noProof="0" dirty="0"/>
              <a:t>30+ in-person, 25+on-line</a:t>
            </a:r>
          </a:p>
          <a:p>
            <a:pPr>
              <a:lnSpc>
                <a:spcPct val="150000"/>
              </a:lnSpc>
            </a:pPr>
            <a:r>
              <a:rPr lang="en-GB" sz="2400" noProof="0" dirty="0"/>
              <a:t>Agenda included reports from:</a:t>
            </a:r>
          </a:p>
          <a:p>
            <a:pPr lvl="1">
              <a:lnSpc>
                <a:spcPct val="150000"/>
              </a:lnSpc>
            </a:pPr>
            <a:r>
              <a:rPr lang="en-GB" sz="2000" b="1" noProof="0" dirty="0"/>
              <a:t>Agencies</a:t>
            </a:r>
            <a:r>
              <a:rPr lang="en-GB" sz="2000" noProof="0" dirty="0"/>
              <a:t>: ESA, CNES, DWD, South Africa SA, Namibia Space Science Council (NSSC)</a:t>
            </a:r>
          </a:p>
          <a:p>
            <a:pPr lvl="1">
              <a:lnSpc>
                <a:spcPct val="150000"/>
              </a:lnSpc>
            </a:pPr>
            <a:r>
              <a:rPr lang="en-GB" sz="2000" b="1" noProof="0" dirty="0"/>
              <a:t>Networks</a:t>
            </a:r>
            <a:r>
              <a:rPr lang="en-GB" sz="2000" noProof="0" dirty="0"/>
              <a:t>: RadCalNET, HYPERNETS, TIRCalNet, BRSN, AERONET, COCCON </a:t>
            </a:r>
          </a:p>
          <a:p>
            <a:pPr lvl="1">
              <a:lnSpc>
                <a:spcPct val="150000"/>
              </a:lnSpc>
            </a:pPr>
            <a:r>
              <a:rPr lang="en-GB" sz="2000" b="1" noProof="0" dirty="0"/>
              <a:t>Campaigns</a:t>
            </a:r>
            <a:r>
              <a:rPr lang="en-GB" sz="2000" noProof="0" dirty="0"/>
              <a:t>: AEROFOG, AEROCLO-</a:t>
            </a:r>
            <a:r>
              <a:rPr lang="en-GB" sz="2000" noProof="0" dirty="0" err="1"/>
              <a:t>sA</a:t>
            </a:r>
            <a:endParaRPr lang="en-GB" sz="2000" noProof="0" dirty="0"/>
          </a:p>
          <a:p>
            <a:pPr lvl="1">
              <a:lnSpc>
                <a:spcPct val="150000"/>
              </a:lnSpc>
            </a:pPr>
            <a:r>
              <a:rPr lang="en-GB" sz="2000" b="1" noProof="0" dirty="0"/>
              <a:t>Modelling</a:t>
            </a:r>
            <a:r>
              <a:rPr lang="en-GB" sz="2000" noProof="0" dirty="0"/>
              <a:t>: aerosol microphysics, soil BRDF, 3D RTM simulations, atmospheric chemistry and transport</a:t>
            </a:r>
          </a:p>
          <a:p>
            <a:pPr>
              <a:lnSpc>
                <a:spcPct val="150000"/>
              </a:lnSpc>
            </a:pPr>
            <a:endParaRPr lang="en-GB" sz="2400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B5822B-4EDC-2E4F-3507-2A3DAACA5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Agenda</a:t>
            </a:r>
          </a:p>
        </p:txBody>
      </p:sp>
      <p:pic>
        <p:nvPicPr>
          <p:cNvPr id="10" name="Picture 9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9E3625D6-5C76-B9CF-1730-18E67FF691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311" y="2141621"/>
            <a:ext cx="4259759" cy="319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4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5D486B-804C-A8A0-3255-2497CAD59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929" y="1427584"/>
            <a:ext cx="9595993" cy="47938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noProof="0" dirty="0"/>
              <a:t>The discussion revolved around the following main topics:</a:t>
            </a:r>
          </a:p>
          <a:p>
            <a:pPr lvl="1">
              <a:lnSpc>
                <a:spcPct val="150000"/>
              </a:lnSpc>
            </a:pPr>
            <a:r>
              <a:rPr lang="en-GB" noProof="0" dirty="0"/>
              <a:t>Operations and sustainability</a:t>
            </a:r>
          </a:p>
          <a:p>
            <a:pPr lvl="1">
              <a:lnSpc>
                <a:spcPct val="150000"/>
              </a:lnSpc>
            </a:pPr>
            <a:r>
              <a:rPr lang="en-GB" noProof="0" dirty="0"/>
              <a:t>Observations and modeling gaps</a:t>
            </a:r>
          </a:p>
          <a:p>
            <a:pPr lvl="1">
              <a:lnSpc>
                <a:spcPct val="150000"/>
              </a:lnSpc>
            </a:pPr>
            <a:r>
              <a:rPr lang="en-GB" noProof="0" dirty="0"/>
              <a:t>Synergies across science and Cal/Val activities</a:t>
            </a:r>
          </a:p>
          <a:p>
            <a:pPr lvl="1">
              <a:lnSpc>
                <a:spcPct val="150000"/>
              </a:lnSpc>
            </a:pPr>
            <a:r>
              <a:rPr lang="en-GB" noProof="0" dirty="0"/>
              <a:t>Align efforts across agencies</a:t>
            </a:r>
          </a:p>
          <a:p>
            <a:pPr lvl="1">
              <a:lnSpc>
                <a:spcPct val="150000"/>
              </a:lnSpc>
            </a:pPr>
            <a:endParaRPr lang="en-GB" noProof="0" dirty="0"/>
          </a:p>
          <a:p>
            <a:pPr>
              <a:lnSpc>
                <a:spcPct val="150000"/>
              </a:lnSpc>
            </a:pPr>
            <a:endParaRPr lang="en-GB" sz="2400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18F4EA-D3E3-AEC3-E027-ACC5439B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Discussion topics</a:t>
            </a:r>
          </a:p>
        </p:txBody>
      </p:sp>
    </p:spTree>
    <p:extLst>
      <p:ext uri="{BB962C8B-B14F-4D97-AF65-F5344CB8AC3E}">
        <p14:creationId xmlns:p14="http://schemas.microsoft.com/office/powerpoint/2010/main" val="3003488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EA08A6-81AB-AAB0-6A1C-9818D3973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2" y="1054359"/>
            <a:ext cx="11423009" cy="55063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noProof="0" dirty="0"/>
              <a:t>Operations</a:t>
            </a:r>
          </a:p>
          <a:p>
            <a:pPr lvl="1">
              <a:lnSpc>
                <a:spcPct val="150000"/>
              </a:lnSpc>
            </a:pPr>
            <a:r>
              <a:rPr lang="en-GB" sz="2000" b="1" noProof="0" dirty="0"/>
              <a:t>Limited connectivity </a:t>
            </a:r>
            <a:r>
              <a:rPr lang="en-GB" sz="2000" noProof="0" dirty="0"/>
              <a:t>is a common issue across network operators</a:t>
            </a:r>
          </a:p>
          <a:p>
            <a:pPr lvl="1">
              <a:lnSpc>
                <a:spcPct val="150000"/>
              </a:lnSpc>
            </a:pPr>
            <a:r>
              <a:rPr lang="en-GB" sz="2000" noProof="0" dirty="0"/>
              <a:t>Improved procedures for delivering advanced </a:t>
            </a:r>
            <a:r>
              <a:rPr lang="en-GB" sz="2000" b="1" noProof="0" dirty="0"/>
              <a:t>technical training </a:t>
            </a:r>
            <a:r>
              <a:rPr lang="en-GB" sz="2000" noProof="0" dirty="0"/>
              <a:t>to Gobabeb staff should be established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Extending the </a:t>
            </a:r>
            <a:r>
              <a:rPr lang="en-GB" sz="2000" b="1" dirty="0"/>
              <a:t>validity period of research permits </a:t>
            </a:r>
            <a:r>
              <a:rPr lang="en-GB" sz="2000" dirty="0"/>
              <a:t>would facilitate visa applications for long-term observation activities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Sustainability</a:t>
            </a:r>
            <a:endParaRPr lang="en-GB" sz="2400" noProof="0" dirty="0"/>
          </a:p>
          <a:p>
            <a:pPr lvl="1">
              <a:lnSpc>
                <a:spcPct val="150000"/>
              </a:lnSpc>
            </a:pPr>
            <a:r>
              <a:rPr lang="en-GB" sz="2000" dirty="0"/>
              <a:t>Need to </a:t>
            </a:r>
            <a:r>
              <a:rPr lang="en-GB" sz="2000" b="1" dirty="0"/>
              <a:t>limit anthropogenic </a:t>
            </a:r>
            <a:r>
              <a:rPr lang="en-GB" sz="2000" dirty="0"/>
              <a:t>impact due to off-road driving and an increase in speculative </a:t>
            </a:r>
            <a:r>
              <a:rPr lang="en-GB" sz="2000" b="1" dirty="0"/>
              <a:t>mineral exploration</a:t>
            </a:r>
          </a:p>
          <a:p>
            <a:pPr lvl="1">
              <a:lnSpc>
                <a:spcPct val="150000"/>
              </a:lnSpc>
            </a:pPr>
            <a:r>
              <a:rPr lang="en-GB" sz="2000" b="1" noProof="0" dirty="0"/>
              <a:t>Sustained long-term funding </a:t>
            </a:r>
            <a:r>
              <a:rPr lang="en-GB" sz="2000" noProof="0" dirty="0"/>
              <a:t>is paramount to maintain the infrastructure and the hosted observational programs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FB3074-3366-76FE-6DF5-EF2F2E0B0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Operations and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84574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D7CFA1-C280-B56D-6BAA-627B373B2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580" y="1054359"/>
            <a:ext cx="10916816" cy="530911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Observations</a:t>
            </a:r>
            <a:endParaRPr lang="en-GB" sz="2400" noProof="0" dirty="0"/>
          </a:p>
          <a:p>
            <a:pPr lvl="1">
              <a:lnSpc>
                <a:spcPct val="150000"/>
              </a:lnSpc>
            </a:pPr>
            <a:r>
              <a:rPr lang="en-GB" sz="2000" noProof="0" dirty="0"/>
              <a:t>Need to deploy a </a:t>
            </a:r>
            <a:r>
              <a:rPr lang="en-GB" sz="2000" b="1" noProof="0" dirty="0"/>
              <a:t>Lidar</a:t>
            </a:r>
            <a:r>
              <a:rPr lang="en-GB" sz="2000" noProof="0" dirty="0"/>
              <a:t> system to complement surface and column-integrated </a:t>
            </a:r>
            <a:r>
              <a:rPr lang="en-GB" sz="2000" b="1" noProof="0" dirty="0"/>
              <a:t>aerosol</a:t>
            </a:r>
            <a:r>
              <a:rPr lang="en-GB" sz="2000" noProof="0" dirty="0"/>
              <a:t> with vertically-resolved observations </a:t>
            </a:r>
          </a:p>
          <a:p>
            <a:pPr lvl="1">
              <a:lnSpc>
                <a:spcPct val="150000"/>
              </a:lnSpc>
            </a:pPr>
            <a:r>
              <a:rPr lang="en-GB" sz="2000" noProof="0" dirty="0"/>
              <a:t>Complement land with </a:t>
            </a:r>
            <a:r>
              <a:rPr lang="en-GB" sz="2000" b="1" noProof="0" dirty="0"/>
              <a:t>ship-borne </a:t>
            </a:r>
            <a:r>
              <a:rPr lang="en-GB" sz="2000" noProof="0" dirty="0"/>
              <a:t>aerosol measurements along the Namibian coastline to study aerosol transport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Modeling </a:t>
            </a:r>
            <a:r>
              <a:rPr lang="en-GB" sz="2400" noProof="0" dirty="0"/>
              <a:t>and characterisation</a:t>
            </a:r>
          </a:p>
          <a:p>
            <a:pPr lvl="1">
              <a:lnSpc>
                <a:spcPct val="150000"/>
              </a:lnSpc>
            </a:pPr>
            <a:r>
              <a:rPr lang="en-GB" sz="2000" noProof="0" dirty="0"/>
              <a:t>Improve characterisation of surface </a:t>
            </a:r>
            <a:r>
              <a:rPr lang="en-GB" sz="2000" b="1" noProof="0" dirty="0"/>
              <a:t>anisotropy</a:t>
            </a:r>
            <a:r>
              <a:rPr lang="en-GB" sz="2000" noProof="0" dirty="0"/>
              <a:t> (BRDF), surface </a:t>
            </a:r>
            <a:r>
              <a:rPr lang="en-GB" sz="2000" b="1" noProof="0" dirty="0"/>
              <a:t>emissivity</a:t>
            </a:r>
            <a:r>
              <a:rPr lang="en-GB" sz="2000" noProof="0" dirty="0"/>
              <a:t> and spatial </a:t>
            </a:r>
            <a:r>
              <a:rPr lang="en-GB" sz="2000" b="1" noProof="0" dirty="0"/>
              <a:t>heterogeneity</a:t>
            </a:r>
            <a:r>
              <a:rPr lang="en-GB" sz="2000" noProof="0" dirty="0"/>
              <a:t> across different scales</a:t>
            </a:r>
          </a:p>
          <a:p>
            <a:pPr lvl="1">
              <a:lnSpc>
                <a:spcPct val="150000"/>
              </a:lnSpc>
            </a:pPr>
            <a:r>
              <a:rPr lang="en-GB" sz="2000" noProof="0" dirty="0"/>
              <a:t>Further assess </a:t>
            </a:r>
            <a:r>
              <a:rPr lang="en-GB" sz="2000" b="1" noProof="0" dirty="0"/>
              <a:t>long-term temporal stability</a:t>
            </a:r>
            <a:r>
              <a:rPr lang="en-GB" sz="2000" noProof="0" dirty="0"/>
              <a:t> of surface properties (spectrally resolved surface reflectance and albedo)  </a:t>
            </a:r>
          </a:p>
          <a:p>
            <a:pPr lvl="1">
              <a:lnSpc>
                <a:spcPct val="150000"/>
              </a:lnSpc>
            </a:pPr>
            <a:r>
              <a:rPr lang="en-GB" sz="2000" noProof="0" dirty="0"/>
              <a:t>Multi-sensor observations of aerosol properties and vertical structure could be exploited by </a:t>
            </a:r>
            <a:r>
              <a:rPr lang="en-GB" sz="2000" b="1" noProof="0" dirty="0"/>
              <a:t>synergistic retrieval </a:t>
            </a:r>
            <a:r>
              <a:rPr lang="en-GB" sz="2000" noProof="0" dirty="0"/>
              <a:t>approaches (e.g., </a:t>
            </a:r>
            <a:r>
              <a:rPr lang="en-GB" sz="2000" b="1" noProof="0" dirty="0"/>
              <a:t>GRASP</a:t>
            </a:r>
            <a:r>
              <a:rPr lang="en-GB" sz="2000" noProof="0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4A310B-72CE-27DA-0E45-BDE5C0A7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9"/>
            <a:ext cx="9770386" cy="779002"/>
          </a:xfrm>
        </p:spPr>
        <p:txBody>
          <a:bodyPr/>
          <a:lstStyle/>
          <a:p>
            <a:r>
              <a:rPr lang="en-GB" noProof="0" dirty="0"/>
              <a:t>Observations and modeling gaps</a:t>
            </a:r>
          </a:p>
        </p:txBody>
      </p:sp>
    </p:spTree>
    <p:extLst>
      <p:ext uri="{BB962C8B-B14F-4D97-AF65-F5344CB8AC3E}">
        <p14:creationId xmlns:p14="http://schemas.microsoft.com/office/powerpoint/2010/main" val="119250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C3AD6C-BF07-4426-CA38-05A030A8B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129004"/>
            <a:ext cx="11423008" cy="50478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Conduct </a:t>
            </a:r>
            <a:r>
              <a:rPr lang="en-GB" sz="2400" noProof="0" dirty="0"/>
              <a:t>a comprehensive </a:t>
            </a:r>
            <a:r>
              <a:rPr lang="en-GB" sz="2400" b="1" noProof="0" dirty="0"/>
              <a:t>survey of sensors and measurements</a:t>
            </a:r>
            <a:r>
              <a:rPr lang="en-GB" sz="2400" noProof="0" dirty="0"/>
              <a:t> currently operating at Gobabeb </a:t>
            </a:r>
          </a:p>
          <a:p>
            <a:pPr lvl="1">
              <a:lnSpc>
                <a:spcPct val="150000"/>
              </a:lnSpc>
            </a:pPr>
            <a:r>
              <a:rPr lang="en-GB" sz="2000" noProof="0" dirty="0"/>
              <a:t>This survey should include a </a:t>
            </a:r>
            <a:r>
              <a:rPr lang="en-GB" sz="2000" b="1" noProof="0" dirty="0"/>
              <a:t>detailed</a:t>
            </a:r>
            <a:r>
              <a:rPr lang="en-GB" sz="2000" noProof="0" dirty="0"/>
              <a:t> </a:t>
            </a:r>
            <a:r>
              <a:rPr lang="en-GB" sz="2000" b="1" noProof="0" dirty="0"/>
              <a:t>map</a:t>
            </a:r>
            <a:r>
              <a:rPr lang="en-GB" sz="2000" noProof="0" dirty="0"/>
              <a:t> of instrument locations and identify potential opportunities for synergistic use. </a:t>
            </a:r>
          </a:p>
          <a:p>
            <a:pPr lvl="1">
              <a:lnSpc>
                <a:spcPct val="150000"/>
              </a:lnSpc>
            </a:pPr>
            <a:r>
              <a:rPr lang="en-GB" sz="2000" noProof="0" dirty="0"/>
              <a:t>The survey should cover routine measurements, as well as past and planned field </a:t>
            </a:r>
            <a:r>
              <a:rPr lang="en-GB" sz="2000" b="1" noProof="0" dirty="0"/>
              <a:t>campaigns</a:t>
            </a:r>
            <a:r>
              <a:rPr lang="en-GB" sz="2000" noProof="0" dirty="0"/>
              <a:t>, and be made publicly available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Establish</a:t>
            </a:r>
            <a:r>
              <a:rPr lang="en-GB" sz="2400" noProof="0" dirty="0"/>
              <a:t> a </a:t>
            </a:r>
            <a:r>
              <a:rPr lang="en-GB" sz="2400" b="1" noProof="0" dirty="0"/>
              <a:t>scientific user committee</a:t>
            </a:r>
            <a:r>
              <a:rPr lang="en-GB" sz="2400" noProof="0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GB" sz="2000" noProof="0" dirty="0"/>
              <a:t>This committee, will ensure that </a:t>
            </a:r>
            <a:r>
              <a:rPr lang="en-GB" sz="2000" b="1" noProof="0" dirty="0"/>
              <a:t>scientific priority areas </a:t>
            </a:r>
            <a:r>
              <a:rPr lang="en-GB" sz="2000" noProof="0" dirty="0"/>
              <a:t>are addressed in a coordinated manner</a:t>
            </a:r>
          </a:p>
          <a:p>
            <a:pPr lvl="1">
              <a:lnSpc>
                <a:spcPct val="150000"/>
              </a:lnSpc>
            </a:pPr>
            <a:r>
              <a:rPr lang="en-GB" sz="2000" noProof="0" dirty="0"/>
              <a:t>It will </a:t>
            </a:r>
            <a:r>
              <a:rPr lang="en-GB" sz="2000" b="1" noProof="0" dirty="0"/>
              <a:t>facilitate synergies </a:t>
            </a:r>
            <a:r>
              <a:rPr lang="en-GB" sz="2000" noProof="0" dirty="0"/>
              <a:t>across existing and planned science and Cal/Val activities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D98553-4F69-9129-D839-5853C32B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Synergies across activities</a:t>
            </a:r>
          </a:p>
        </p:txBody>
      </p:sp>
    </p:spTree>
    <p:extLst>
      <p:ext uri="{BB962C8B-B14F-4D97-AF65-F5344CB8AC3E}">
        <p14:creationId xmlns:p14="http://schemas.microsoft.com/office/powerpoint/2010/main" val="1456079634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9122</TotalTime>
  <Words>852</Words>
  <Application>Microsoft Macintosh PowerPoint</Application>
  <PresentationFormat>Widescreen</PresentationFormat>
  <Paragraphs>97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Wingdings</vt:lpstr>
      <vt:lpstr>Arial</vt:lpstr>
      <vt:lpstr>Montserrat</vt:lpstr>
      <vt:lpstr>Georgia</vt:lpstr>
      <vt:lpstr>ceos</vt:lpstr>
      <vt:lpstr>WGCV-56 Report from ESA WS on Science and Cal/Val activities at Gobabeb</vt:lpstr>
      <vt:lpstr>Unique natural laboratory</vt:lpstr>
      <vt:lpstr>Multi-purpose cal/val site</vt:lpstr>
      <vt:lpstr>Motivations and objectives</vt:lpstr>
      <vt:lpstr>Agenda</vt:lpstr>
      <vt:lpstr>Discussion topics</vt:lpstr>
      <vt:lpstr>Operations and sustainability</vt:lpstr>
      <vt:lpstr>Observations and modeling gaps</vt:lpstr>
      <vt:lpstr>Synergies across activities</vt:lpstr>
      <vt:lpstr>Align efforts across agencies</vt:lpstr>
      <vt:lpstr>Proposed generic criteria</vt:lpstr>
      <vt:lpstr>Conclusion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Group on Calibration &amp; Validation (WGCV)  </dc:title>
  <cp:lastModifiedBy>Fabrizio Niro</cp:lastModifiedBy>
  <cp:revision>4</cp:revision>
  <dcterms:modified xsi:type="dcterms:W3CDTF">2026-04-15T09:17:40Z</dcterms:modified>
</cp:coreProperties>
</file>