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2"/>
  </p:notesMasterIdLst>
  <p:sldIdLst>
    <p:sldId id="256" r:id="rId2"/>
    <p:sldId id="277" r:id="rId3"/>
    <p:sldId id="278" r:id="rId4"/>
    <p:sldId id="279" r:id="rId5"/>
    <p:sldId id="264" r:id="rId6"/>
    <p:sldId id="263" r:id="rId7"/>
    <p:sldId id="265" r:id="rId8"/>
    <p:sldId id="280" r:id="rId9"/>
    <p:sldId id="266" r:id="rId10"/>
    <p:sldId id="268" r:id="rId11"/>
  </p:sldIdLst>
  <p:sldSz cx="12192000" cy="6858000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1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85749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244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 / LSI-VC-19, 20-23 April 2026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 / LSI-VC-19, 20-23 April 2026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 / LSI-VC-19, 20-23 April 2026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 / LSI-VC-19, 20-23 April 2026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9BE4-9CE0-6E41-B9E6-83C4EFE7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8FF52-51E7-F062-A3D4-036E7496D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615044"/>
            <a:ext cx="11338560" cy="4643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87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8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chanderson@usgs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usgs.gov/calval/eros-instrumen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calval/jacie-2026-workshop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210773" y="-11175"/>
            <a:ext cx="9621595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b="1" dirty="0"/>
              <a:t>USGS – Agency Update</a:t>
            </a:r>
            <a:br>
              <a:rPr lang="en-US" sz="4000" b="1" dirty="0"/>
            </a:br>
            <a:endParaRPr sz="4000" b="1" i="1" dirty="0"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8293100" y="4629150"/>
            <a:ext cx="3898900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>
              <a:lnSpc>
                <a:spcPct val="130000"/>
              </a:lnSpc>
            </a:pPr>
            <a:r>
              <a:rPr lang="en-GB" sz="2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Cody Anderson, USGS (WGCV Chair)</a:t>
            </a:r>
          </a:p>
          <a:p>
            <a:pPr lvl="0" algn="r">
              <a:lnSpc>
                <a:spcPct val="130000"/>
              </a:lnSpc>
            </a:pPr>
            <a:r>
              <a:rPr lang="en-IN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WGCV-56 / LSI-VC-19 Sioux Falls, SD, USA</a:t>
            </a:r>
          </a:p>
          <a:p>
            <a:pPr lvl="0" algn="r">
              <a:lnSpc>
                <a:spcPct val="130000"/>
              </a:lnSpc>
            </a:pPr>
            <a:r>
              <a:rPr lang="en-IN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20-23 April, 2026</a:t>
            </a:r>
          </a:p>
        </p:txBody>
      </p:sp>
      <p:pic>
        <p:nvPicPr>
          <p:cNvPr id="3" name="Picture 2" descr="What is the U.S. Geological Survey? - High Country News">
            <a:extLst>
              <a:ext uri="{FF2B5EF4-FFF2-40B4-BE49-F238E27FC236}">
                <a16:creationId xmlns:a16="http://schemas.microsoft.com/office/drawing/2014/main" id="{2C07C5EE-6CD4-B77F-E8C6-30F3B2A40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210773" y="3219204"/>
            <a:ext cx="2802593" cy="117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8676" y="2921917"/>
            <a:ext cx="9386864" cy="260893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Thanks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Cody Anderson, USGS – WGCV Chair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  <a:hlinkClick r:id="rId2"/>
              </a:rPr>
              <a:t>chanderson@usgs.gov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820E9D-469B-2077-2F66-51C33FDE07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2" descr="What is the U.S. Geological Survey? - High Country News">
            <a:extLst>
              <a:ext uri="{FF2B5EF4-FFF2-40B4-BE49-F238E27FC236}">
                <a16:creationId xmlns:a16="http://schemas.microsoft.com/office/drawing/2014/main" id="{0E273AB1-8CB0-39AD-F85E-10945C6BC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64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7213A-44FE-9D61-ED5C-09E63D010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219" y="1558533"/>
            <a:ext cx="5729414" cy="4662900"/>
          </a:xfrm>
        </p:spPr>
        <p:txBody>
          <a:bodyPr>
            <a:normAutofit/>
          </a:bodyPr>
          <a:lstStyle/>
          <a:p>
            <a:r>
              <a:rPr lang="en-GB" sz="2000" kern="0" dirty="0"/>
              <a:t>Landsat 9 continues to be stable and in-line with Landsat 8 for both Reflective (Left) and Thermal (Right) Bands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1E1F4C-9FE6-128C-DC3E-C32F00AE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9 - Radiometry</a:t>
            </a:r>
          </a:p>
        </p:txBody>
      </p:sp>
      <p:pic>
        <p:nvPicPr>
          <p:cNvPr id="4" name="Picture 2" descr="Landsat 9 logo">
            <a:extLst>
              <a:ext uri="{FF2B5EF4-FFF2-40B4-BE49-F238E27FC236}">
                <a16:creationId xmlns:a16="http://schemas.microsoft.com/office/drawing/2014/main" id="{2DF70159-AB0F-052A-D745-F4C8BD2A6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57" y="1051660"/>
            <a:ext cx="1778005" cy="207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ndering of Landsat 9">
            <a:extLst>
              <a:ext uri="{FF2B5EF4-FFF2-40B4-BE49-F238E27FC236}">
                <a16:creationId xmlns:a16="http://schemas.microsoft.com/office/drawing/2014/main" id="{BB16DC55-C098-0238-71A0-AAD835178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47" y="1501935"/>
            <a:ext cx="2641614" cy="13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CBC1BD6-40E0-EE6C-4A1B-C86DFB483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0" y="3127152"/>
            <a:ext cx="4624731" cy="314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E9FC44-918B-4EB9-A41A-A9F0F13B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528" y="3145994"/>
            <a:ext cx="5845105" cy="29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hat is the U.S. Geological Survey? - High Country News">
            <a:extLst>
              <a:ext uri="{FF2B5EF4-FFF2-40B4-BE49-F238E27FC236}">
                <a16:creationId xmlns:a16="http://schemas.microsoft.com/office/drawing/2014/main" id="{37274C57-7C8A-356E-024D-9DBE5DE23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9151F3-D288-9393-30C7-23A6683DD60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6665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E0143-378F-CEC7-906A-88ECC2B51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B63C7-06DD-283A-1B39-EDB06FFD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9" y="1366982"/>
            <a:ext cx="5723633" cy="4854451"/>
          </a:xfrm>
        </p:spPr>
        <p:txBody>
          <a:bodyPr>
            <a:normAutofit/>
          </a:bodyPr>
          <a:lstStyle/>
          <a:p>
            <a:r>
              <a:rPr lang="en-GB" sz="2000" kern="0" dirty="0"/>
              <a:t>Geodetic, sensor pointing, accuracy is around 1 pixel</a:t>
            </a:r>
          </a:p>
          <a:p>
            <a:r>
              <a:rPr lang="en-GB" sz="2000" kern="0" dirty="0"/>
              <a:t>Geometric, pixel, accuracy is well with a pixel (~1/10 of a pixel)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92B9A-0743-113E-C17F-18AC4A63C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9 - Geometry</a:t>
            </a:r>
          </a:p>
        </p:txBody>
      </p:sp>
      <p:pic>
        <p:nvPicPr>
          <p:cNvPr id="5" name="Picture 4" descr="Rendering of Landsat 9">
            <a:extLst>
              <a:ext uri="{FF2B5EF4-FFF2-40B4-BE49-F238E27FC236}">
                <a16:creationId xmlns:a16="http://schemas.microsoft.com/office/drawing/2014/main" id="{6B9585B1-13E2-4118-0AF1-1CB67FB4B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47" y="1501935"/>
            <a:ext cx="2641614" cy="13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9DCA671-BE1B-B823-6A98-1CC23DAF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5" y="3403076"/>
            <a:ext cx="4760774" cy="2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2A9DFFC-461E-9D1A-6CDD-807E57CE7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967" y="3083338"/>
            <a:ext cx="5838618" cy="315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C82D59-7F8C-E244-6ECF-8CD29CC45823}"/>
              </a:ext>
            </a:extLst>
          </p:cNvPr>
          <p:cNvSpPr txBox="1"/>
          <p:nvPr/>
        </p:nvSpPr>
        <p:spPr>
          <a:xfrm>
            <a:off x="1196506" y="6239841"/>
            <a:ext cx="309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Geodetic Accuracy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D4560-9B16-AF23-8042-BD2322752868}"/>
              </a:ext>
            </a:extLst>
          </p:cNvPr>
          <p:cNvSpPr txBox="1"/>
          <p:nvPr/>
        </p:nvSpPr>
        <p:spPr>
          <a:xfrm>
            <a:off x="7467013" y="6159094"/>
            <a:ext cx="309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Geometric Accuracy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CFF824-D626-AAB7-BCE8-9F61AC31995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Landsat 9 logo">
            <a:extLst>
              <a:ext uri="{FF2B5EF4-FFF2-40B4-BE49-F238E27FC236}">
                <a16:creationId xmlns:a16="http://schemas.microsoft.com/office/drawing/2014/main" id="{5D101426-2879-09D5-8C1B-B8A9B51BA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57" y="1051660"/>
            <a:ext cx="1778005" cy="207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What is the U.S. Geological Survey? - High Country News">
            <a:extLst>
              <a:ext uri="{FF2B5EF4-FFF2-40B4-BE49-F238E27FC236}">
                <a16:creationId xmlns:a16="http://schemas.microsoft.com/office/drawing/2014/main" id="{09CC5BAD-A991-B75D-0B6E-5FCCCC111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0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17C42C-2FAE-BF59-EC41-608EAE7FB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8651" y="1501935"/>
            <a:ext cx="5493796" cy="4662900"/>
          </a:xfrm>
        </p:spPr>
        <p:txBody>
          <a:bodyPr/>
          <a:lstStyle/>
          <a:p>
            <a:r>
              <a:rPr lang="en-GB" sz="1800" dirty="0"/>
              <a:t>Degradations in Reflective band plot are due to on-board calibrator degradations</a:t>
            </a:r>
          </a:p>
          <a:p>
            <a:r>
              <a:rPr lang="en-GB" sz="1800" dirty="0"/>
              <a:t>Degradations in thermal band plot are due outgassing/condensation which is accounted for with calibration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DB978-D927-E82D-C59E-EC45EDB6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8 - Radiometry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8917B2C-2BDE-3036-040C-8F81EB100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85" y="3440531"/>
            <a:ext cx="6135528" cy="269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8F56C33-0556-5D1E-51E1-9118ADC5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5" y="3165265"/>
            <a:ext cx="4625460" cy="314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9DFC305-ABFF-9D74-1487-74E7E659CFF5}"/>
              </a:ext>
            </a:extLst>
          </p:cNvPr>
          <p:cNvSpPr txBox="1">
            <a:spLocks/>
          </p:cNvSpPr>
          <p:nvPr/>
        </p:nvSpPr>
        <p:spPr>
          <a:xfrm>
            <a:off x="6405536" y="1199679"/>
            <a:ext cx="5786464" cy="2793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89B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89B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89B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89B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10" name="Picture 2" descr="Landsat 8 LDCM mission patch.">
            <a:extLst>
              <a:ext uri="{FF2B5EF4-FFF2-40B4-BE49-F238E27FC236}">
                <a16:creationId xmlns:a16="http://schemas.microsoft.com/office/drawing/2014/main" id="{37971C10-AF76-2ED1-FEE7-A41C1B367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70" y="1550710"/>
            <a:ext cx="2055930" cy="11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rtist rendering Landsat 8">
            <a:extLst>
              <a:ext uri="{FF2B5EF4-FFF2-40B4-BE49-F238E27FC236}">
                <a16:creationId xmlns:a16="http://schemas.microsoft.com/office/drawing/2014/main" id="{587DD649-8F8B-8C22-53B3-16ED8DD4E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65" y="1501935"/>
            <a:ext cx="2350722" cy="13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91D031-8573-1620-9F7A-D0553E438A4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2" descr="What is the U.S. Geological Survey? - High Country News">
            <a:extLst>
              <a:ext uri="{FF2B5EF4-FFF2-40B4-BE49-F238E27FC236}">
                <a16:creationId xmlns:a16="http://schemas.microsoft.com/office/drawing/2014/main" id="{5F4F8498-DC6E-CE5E-EEB1-70D9E380D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4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27FD6-309E-3BC0-57B2-A5F49BB6A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908BF7-7572-5F2B-20C4-CB0E894E9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9" y="1410750"/>
            <a:ext cx="5723633" cy="4662900"/>
          </a:xfrm>
        </p:spPr>
        <p:txBody>
          <a:bodyPr>
            <a:normAutofit/>
          </a:bodyPr>
          <a:lstStyle/>
          <a:p>
            <a:r>
              <a:rPr lang="en-GB" sz="2000" kern="0" dirty="0"/>
              <a:t>Geodetic, sensor pointing, accuracy is around 1 pixel</a:t>
            </a:r>
          </a:p>
          <a:p>
            <a:r>
              <a:rPr lang="en-GB" sz="2000" kern="0" dirty="0"/>
              <a:t>Geometric, pixel, accuracy is well with a pixel (~1/10 of a pixel)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35D78-6B3B-D9EE-6023-7C798D67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8 - Geometry</a:t>
            </a:r>
          </a:p>
        </p:txBody>
      </p:sp>
      <p:pic>
        <p:nvPicPr>
          <p:cNvPr id="10" name="Picture 2" descr="Landsat 8 LDCM mission patch.">
            <a:extLst>
              <a:ext uri="{FF2B5EF4-FFF2-40B4-BE49-F238E27FC236}">
                <a16:creationId xmlns:a16="http://schemas.microsoft.com/office/drawing/2014/main" id="{56714E0B-0AF1-CE57-84DD-8F2AB633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70" y="1550710"/>
            <a:ext cx="2055930" cy="11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rtist rendering Landsat 8">
            <a:extLst>
              <a:ext uri="{FF2B5EF4-FFF2-40B4-BE49-F238E27FC236}">
                <a16:creationId xmlns:a16="http://schemas.microsoft.com/office/drawing/2014/main" id="{F4D32134-12FD-9703-3515-7978BAB2F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65" y="1501935"/>
            <a:ext cx="2350722" cy="13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B26D25-CABA-EE53-BD6F-32E5C659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6" y="3488856"/>
            <a:ext cx="4694813" cy="253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0A8A2CD-86CA-8CAB-F4DB-314BB9165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78" y="3104249"/>
            <a:ext cx="6353560" cy="3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F7DE95-8FA1-3917-E035-CAD5BA769114}"/>
              </a:ext>
            </a:extLst>
          </p:cNvPr>
          <p:cNvSpPr txBox="1"/>
          <p:nvPr/>
        </p:nvSpPr>
        <p:spPr>
          <a:xfrm>
            <a:off x="1196506" y="6239841"/>
            <a:ext cx="309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Geodetic Accuracy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E35280-2540-6482-98AE-66AB39C48737}"/>
              </a:ext>
            </a:extLst>
          </p:cNvPr>
          <p:cNvSpPr txBox="1"/>
          <p:nvPr/>
        </p:nvSpPr>
        <p:spPr>
          <a:xfrm>
            <a:off x="7394152" y="6273385"/>
            <a:ext cx="309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Geometric Accuracy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77343C-628A-F2AE-D4E1-6CFCEC1722C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2" descr="What is the U.S. Geological Survey? - High Country News">
            <a:extLst>
              <a:ext uri="{FF2B5EF4-FFF2-40B4-BE49-F238E27FC236}">
                <a16:creationId xmlns:a16="http://schemas.microsoft.com/office/drawing/2014/main" id="{CA506DBA-D8EA-24BF-95F3-6044490DF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8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9BC95-A24F-A6EE-3DEE-0497586D0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558533"/>
            <a:ext cx="3708845" cy="4662900"/>
          </a:xfrm>
        </p:spPr>
        <p:txBody>
          <a:bodyPr>
            <a:normAutofit/>
          </a:bodyPr>
          <a:lstStyle/>
          <a:p>
            <a:r>
              <a:rPr lang="en-US" dirty="0"/>
              <a:t>Number of spectral bands: 26</a:t>
            </a:r>
          </a:p>
          <a:p>
            <a:endParaRPr lang="en-US" dirty="0"/>
          </a:p>
          <a:p>
            <a:r>
              <a:rPr lang="en-US" dirty="0"/>
              <a:t>Expected launch date: TBD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C63C6-170C-3634-77C0-780E6E4A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Next/10</a:t>
            </a:r>
          </a:p>
        </p:txBody>
      </p:sp>
      <p:pic>
        <p:nvPicPr>
          <p:cNvPr id="4" name="Picture 2" descr="Spectral Bandpasses for all Landsat Sensors">
            <a:extLst>
              <a:ext uri="{FF2B5EF4-FFF2-40B4-BE49-F238E27FC236}">
                <a16:creationId xmlns:a16="http://schemas.microsoft.com/office/drawing/2014/main" id="{F6FEB3BB-3398-E69B-7553-3F088DC44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78" y="2039470"/>
            <a:ext cx="8130746" cy="34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45E87E-159E-A38E-271D-BA198D06ED2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2" descr="What is the U.S. Geological Survey? - High Country News">
            <a:extLst>
              <a:ext uri="{FF2B5EF4-FFF2-40B4-BE49-F238E27FC236}">
                <a16:creationId xmlns:a16="http://schemas.microsoft.com/office/drawing/2014/main" id="{FC3C4C52-B846-3699-B1E3-9CC70C65E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9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CC8C9-7655-021B-22B4-A3D8EE2B8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105" y="844109"/>
            <a:ext cx="11495400" cy="4662900"/>
          </a:xfrm>
        </p:spPr>
        <p:txBody>
          <a:bodyPr/>
          <a:lstStyle/>
          <a:p>
            <a:r>
              <a:rPr lang="en-US" sz="2400" dirty="0"/>
              <a:t>~2028 </a:t>
            </a:r>
          </a:p>
          <a:p>
            <a:r>
              <a:rPr lang="en-US" sz="2400" dirty="0"/>
              <a:t>Planned improvements</a:t>
            </a:r>
          </a:p>
          <a:p>
            <a:pPr lvl="1"/>
            <a:r>
              <a:rPr lang="en-US" sz="2000" dirty="0"/>
              <a:t>Aquatic Reflectance Product</a:t>
            </a:r>
          </a:p>
          <a:p>
            <a:pPr lvl="1"/>
            <a:r>
              <a:rPr lang="en-US" sz="2000" dirty="0"/>
              <a:t>Surface Reflectance and Temperature Improvements</a:t>
            </a:r>
          </a:p>
          <a:p>
            <a:pPr lvl="1"/>
            <a:r>
              <a:rPr lang="en-US" sz="2000" dirty="0"/>
              <a:t>Per-pixel Uncertainty Reporting</a:t>
            </a:r>
          </a:p>
          <a:p>
            <a:pPr lvl="1"/>
            <a:r>
              <a:rPr lang="en-US" sz="2000" dirty="0"/>
              <a:t>Global Equal-Area Projection</a:t>
            </a:r>
          </a:p>
          <a:p>
            <a:pPr lvl="1"/>
            <a:r>
              <a:rPr lang="en-US" sz="2000" dirty="0"/>
              <a:t>Upper-Left Corner Pixel Indexing</a:t>
            </a:r>
          </a:p>
          <a:p>
            <a:pPr lvl="1"/>
            <a:r>
              <a:rPr lang="en-US" sz="2000" dirty="0"/>
              <a:t>Landsat 9 Radiometric Reference for Whole Archive</a:t>
            </a:r>
          </a:p>
          <a:p>
            <a:pPr lvl="1"/>
            <a:r>
              <a:rPr lang="en-US" sz="2000" dirty="0"/>
              <a:t>Native Resolution for Thermal Products</a:t>
            </a:r>
          </a:p>
          <a:p>
            <a:pPr lvl="1"/>
            <a:r>
              <a:rPr lang="en-US" sz="2000" dirty="0"/>
              <a:t>Geometric Improvements</a:t>
            </a:r>
          </a:p>
          <a:p>
            <a:pPr lvl="2"/>
            <a:r>
              <a:rPr lang="en-US" sz="1600" dirty="0"/>
              <a:t>10m Reference (in preparation for </a:t>
            </a:r>
            <a:r>
              <a:rPr lang="en-US" sz="1600" dirty="0" err="1"/>
              <a:t>LNext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Multi-Resolution Consistency</a:t>
            </a:r>
          </a:p>
          <a:p>
            <a:pPr lvl="2"/>
            <a:r>
              <a:rPr lang="en-US" sz="1600" dirty="0"/>
              <a:t>Geometric Correction Algorithm Improvements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FFE3F-5CF4-8660-F748-C759E699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Landsat Collection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459F74-D6B0-5465-5E6D-D6E77734D1F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2" descr="What is the U.S. Geological Survey? - High Country News">
            <a:extLst>
              <a:ext uri="{FF2B5EF4-FFF2-40B4-BE49-F238E27FC236}">
                <a16:creationId xmlns:a16="http://schemas.microsoft.com/office/drawing/2014/main" id="{0283E5C2-B724-9A2E-7B5F-921E64541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9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BEDD6-5FEE-0C35-4DFC-83487115A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106" y="1097550"/>
            <a:ext cx="11495400" cy="4662900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https://www.usgs.gov/calval/eros-instrumentation</a:t>
            </a:r>
            <a:endParaRPr lang="en-US" sz="2400" dirty="0"/>
          </a:p>
          <a:p>
            <a:r>
              <a:rPr lang="en-US" sz="2400" b="1" dirty="0"/>
              <a:t>Ecosystem Phenology Web Camera Network – PHENOCAM</a:t>
            </a:r>
          </a:p>
          <a:p>
            <a:r>
              <a:rPr lang="en-US" sz="2400" b="1" dirty="0"/>
              <a:t>USDA Natural Resources Conservation Service – SCAN</a:t>
            </a:r>
          </a:p>
          <a:p>
            <a:r>
              <a:rPr lang="en-US" sz="2400" b="1" dirty="0"/>
              <a:t>NOAA Earth System Research Laboratory – SURFRAD</a:t>
            </a:r>
          </a:p>
          <a:p>
            <a:r>
              <a:rPr lang="en-US" sz="2400" b="1" dirty="0"/>
              <a:t>NOAA National Climatic Data Center – CRN</a:t>
            </a:r>
          </a:p>
          <a:p>
            <a:r>
              <a:rPr lang="en-US" sz="2400" b="1" dirty="0"/>
              <a:t>Canada Climate Reference Station Network – RCS</a:t>
            </a:r>
          </a:p>
          <a:p>
            <a:r>
              <a:rPr lang="en-US" sz="2400" b="1" dirty="0"/>
              <a:t>Advanced National Seismic System (ANSS)</a:t>
            </a:r>
          </a:p>
          <a:p>
            <a:r>
              <a:rPr lang="en-US" sz="2400" b="1" dirty="0"/>
              <a:t>Aerosol Robotic Network (AERONET)</a:t>
            </a:r>
          </a:p>
          <a:p>
            <a:r>
              <a:rPr lang="en-US" sz="2400" b="1" dirty="0" err="1"/>
              <a:t>RadCalNet</a:t>
            </a:r>
            <a:r>
              <a:rPr lang="en-US" sz="2400" b="1" dirty="0"/>
              <a:t> – Coming Soon…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1113F3-9336-25E0-4A93-5D04C109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EROS “Supersite”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88BF9-BA7F-A770-E482-F6662EA20F9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2" descr="What is the U.S. Geological Survey? - High Country News">
            <a:extLst>
              <a:ext uri="{FF2B5EF4-FFF2-40B4-BE49-F238E27FC236}">
                <a16:creationId xmlns:a16="http://schemas.microsoft.com/office/drawing/2014/main" id="{A27B91DE-7907-4624-BA16-4FC3337E4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1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BFD7-A742-5A84-1AB2-4A2D4582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JACIE</a:t>
            </a:r>
          </a:p>
        </p:txBody>
      </p:sp>
      <p:pic>
        <p:nvPicPr>
          <p:cNvPr id="4" name="Picture 2" descr="JACIE image">
            <a:extLst>
              <a:ext uri="{FF2B5EF4-FFF2-40B4-BE49-F238E27FC236}">
                <a16:creationId xmlns:a16="http://schemas.microsoft.com/office/drawing/2014/main" id="{89F1174B-B2E9-C35E-FD5C-90161F32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3" y="1059391"/>
            <a:ext cx="7233697" cy="260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A13E6C-25F8-2627-C767-2E96EC8F327B}"/>
              </a:ext>
            </a:extLst>
          </p:cNvPr>
          <p:cNvSpPr txBox="1"/>
          <p:nvPr/>
        </p:nvSpPr>
        <p:spPr>
          <a:xfrm>
            <a:off x="0" y="3660257"/>
            <a:ext cx="79449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dirty="0"/>
              <a:t>April 13-18, 2026</a:t>
            </a:r>
          </a:p>
          <a:p>
            <a:pPr algn="ctr"/>
            <a:r>
              <a:rPr lang="en-US" sz="2800" dirty="0">
                <a:hlinkClick r:id="rId3"/>
              </a:rPr>
              <a:t>https://www.usgs.gov/calval/jacie-2026-workshop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E6AFEB-0574-4FFE-6B61-2150D735330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86" y="6352023"/>
            <a:ext cx="2325025" cy="5142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6C450E19-31D3-C41D-C63C-04D4ED474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477091" y="1113732"/>
            <a:ext cx="3230166" cy="429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A28DD2-DDCC-8923-9D92-FA9DE9F400B8}"/>
              </a:ext>
            </a:extLst>
          </p:cNvPr>
          <p:cNvSpPr txBox="1"/>
          <p:nvPr/>
        </p:nvSpPr>
        <p:spPr>
          <a:xfrm>
            <a:off x="7777891" y="5285733"/>
            <a:ext cx="4628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USGS Director </a:t>
            </a:r>
          </a:p>
          <a:p>
            <a:pPr algn="ctr"/>
            <a:r>
              <a:rPr lang="en-US" sz="4000" dirty="0"/>
              <a:t>Ned Mamula</a:t>
            </a:r>
          </a:p>
        </p:txBody>
      </p:sp>
      <p:pic>
        <p:nvPicPr>
          <p:cNvPr id="11" name="Picture 2" descr="What is the U.S. Geological Survey? - High Country News">
            <a:extLst>
              <a:ext uri="{FF2B5EF4-FFF2-40B4-BE49-F238E27FC236}">
                <a16:creationId xmlns:a16="http://schemas.microsoft.com/office/drawing/2014/main" id="{A4CB869F-D403-8F5A-72E6-12B7856F2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20513"/>
          <a:stretch>
            <a:fillRect/>
          </a:stretch>
        </p:blipFill>
        <p:spPr bwMode="auto">
          <a:xfrm>
            <a:off x="10797387" y="1051660"/>
            <a:ext cx="1394613" cy="5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9F9872-7463-23D0-F692-F0E9E6FB21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" y="4687006"/>
            <a:ext cx="12192000" cy="222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11182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dd02d64-b7f3-43f7-a145-cfd68d338edf}" enabled="1" method="Standard" siteId="{0693b5ba-4b18-4d7b-9341-f32f400a54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12970</TotalTime>
  <Words>323</Words>
  <Application>Microsoft Office PowerPoint</Application>
  <PresentationFormat>Widescreen</PresentationFormat>
  <Paragraphs>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Montserrat</vt:lpstr>
      <vt:lpstr>ceos</vt:lpstr>
      <vt:lpstr>USGS – Agency Update </vt:lpstr>
      <vt:lpstr>Landsat 9 - Radiometry</vt:lpstr>
      <vt:lpstr>Landsat 9 - Geometry</vt:lpstr>
      <vt:lpstr>Landsat 8 - Radiometry</vt:lpstr>
      <vt:lpstr>Landsat 8 - Geometry</vt:lpstr>
      <vt:lpstr>Landsat Next/10</vt:lpstr>
      <vt:lpstr>Landsat Collection 3</vt:lpstr>
      <vt:lpstr>EROS “Supersite”</vt:lpstr>
      <vt:lpstr>JACIE</vt:lpstr>
      <vt:lpstr>Thanks Cody Anderson, USGS – WGCV Chair chanderson@usgs.gov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CEOS SIT-40 Overview of CEOS Interoperability Handbook 2.0</dc:title>
  <dc:creator>Nitant</dc:creator>
  <cp:lastModifiedBy>Anderson, Cody H</cp:lastModifiedBy>
  <cp:revision>40</cp:revision>
  <dcterms:modified xsi:type="dcterms:W3CDTF">2026-04-22T14:57:41Z</dcterms:modified>
</cp:coreProperties>
</file>