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9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68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574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44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 / LSI-VC-19, 20-23 April 2026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 / LSI-VC-19, 20-23 April 2026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 / LSI-VC-19, 20-23 April 2026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 / LSI-VC-19, 20-23 April 2026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9BE4-9CE0-6E41-B9E6-83C4EFE7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8FF52-51E7-F062-A3D4-036E7496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15044"/>
            <a:ext cx="11338560" cy="4643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87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chanderson@usg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210773" y="-11175"/>
            <a:ext cx="11981227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7200" b="1" dirty="0"/>
              <a:t>Discussion: Expressing Uncertainty </a:t>
            </a:r>
            <a:br>
              <a:rPr lang="en-US" sz="7200" b="1" dirty="0"/>
            </a:br>
            <a:r>
              <a:rPr lang="en-US" sz="7200" b="1" dirty="0"/>
              <a:t>Information</a:t>
            </a:r>
            <a:br>
              <a:rPr lang="en-US" sz="3600" b="1" dirty="0"/>
            </a:br>
            <a:endParaRPr sz="3600" b="1" i="1" dirty="0"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8293100" y="4629150"/>
            <a:ext cx="3898900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lnSpc>
                <a:spcPct val="130000"/>
              </a:lnSpc>
            </a:pPr>
            <a:r>
              <a:rPr lang="en-GB" sz="2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Cody Anderson, USGS (WGCV Chair)</a:t>
            </a:r>
          </a:p>
          <a:p>
            <a:pPr lvl="0" algn="r">
              <a:lnSpc>
                <a:spcPct val="130000"/>
              </a:lnSpc>
            </a:pPr>
            <a:r>
              <a:rPr lang="en-IN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WGCV-56 / LSI-VC-19 Sioux Falls, SD, USA</a:t>
            </a:r>
          </a:p>
          <a:p>
            <a:pPr lvl="0" algn="r">
              <a:lnSpc>
                <a:spcPct val="130000"/>
              </a:lnSpc>
            </a:pPr>
            <a:r>
              <a:rPr lang="en-IN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20-23 April, 2026</a:t>
            </a:r>
          </a:p>
        </p:txBody>
      </p:sp>
      <p:pic>
        <p:nvPicPr>
          <p:cNvPr id="3" name="Picture 2" descr="What is the U.S. Geological Survey? - High Country News">
            <a:extLst>
              <a:ext uri="{FF2B5EF4-FFF2-40B4-BE49-F238E27FC236}">
                <a16:creationId xmlns:a16="http://schemas.microsoft.com/office/drawing/2014/main" id="{2C07C5EE-6CD4-B77F-E8C6-30F3B2A4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120045" y="3692724"/>
            <a:ext cx="2071955" cy="8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2D2690-D0BA-7D6E-45CD-8DDAF67A7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4. Noise Interpolation Propagation  (~0.03% – 24%, median ~0.3%; highest values occur in very low signal regions)</a:t>
            </a:r>
            <a:endParaRPr lang="en-US" dirty="0"/>
          </a:p>
          <a:p>
            <a:pPr lvl="0"/>
            <a:r>
              <a:rPr lang="en-US" dirty="0"/>
              <a:t>Usually smallest contributor </a:t>
            </a:r>
          </a:p>
          <a:p>
            <a:pPr lvl="0"/>
            <a:r>
              <a:rPr lang="en-US" dirty="0"/>
              <a:t>Only significant when: </a:t>
            </a:r>
          </a:p>
          <a:p>
            <a:pPr lvl="1"/>
            <a:r>
              <a:rPr lang="en-US" dirty="0"/>
              <a:t>low signal (dark targets) </a:t>
            </a:r>
          </a:p>
          <a:p>
            <a:pPr lvl="1"/>
            <a:r>
              <a:rPr lang="en-US" dirty="0"/>
              <a:t>low SNR 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83B0E22-9FB8-8082-75FA-511BB65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0"/>
            <a:ext cx="9386864" cy="954941"/>
          </a:xfrm>
        </p:spPr>
        <p:txBody>
          <a:bodyPr/>
          <a:lstStyle/>
          <a:p>
            <a:r>
              <a:rPr lang="en-US" sz="3600" b="1" dirty="0"/>
              <a:t>Ranking by Impact for a “typical scene” in descending order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2" descr="What is the U.S. Geological Survey? - High Country News">
            <a:extLst>
              <a:ext uri="{FF2B5EF4-FFF2-40B4-BE49-F238E27FC236}">
                <a16:creationId xmlns:a16="http://schemas.microsoft.com/office/drawing/2014/main" id="{8DA2218E-E2BE-894C-A8E1-0790AF5DD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89DC-C4E5-7CBD-E9F6-6FCA5873710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6294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99B7A9-24AA-4B2E-A9DB-0FC86F4F6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5. Bad Pixels / Saturation</a:t>
            </a:r>
            <a:endParaRPr lang="en-US" dirty="0"/>
          </a:p>
          <a:p>
            <a:pPr lvl="0"/>
            <a:r>
              <a:rPr lang="en-US" dirty="0"/>
              <a:t>Not expressed as percent uncertainty </a:t>
            </a:r>
          </a:p>
          <a:p>
            <a:pPr lvl="0"/>
            <a:r>
              <a:rPr lang="en-US" dirty="0"/>
              <a:t>Represents: </a:t>
            </a:r>
          </a:p>
          <a:p>
            <a:pPr lvl="1"/>
            <a:r>
              <a:rPr lang="en-US" dirty="0"/>
              <a:t>unknown radiometric value </a:t>
            </a:r>
          </a:p>
          <a:p>
            <a:pPr lvl="1"/>
            <a:r>
              <a:rPr lang="en-US" dirty="0"/>
              <a:t>invalid uncertainty </a:t>
            </a:r>
          </a:p>
          <a:p>
            <a:pPr lvl="0"/>
            <a:r>
              <a:rPr lang="en-US" dirty="0"/>
              <a:t>Should be: </a:t>
            </a:r>
          </a:p>
          <a:p>
            <a:pPr lvl="1"/>
            <a:r>
              <a:rPr lang="en-US" dirty="0"/>
              <a:t>masked </a:t>
            </a:r>
          </a:p>
          <a:p>
            <a:pPr lvl="1"/>
            <a:r>
              <a:rPr lang="en-US" dirty="0"/>
              <a:t>excluded from analysis 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E7A6905-166E-9400-BB24-0D343B34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0"/>
            <a:ext cx="9386864" cy="954941"/>
          </a:xfrm>
        </p:spPr>
        <p:txBody>
          <a:bodyPr/>
          <a:lstStyle/>
          <a:p>
            <a:r>
              <a:rPr lang="en-US" sz="3600" b="1" dirty="0"/>
              <a:t>Ranking by Impact for a “typical scene” in descending order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2" descr="What is the U.S. Geological Survey? - High Country News">
            <a:extLst>
              <a:ext uri="{FF2B5EF4-FFF2-40B4-BE49-F238E27FC236}">
                <a16:creationId xmlns:a16="http://schemas.microsoft.com/office/drawing/2014/main" id="{84D70B69-1313-588F-B5F8-0E38F5B43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C05AF-60C7-0C2C-394E-3798C9810B5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0130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8676" y="2921917"/>
            <a:ext cx="9386864" cy="260893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Thanks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Cody Anderson, USGS – WGCV Chair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hlinkClick r:id="rId2"/>
              </a:rPr>
              <a:t>chanderson@usgs.gov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820E9D-469B-2077-2F66-51C33FDE07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2" descr="What is the U.S. Geological Survey? - High Country News">
            <a:extLst>
              <a:ext uri="{FF2B5EF4-FFF2-40B4-BE49-F238E27FC236}">
                <a16:creationId xmlns:a16="http://schemas.microsoft.com/office/drawing/2014/main" id="{0E273AB1-8CB0-39AD-F85E-10945C6BC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4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EE0205-8EBC-5F0E-CC70-397C3668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Per-Pixel Uncertainty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5C3AD-E7BD-36E9-CBDC-FF879C107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81799"/>
            <a:ext cx="9144000" cy="4032738"/>
          </a:xfrm>
          <a:prstGeom prst="rect">
            <a:avLst/>
          </a:prstGeom>
        </p:spPr>
      </p:pic>
      <p:pic>
        <p:nvPicPr>
          <p:cNvPr id="5" name="Picture 2" descr="What is the U.S. Geological Survey? - High Country News">
            <a:extLst>
              <a:ext uri="{FF2B5EF4-FFF2-40B4-BE49-F238E27FC236}">
                <a16:creationId xmlns:a16="http://schemas.microsoft.com/office/drawing/2014/main" id="{DF7396A8-4639-FC79-DE9D-FD609F09F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712B0E-42EF-E3C6-A3DA-18741A52262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0228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EE388E-2A62-3C9F-BB7A-D09AC0F94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/>
              <a:t>Primary Components</a:t>
            </a:r>
            <a:endParaRPr lang="en-US" sz="3600" dirty="0"/>
          </a:p>
          <a:p>
            <a:pPr lvl="1"/>
            <a:r>
              <a:rPr lang="en-US" sz="3200" b="1" dirty="0"/>
              <a:t>SI Traceability (Calibration) Uncertainty </a:t>
            </a:r>
            <a:r>
              <a:rPr lang="en-US" sz="3200" dirty="0"/>
              <a:t> </a:t>
            </a:r>
          </a:p>
          <a:p>
            <a:pPr lvl="1"/>
            <a:r>
              <a:rPr lang="en-US" sz="3200" b="1" dirty="0"/>
              <a:t>Noise Interpolation Propagation</a:t>
            </a:r>
            <a:endParaRPr lang="en-US" sz="3200" dirty="0"/>
          </a:p>
          <a:p>
            <a:pPr lvl="1"/>
            <a:r>
              <a:rPr lang="en-US" sz="3200" b="1" dirty="0"/>
              <a:t>Interpolation Modeling Uncertainty </a:t>
            </a:r>
            <a:endParaRPr lang="en-US" sz="3200" dirty="0"/>
          </a:p>
          <a:p>
            <a:pPr lvl="1"/>
            <a:r>
              <a:rPr lang="en-US" sz="3200" b="1" dirty="0"/>
              <a:t>Coupled Geometric–Radiometric Uncertainty </a:t>
            </a:r>
            <a:r>
              <a:rPr lang="en-US" sz="3200" dirty="0"/>
              <a:t> </a:t>
            </a:r>
          </a:p>
          <a:p>
            <a:pPr lvl="1"/>
            <a:r>
              <a:rPr lang="en-US" sz="3200" b="1" dirty="0"/>
              <a:t>Bad Pixels / Saturation / Defective Detectors </a:t>
            </a:r>
            <a:r>
              <a:rPr lang="en-US" sz="3200" dirty="0"/>
              <a:t> </a:t>
            </a:r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1196A9-5588-8343-5117-CE82D87E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0"/>
            <a:ext cx="9386864" cy="954941"/>
          </a:xfrm>
        </p:spPr>
        <p:txBody>
          <a:bodyPr/>
          <a:lstStyle/>
          <a:p>
            <a:r>
              <a:rPr lang="en-US" sz="3600" dirty="0"/>
              <a:t>Landsat 8 OLI L1TP Per-Pixel Radiometric Uncertainty Components</a:t>
            </a:r>
          </a:p>
        </p:txBody>
      </p:sp>
      <p:pic>
        <p:nvPicPr>
          <p:cNvPr id="4" name="Picture 2" descr="What is the U.S. Geological Survey? - High Country News">
            <a:extLst>
              <a:ext uri="{FF2B5EF4-FFF2-40B4-BE49-F238E27FC236}">
                <a16:creationId xmlns:a16="http://schemas.microsoft.com/office/drawing/2014/main" id="{38E861F7-4DFD-1F2D-23FF-89BF422F0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51A79-C6CC-E0AC-0F89-6368922E32C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4289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91B1D9-510C-0CBB-9627-F417D4BE1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SI Traceability (Calibration) Uncertainty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Includes: integrating sphere, diffuser BRDF, stray light, nonlinearity, calibration transfer chain </a:t>
            </a:r>
          </a:p>
          <a:p>
            <a:pPr lvl="1"/>
            <a:r>
              <a:rPr lang="en-US" dirty="0"/>
              <a:t>Provides a scene-independent baseline (with two values depending on radiance level)</a:t>
            </a:r>
          </a:p>
          <a:p>
            <a:pPr lvl="0"/>
            <a:r>
              <a:rPr lang="en-US" b="1" dirty="0"/>
              <a:t>Noise Interpolation Propagation</a:t>
            </a:r>
            <a:endParaRPr lang="en-US" dirty="0"/>
          </a:p>
          <a:p>
            <a:pPr lvl="1"/>
            <a:r>
              <a:rPr lang="en-US" dirty="0"/>
              <a:t>Instrument noise propagated through interpolation </a:t>
            </a:r>
          </a:p>
          <a:p>
            <a:pPr lvl="1"/>
            <a:r>
              <a:rPr lang="en-US" dirty="0"/>
              <a:t>Derived from per-detector noise model and interpolation kernel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284B97-D4F0-CE59-D3E6-C80E4E61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6" y="102742"/>
            <a:ext cx="9386864" cy="852199"/>
          </a:xfrm>
        </p:spPr>
        <p:txBody>
          <a:bodyPr/>
          <a:lstStyle/>
          <a:p>
            <a:r>
              <a:rPr lang="en-US" b="1" dirty="0"/>
              <a:t>Primary Components</a:t>
            </a:r>
            <a:endParaRPr lang="en-US" dirty="0"/>
          </a:p>
        </p:txBody>
      </p:sp>
      <p:pic>
        <p:nvPicPr>
          <p:cNvPr id="4" name="Picture 2" descr="What is the U.S. Geological Survey? - High Country News">
            <a:extLst>
              <a:ext uri="{FF2B5EF4-FFF2-40B4-BE49-F238E27FC236}">
                <a16:creationId xmlns:a16="http://schemas.microsoft.com/office/drawing/2014/main" id="{5019DD7D-F272-A0AE-CF68-6F84F3E54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71DDE-8A2B-7CCC-3C18-15946EE9913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967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3BE6DB-DA62-028A-DCB5-8F33A1383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Interpolation Modeling Uncertainty </a:t>
            </a:r>
            <a:endParaRPr lang="en-US" dirty="0"/>
          </a:p>
          <a:p>
            <a:pPr lvl="1"/>
            <a:r>
              <a:rPr lang="en-US" dirty="0"/>
              <a:t>Error due to interpolation not perfectly reconstructing the underlying signal </a:t>
            </a:r>
          </a:p>
          <a:p>
            <a:pPr lvl="1"/>
            <a:r>
              <a:rPr lang="en-US" dirty="0"/>
              <a:t>Strongly scene-dependent (edges, aliasing, high spatial frequency content) </a:t>
            </a:r>
          </a:p>
          <a:p>
            <a:pPr lvl="0"/>
            <a:r>
              <a:rPr lang="en-US" b="1" dirty="0"/>
              <a:t>Coupled Geometric–Radiometric Uncertainty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Radiometric error due to pixel location uncertainty </a:t>
            </a:r>
          </a:p>
          <a:p>
            <a:pPr lvl="2"/>
            <a:r>
              <a:rPr lang="en-US" dirty="0"/>
              <a:t>Proportional to the product of image gradient x geometric uncertainty 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4E9F068-3CC2-C3C7-582B-797BEB20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176213"/>
            <a:ext cx="9386887" cy="779462"/>
          </a:xfrm>
        </p:spPr>
        <p:txBody>
          <a:bodyPr/>
          <a:lstStyle/>
          <a:p>
            <a:r>
              <a:rPr lang="en-US" b="1" dirty="0"/>
              <a:t>Primary Components</a:t>
            </a:r>
            <a:endParaRPr lang="en-US" dirty="0"/>
          </a:p>
        </p:txBody>
      </p:sp>
      <p:pic>
        <p:nvPicPr>
          <p:cNvPr id="5" name="Picture 2" descr="What is the U.S. Geological Survey? - High Country News">
            <a:extLst>
              <a:ext uri="{FF2B5EF4-FFF2-40B4-BE49-F238E27FC236}">
                <a16:creationId xmlns:a16="http://schemas.microsoft.com/office/drawing/2014/main" id="{BBEE8142-6D14-30AC-02A4-0835CC103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EADA18-BDBB-4A40-9C72-0EEB5EC3413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0945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9953E0-7F75-4605-963F-50FC805AA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Bad Pixels / Saturation / Defective Detectors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Includes: </a:t>
            </a:r>
          </a:p>
          <a:p>
            <a:pPr lvl="2"/>
            <a:r>
              <a:rPr lang="en-US" dirty="0"/>
              <a:t>Saturated pixels (analog or digital) </a:t>
            </a:r>
          </a:p>
          <a:p>
            <a:pPr lvl="2"/>
            <a:r>
              <a:rPr lang="en-US" dirty="0"/>
              <a:t>Defective detectors </a:t>
            </a:r>
          </a:p>
          <a:p>
            <a:pPr lvl="1"/>
            <a:r>
              <a:rPr lang="en-US" dirty="0"/>
              <a:t>These do not have a valid uncertainty estimate and are masked and propagated through the interpolation kernel </a:t>
            </a:r>
          </a:p>
          <a:p>
            <a:pPr lvl="1"/>
            <a:r>
              <a:rPr lang="en-US" dirty="0"/>
              <a:t>Typically flagged and propagated through interpolation </a:t>
            </a:r>
          </a:p>
          <a:p>
            <a:pPr lvl="1"/>
            <a:r>
              <a:rPr lang="en-US" dirty="0"/>
              <a:t>Represent unknown / invalid uncertainty (</a:t>
            </a:r>
            <a:r>
              <a:rPr lang="en-US" dirty="0" err="1"/>
              <a:t>nodata</a:t>
            </a:r>
            <a:r>
              <a:rPr lang="en-US" dirty="0"/>
              <a:t>) rather than a quantified percent 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C8DC4EF-7E34-62D4-5E93-85EE279A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176213"/>
            <a:ext cx="9386887" cy="779462"/>
          </a:xfrm>
        </p:spPr>
        <p:txBody>
          <a:bodyPr/>
          <a:lstStyle/>
          <a:p>
            <a:r>
              <a:rPr lang="en-US" b="1" dirty="0"/>
              <a:t>Primary Components</a:t>
            </a:r>
            <a:endParaRPr lang="en-US" dirty="0"/>
          </a:p>
        </p:txBody>
      </p:sp>
      <p:pic>
        <p:nvPicPr>
          <p:cNvPr id="5" name="Picture 2" descr="What is the U.S. Geological Survey? - High Country News">
            <a:extLst>
              <a:ext uri="{FF2B5EF4-FFF2-40B4-BE49-F238E27FC236}">
                <a16:creationId xmlns:a16="http://schemas.microsoft.com/office/drawing/2014/main" id="{E40734B0-6482-E2DF-5422-B0811C41E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2591F8-2AB6-F44E-628F-32872232781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235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06217-0C90-2E69-C50B-669522E34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1. Interpolation Modeling Uncertainty (~1.7% – 46%, median ~3%)</a:t>
            </a:r>
            <a:endParaRPr lang="en-US" dirty="0"/>
          </a:p>
          <a:p>
            <a:pPr lvl="0"/>
            <a:r>
              <a:rPr lang="en-US" dirty="0"/>
              <a:t>Largest contributor in most real scenes </a:t>
            </a:r>
          </a:p>
          <a:p>
            <a:pPr lvl="0"/>
            <a:r>
              <a:rPr lang="en-US" dirty="0"/>
              <a:t>Dominates in: </a:t>
            </a:r>
          </a:p>
          <a:p>
            <a:pPr lvl="1"/>
            <a:r>
              <a:rPr lang="en-US" dirty="0"/>
              <a:t>edges </a:t>
            </a:r>
          </a:p>
          <a:p>
            <a:pPr lvl="1"/>
            <a:r>
              <a:rPr lang="en-US" dirty="0"/>
              <a:t>urban areas </a:t>
            </a:r>
          </a:p>
          <a:p>
            <a:pPr lvl="1"/>
            <a:r>
              <a:rPr lang="en-US" dirty="0"/>
              <a:t>high-frequency terrain </a:t>
            </a:r>
          </a:p>
          <a:p>
            <a:pPr lvl="0"/>
            <a:r>
              <a:rPr lang="en-US" dirty="0"/>
              <a:t>Often exceeds SI traceability uncertainty.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D0EFBF-741A-D769-E532-B108C9C0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0"/>
            <a:ext cx="9386864" cy="954941"/>
          </a:xfrm>
        </p:spPr>
        <p:txBody>
          <a:bodyPr/>
          <a:lstStyle/>
          <a:p>
            <a:r>
              <a:rPr lang="en-US" sz="3600" b="1" dirty="0"/>
              <a:t>Ranking by Impact for a “typical scene” in descending order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2" descr="What is the U.S. Geological Survey? - High Country News">
            <a:extLst>
              <a:ext uri="{FF2B5EF4-FFF2-40B4-BE49-F238E27FC236}">
                <a16:creationId xmlns:a16="http://schemas.microsoft.com/office/drawing/2014/main" id="{27148876-A99C-9CF8-A4CE-83CDE24FB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832B1-1F69-C952-13F6-82635B44383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50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9811B2-192A-E328-16E7-7B97EEAFC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2. SI Traceability Uncertainty (~1.7% – 2.8%, median ~2.2%)</a:t>
            </a:r>
            <a:endParaRPr lang="en-US" dirty="0"/>
          </a:p>
          <a:p>
            <a:pPr lvl="0"/>
            <a:r>
              <a:rPr lang="en-US" dirty="0"/>
              <a:t>Baseline floor of uncertainty </a:t>
            </a:r>
          </a:p>
          <a:p>
            <a:pPr lvl="0"/>
            <a:r>
              <a:rPr lang="en-US" dirty="0"/>
              <a:t>Dominates in: </a:t>
            </a:r>
          </a:p>
          <a:p>
            <a:pPr lvl="1"/>
            <a:r>
              <a:rPr lang="en-US" dirty="0"/>
              <a:t>homogeneous regions </a:t>
            </a:r>
          </a:p>
          <a:p>
            <a:pPr lvl="1"/>
            <a:r>
              <a:rPr lang="en-US" dirty="0"/>
              <a:t>bright uniform targets 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119B680-0013-13B9-8BD3-2B0D2FE2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0"/>
            <a:ext cx="9386864" cy="954941"/>
          </a:xfrm>
        </p:spPr>
        <p:txBody>
          <a:bodyPr/>
          <a:lstStyle/>
          <a:p>
            <a:r>
              <a:rPr lang="en-US" sz="3600" b="1" dirty="0"/>
              <a:t>Ranking by Impact for a “typical scene” in descending order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2" descr="What is the U.S. Geological Survey? - High Country News">
            <a:extLst>
              <a:ext uri="{FF2B5EF4-FFF2-40B4-BE49-F238E27FC236}">
                <a16:creationId xmlns:a16="http://schemas.microsoft.com/office/drawing/2014/main" id="{754DB440-09EE-C73F-32A7-288CC11AE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0FA6A-FB05-E621-311D-D72FC3EFA7F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35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4EFF31-F909-F0F7-894B-554CE9FCE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3. Coupled Geometric–Radiometric Uncertainty (~0% – 29%, median ~0.9%)</a:t>
            </a:r>
            <a:endParaRPr lang="en-US" dirty="0"/>
          </a:p>
          <a:p>
            <a:pPr lvl="0"/>
            <a:r>
              <a:rPr lang="en-US" dirty="0"/>
              <a:t>Scene-dependent </a:t>
            </a:r>
          </a:p>
          <a:p>
            <a:pPr lvl="0"/>
            <a:r>
              <a:rPr lang="en-US" dirty="0"/>
              <a:t>Large near: </a:t>
            </a:r>
          </a:p>
          <a:p>
            <a:pPr lvl="1"/>
            <a:r>
              <a:rPr lang="en-US" dirty="0"/>
              <a:t>coastlines </a:t>
            </a:r>
          </a:p>
          <a:p>
            <a:pPr lvl="1"/>
            <a:r>
              <a:rPr lang="en-US" dirty="0"/>
              <a:t>boundaries </a:t>
            </a:r>
          </a:p>
          <a:p>
            <a:pPr lvl="1"/>
            <a:r>
              <a:rPr lang="en-US" dirty="0"/>
              <a:t>high gradients 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C6F3A1A-428F-5872-0412-6E18821D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0"/>
            <a:ext cx="9386864" cy="954941"/>
          </a:xfrm>
        </p:spPr>
        <p:txBody>
          <a:bodyPr/>
          <a:lstStyle/>
          <a:p>
            <a:r>
              <a:rPr lang="en-US" sz="3600" b="1" dirty="0"/>
              <a:t>Ranking by Impact for a “typical scene” in descending order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2" descr="What is the U.S. Geological Survey? - High Country News">
            <a:extLst>
              <a:ext uri="{FF2B5EF4-FFF2-40B4-BE49-F238E27FC236}">
                <a16:creationId xmlns:a16="http://schemas.microsoft.com/office/drawing/2014/main" id="{1BE0F1B0-A2BC-5985-B855-25FEF0CBD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5390D1-BC0C-EC19-A93D-A51AAC0DACA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469938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dd02d64-b7f3-43f7-a145-cfd68d338edf}" enabled="1" method="Standard" siteId="{0693b5ba-4b18-4d7b-9341-f32f400a54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13008</TotalTime>
  <Words>453</Words>
  <Application>Microsoft Office PowerPoint</Application>
  <PresentationFormat>Widescreen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Montserrat</vt:lpstr>
      <vt:lpstr>ceos</vt:lpstr>
      <vt:lpstr>Discussion: Expressing Uncertainty  Information </vt:lpstr>
      <vt:lpstr>Per-Pixel Uncertainty</vt:lpstr>
      <vt:lpstr>Landsat 8 OLI L1TP Per-Pixel Radiometric Uncertainty Components</vt:lpstr>
      <vt:lpstr>Primary Components</vt:lpstr>
      <vt:lpstr>Primary Components</vt:lpstr>
      <vt:lpstr>Primary Components</vt:lpstr>
      <vt:lpstr>Ranking by Impact for a “typical scene” in descending order </vt:lpstr>
      <vt:lpstr>Ranking by Impact for a “typical scene” in descending order </vt:lpstr>
      <vt:lpstr>Ranking by Impact for a “typical scene” in descending order </vt:lpstr>
      <vt:lpstr>Ranking by Impact for a “typical scene” in descending order </vt:lpstr>
      <vt:lpstr>Ranking by Impact for a “typical scene” in descending order </vt:lpstr>
      <vt:lpstr>Thanks Cody Anderson, USGS – WGCV Chair chanderson@usgs.gov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SIT-40 Overview of CEOS Interoperability Handbook 2.0</dc:title>
  <dc:creator>Nitant</dc:creator>
  <cp:lastModifiedBy>Anderson, Cody H</cp:lastModifiedBy>
  <cp:revision>42</cp:revision>
  <dcterms:modified xsi:type="dcterms:W3CDTF">2026-04-22T18:35:27Z</dcterms:modified>
</cp:coreProperties>
</file>