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 id="2147483657" r:id="rId2"/>
    <p:sldMasterId id="2147483670" r:id="rId3"/>
  </p:sldMasterIdLst>
  <p:notesMasterIdLst>
    <p:notesMasterId r:id="rId24"/>
  </p:notesMasterIdLst>
  <p:sldIdLst>
    <p:sldId id="256" r:id="rId4"/>
    <p:sldId id="11417" r:id="rId5"/>
    <p:sldId id="2146847012" r:id="rId6"/>
    <p:sldId id="272" r:id="rId7"/>
    <p:sldId id="2146847065" r:id="rId8"/>
    <p:sldId id="265" r:id="rId9"/>
    <p:sldId id="275" r:id="rId10"/>
    <p:sldId id="11409" r:id="rId11"/>
    <p:sldId id="11418" r:id="rId12"/>
    <p:sldId id="11419" r:id="rId13"/>
    <p:sldId id="261" r:id="rId14"/>
    <p:sldId id="263" r:id="rId15"/>
    <p:sldId id="264" r:id="rId16"/>
    <p:sldId id="11414" r:id="rId17"/>
    <p:sldId id="2146847067" r:id="rId18"/>
    <p:sldId id="2146847068" r:id="rId19"/>
    <p:sldId id="2146847066" r:id="rId20"/>
    <p:sldId id="270" r:id="rId21"/>
    <p:sldId id="11413" r:id="rId22"/>
    <p:sldId id="11410"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91AE48-3A67-4F48-9D83-3906E66BAAFA}" v="4" dt="2026-04-19T14:15:14.8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35" autoAdjust="0"/>
    <p:restoredTop sz="94660"/>
  </p:normalViewPr>
  <p:slideViewPr>
    <p:cSldViewPr snapToGrid="0">
      <p:cViewPr varScale="1">
        <p:scale>
          <a:sx n="51" d="100"/>
          <a:sy n="51" d="100"/>
        </p:scale>
        <p:origin x="953" y="51"/>
      </p:cViewPr>
      <p:guideLst/>
    </p:cSldViewPr>
  </p:slideViewPr>
  <p:notesTextViewPr>
    <p:cViewPr>
      <p:scale>
        <a:sx n="3" d="2"/>
        <a:sy n="3" d="2"/>
      </p:scale>
      <p:origin x="0" y="0"/>
    </p:cViewPr>
  </p:notesTextViewPr>
  <p:sorterViewPr>
    <p:cViewPr>
      <p:scale>
        <a:sx n="100" d="100"/>
        <a:sy n="100" d="100"/>
      </p:scale>
      <p:origin x="0" y="-37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gel Fox" userId="a520e88c-5e07-4373-a1e8-9b18514070f1" providerId="ADAL" clId="{8508A429-8C4D-4B2F-B308-B5A28F41005F}"/>
    <pc:docChg chg="undo custSel addSld delSld modSld sldOrd">
      <pc:chgData name="Nigel Fox" userId="a520e88c-5e07-4373-a1e8-9b18514070f1" providerId="ADAL" clId="{8508A429-8C4D-4B2F-B308-B5A28F41005F}" dt="2026-04-19T14:16:57.916" v="343" actId="115"/>
      <pc:docMkLst>
        <pc:docMk/>
      </pc:docMkLst>
      <pc:sldChg chg="modSp mod">
        <pc:chgData name="Nigel Fox" userId="a520e88c-5e07-4373-a1e8-9b18514070f1" providerId="ADAL" clId="{8508A429-8C4D-4B2F-B308-B5A28F41005F}" dt="2026-04-19T14:08:17.370" v="231" actId="20577"/>
        <pc:sldMkLst>
          <pc:docMk/>
          <pc:sldMk cId="60230806" sldId="263"/>
        </pc:sldMkLst>
        <pc:spChg chg="mod">
          <ac:chgData name="Nigel Fox" userId="a520e88c-5e07-4373-a1e8-9b18514070f1" providerId="ADAL" clId="{8508A429-8C4D-4B2F-B308-B5A28F41005F}" dt="2026-04-19T14:08:17.370" v="231" actId="20577"/>
          <ac:spMkLst>
            <pc:docMk/>
            <pc:sldMk cId="60230806" sldId="263"/>
            <ac:spMk id="3" creationId="{D3D916B2-8242-FA8C-6B67-9067F8124574}"/>
          </ac:spMkLst>
        </pc:spChg>
      </pc:sldChg>
      <pc:sldChg chg="modSp add mod ord">
        <pc:chgData name="Nigel Fox" userId="a520e88c-5e07-4373-a1e8-9b18514070f1" providerId="ADAL" clId="{8508A429-8C4D-4B2F-B308-B5A28F41005F}" dt="2026-04-19T14:16:57.916" v="343" actId="115"/>
        <pc:sldMkLst>
          <pc:docMk/>
          <pc:sldMk cId="3976345982" sldId="11410"/>
        </pc:sldMkLst>
        <pc:spChg chg="mod">
          <ac:chgData name="Nigel Fox" userId="a520e88c-5e07-4373-a1e8-9b18514070f1" providerId="ADAL" clId="{8508A429-8C4D-4B2F-B308-B5A28F41005F}" dt="2026-04-19T14:16:57.916" v="343" actId="115"/>
          <ac:spMkLst>
            <pc:docMk/>
            <pc:sldMk cId="3976345982" sldId="11410"/>
            <ac:spMk id="2" creationId="{5AF64D13-A961-29B3-2C54-A08A89B124B8}"/>
          </ac:spMkLst>
        </pc:spChg>
      </pc:sldChg>
      <pc:sldChg chg="modSp add mod">
        <pc:chgData name="Nigel Fox" userId="a520e88c-5e07-4373-a1e8-9b18514070f1" providerId="ADAL" clId="{8508A429-8C4D-4B2F-B308-B5A28F41005F}" dt="2026-04-17T12:55:50.279" v="1" actId="6549"/>
        <pc:sldMkLst>
          <pc:docMk/>
          <pc:sldMk cId="2187648313" sldId="11414"/>
        </pc:sldMkLst>
        <pc:spChg chg="mod">
          <ac:chgData name="Nigel Fox" userId="a520e88c-5e07-4373-a1e8-9b18514070f1" providerId="ADAL" clId="{8508A429-8C4D-4B2F-B308-B5A28F41005F}" dt="2026-04-17T12:55:50.279" v="1" actId="6549"/>
          <ac:spMkLst>
            <pc:docMk/>
            <pc:sldMk cId="2187648313" sldId="11414"/>
            <ac:spMk id="4" creationId="{D96AD574-2C44-3B00-B14E-D29E27E81A4B}"/>
          </ac:spMkLst>
        </pc:spChg>
      </pc:sldChg>
      <pc:sldChg chg="addSp modSp mod">
        <pc:chgData name="Nigel Fox" userId="a520e88c-5e07-4373-a1e8-9b18514070f1" providerId="ADAL" clId="{8508A429-8C4D-4B2F-B308-B5A28F41005F}" dt="2026-04-19T14:04:47.549" v="202" actId="1076"/>
        <pc:sldMkLst>
          <pc:docMk/>
          <pc:sldMk cId="1786964735" sldId="2146847065"/>
        </pc:sldMkLst>
        <pc:spChg chg="add mod">
          <ac:chgData name="Nigel Fox" userId="a520e88c-5e07-4373-a1e8-9b18514070f1" providerId="ADAL" clId="{8508A429-8C4D-4B2F-B308-B5A28F41005F}" dt="2026-04-19T14:04:47.549" v="202" actId="1076"/>
          <ac:spMkLst>
            <pc:docMk/>
            <pc:sldMk cId="1786964735" sldId="2146847065"/>
            <ac:spMk id="3" creationId="{0A330035-0B1D-4D93-6DF5-596A4363C84F}"/>
          </ac:spMkLst>
        </pc:spChg>
        <pc:picChg chg="mod">
          <ac:chgData name="Nigel Fox" userId="a520e88c-5e07-4373-a1e8-9b18514070f1" providerId="ADAL" clId="{8508A429-8C4D-4B2F-B308-B5A28F41005F}" dt="2026-04-19T14:04:41.518" v="201" actId="1076"/>
          <ac:picMkLst>
            <pc:docMk/>
            <pc:sldMk cId="1786964735" sldId="2146847065"/>
            <ac:picMk id="9" creationId="{B46BE798-B31D-DA12-A1CC-E9D9C9F61D77}"/>
          </ac:picMkLst>
        </pc:picChg>
      </pc:sldChg>
      <pc:sldChg chg="addSp modSp mod ord">
        <pc:chgData name="Nigel Fox" userId="a520e88c-5e07-4373-a1e8-9b18514070f1" providerId="ADAL" clId="{8508A429-8C4D-4B2F-B308-B5A28F41005F}" dt="2026-04-19T14:16:03.348" v="338" actId="1076"/>
        <pc:sldMkLst>
          <pc:docMk/>
          <pc:sldMk cId="625759350" sldId="2146847066"/>
        </pc:sldMkLst>
        <pc:spChg chg="add mod">
          <ac:chgData name="Nigel Fox" userId="a520e88c-5e07-4373-a1e8-9b18514070f1" providerId="ADAL" clId="{8508A429-8C4D-4B2F-B308-B5A28F41005F}" dt="2026-04-19T14:16:03.348" v="338" actId="1076"/>
          <ac:spMkLst>
            <pc:docMk/>
            <pc:sldMk cId="625759350" sldId="2146847066"/>
            <ac:spMk id="3" creationId="{B901E676-4248-1771-CECA-2E16068B6BD4}"/>
          </ac:spMkLst>
        </pc:spChg>
      </pc:sldChg>
      <pc:sldChg chg="modSp add mod">
        <pc:chgData name="Nigel Fox" userId="a520e88c-5e07-4373-a1e8-9b18514070f1" providerId="ADAL" clId="{8508A429-8C4D-4B2F-B308-B5A28F41005F}" dt="2026-04-19T14:10:21.477" v="233" actId="14100"/>
        <pc:sldMkLst>
          <pc:docMk/>
          <pc:sldMk cId="1791997048" sldId="2146847067"/>
        </pc:sldMkLst>
        <pc:spChg chg="mod">
          <ac:chgData name="Nigel Fox" userId="a520e88c-5e07-4373-a1e8-9b18514070f1" providerId="ADAL" clId="{8508A429-8C4D-4B2F-B308-B5A28F41005F}" dt="2026-04-19T14:10:21.477" v="233" actId="14100"/>
          <ac:spMkLst>
            <pc:docMk/>
            <pc:sldMk cId="1791997048" sldId="2146847067"/>
            <ac:spMk id="3" creationId="{A4F89C50-5043-5F76-74DD-780AC3EFF7A1}"/>
          </ac:spMkLst>
        </pc:spChg>
      </pc:sldChg>
      <pc:sldChg chg="modSp add mod">
        <pc:chgData name="Nigel Fox" userId="a520e88c-5e07-4373-a1e8-9b18514070f1" providerId="ADAL" clId="{8508A429-8C4D-4B2F-B308-B5A28F41005F}" dt="2026-04-19T14:13:26.404" v="294" actId="20577"/>
        <pc:sldMkLst>
          <pc:docMk/>
          <pc:sldMk cId="4226767332" sldId="2146847068"/>
        </pc:sldMkLst>
        <pc:spChg chg="mod">
          <ac:chgData name="Nigel Fox" userId="a520e88c-5e07-4373-a1e8-9b18514070f1" providerId="ADAL" clId="{8508A429-8C4D-4B2F-B308-B5A28F41005F}" dt="2026-04-19T14:13:26.404" v="294" actId="20577"/>
          <ac:spMkLst>
            <pc:docMk/>
            <pc:sldMk cId="4226767332" sldId="2146847068"/>
            <ac:spMk id="5" creationId="{FADD625F-9BF0-AE51-9947-180C924E92F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4" name="Google Shape;6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5542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3768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DDA49C-21EC-1D43-A41F-63ADFD2D1E42}" type="slidenum">
              <a:rPr kumimoji="0" lang="en-I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13846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679253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3.xml"/><Relationship Id="rId5" Type="http://schemas.openxmlformats.org/officeDocument/2006/relationships/image" Target="../media/image10.emf"/><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3.xml"/><Relationship Id="rId6" Type="http://schemas.openxmlformats.org/officeDocument/2006/relationships/image" Target="../media/image10.emf"/><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jpg"/><Relationship Id="rId1" Type="http://schemas.openxmlformats.org/officeDocument/2006/relationships/slideMaster" Target="../slideMasters/slideMaster3.xml"/><Relationship Id="rId6" Type="http://schemas.openxmlformats.org/officeDocument/2006/relationships/image" Target="../media/image10.emf"/><Relationship Id="rId5" Type="http://schemas.openxmlformats.org/officeDocument/2006/relationships/image" Target="../media/image9.png"/><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3.xml"/><Relationship Id="rId6" Type="http://schemas.openxmlformats.org/officeDocument/2006/relationships/image" Target="../media/image10.emf"/><Relationship Id="rId5" Type="http://schemas.openxmlformats.org/officeDocument/2006/relationships/image" Target="../media/image9.png"/><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3301750" y="2265730"/>
            <a:ext cx="8288157" cy="2756714"/>
          </a:xfrm>
          <a:prstGeom prst="rect">
            <a:avLst/>
          </a:prstGeom>
          <a:noFill/>
          <a:ln>
            <a:noFill/>
          </a:ln>
        </p:spPr>
      </p:pic>
      <p:pic>
        <p:nvPicPr>
          <p:cNvPr id="13" name="Google Shape;13;p2"/>
          <p:cNvPicPr preferRelativeResize="0"/>
          <p:nvPr/>
        </p:nvPicPr>
        <p:blipFill rotWithShape="1">
          <a:blip r:embed="rId3">
            <a:alphaModFix/>
          </a:blip>
          <a:srcRect b="-113"/>
          <a:stretch/>
        </p:blipFill>
        <p:spPr>
          <a:xfrm rot="10800000" flipH="1">
            <a:off x="2824280" y="4824248"/>
            <a:ext cx="5391556" cy="2038097"/>
          </a:xfrm>
          <a:prstGeom prst="rect">
            <a:avLst/>
          </a:prstGeom>
          <a:noFill/>
          <a:ln>
            <a:noFill/>
          </a:ln>
        </p:spPr>
      </p:pic>
      <p:pic>
        <p:nvPicPr>
          <p:cNvPr id="14" name="Google Shape;14;p2" descr="A picture containing nature&#10;&#10;Description automatically generated"/>
          <p:cNvPicPr preferRelativeResize="0"/>
          <p:nvPr/>
        </p:nvPicPr>
        <p:blipFill rotWithShape="1">
          <a:blip r:embed="rId4">
            <a:alphaModFix/>
          </a:blip>
          <a:srcRect/>
          <a:stretch/>
        </p:blipFill>
        <p:spPr>
          <a:xfrm>
            <a:off x="8477344" y="-1"/>
            <a:ext cx="3714656" cy="2686815"/>
          </a:xfrm>
          <a:prstGeom prst="rect">
            <a:avLst/>
          </a:prstGeom>
          <a:noFill/>
          <a:ln>
            <a:noFill/>
          </a:ln>
        </p:spPr>
      </p:pic>
      <p:sp>
        <p:nvSpPr>
          <p:cNvPr id="15" name="Google Shape;15;p2"/>
          <p:cNvSpPr/>
          <p:nvPr/>
        </p:nvSpPr>
        <p:spPr>
          <a:xfrm flipH="1">
            <a:off x="5456394" y="1968439"/>
            <a:ext cx="6751471" cy="4901119"/>
          </a:xfrm>
          <a:custGeom>
            <a:avLst/>
            <a:gdLst/>
            <a:ahLst/>
            <a:cxnLst/>
            <a:rect l="l" t="t" r="r" b="b"/>
            <a:pathLst>
              <a:path w="6751471" h="4901119" extrusionOk="0">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dist="38100" dir="13500000" algn="b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 name="Google Shape;16;p2"/>
          <p:cNvSpPr/>
          <p:nvPr/>
        </p:nvSpPr>
        <p:spPr>
          <a:xfrm flipH="1">
            <a:off x="-4784" y="-14542"/>
            <a:ext cx="12199164" cy="6874921"/>
          </a:xfrm>
          <a:custGeom>
            <a:avLst/>
            <a:gdLst/>
            <a:ahLst/>
            <a:cxnLst/>
            <a:rect l="l" t="t" r="r" b="b"/>
            <a:pathLst>
              <a:path w="14761910" h="6836301" extrusionOk="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dist="38100" dir="27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7" name="Google Shape;17;p2"/>
          <p:cNvPicPr preferRelativeResize="0"/>
          <p:nvPr/>
        </p:nvPicPr>
        <p:blipFill rotWithShape="1">
          <a:blip r:embed="rId5">
            <a:alphaModFix/>
          </a:blip>
          <a:srcRect/>
          <a:stretch/>
        </p:blipFill>
        <p:spPr>
          <a:xfrm>
            <a:off x="138431" y="5311498"/>
            <a:ext cx="2738896" cy="1508514"/>
          </a:xfrm>
          <a:prstGeom prst="rect">
            <a:avLst/>
          </a:prstGeom>
          <a:noFill/>
          <a:ln>
            <a:noFill/>
          </a:ln>
          <a:effectLst>
            <a:outerShdw blurRad="50800" dist="38100" dir="2700000" algn="tl" rotWithShape="0">
              <a:srgbClr val="000000">
                <a:alpha val="40000"/>
              </a:srgbClr>
            </a:outerShdw>
          </a:effectLst>
        </p:spPr>
      </p:pic>
      <p:pic>
        <p:nvPicPr>
          <p:cNvPr id="18" name="Google Shape;18;p2"/>
          <p:cNvPicPr preferRelativeResize="0"/>
          <p:nvPr/>
        </p:nvPicPr>
        <p:blipFill rotWithShape="1">
          <a:blip r:embed="rId6">
            <a:alphaModFix amt="34000"/>
          </a:blip>
          <a:srcRect l="32582" t="2399" r="8554" b="-8773"/>
          <a:stretch/>
        </p:blipFill>
        <p:spPr>
          <a:xfrm rot="5400000">
            <a:off x="5734286" y="-1016167"/>
            <a:ext cx="5455273" cy="7480884"/>
          </a:xfrm>
          <a:prstGeom prst="rtTriangle">
            <a:avLst/>
          </a:prstGeom>
          <a:noFill/>
          <a:ln>
            <a:noFill/>
          </a:ln>
        </p:spPr>
      </p:pic>
      <p:pic>
        <p:nvPicPr>
          <p:cNvPr id="19" name="Google Shape;19;p2"/>
          <p:cNvPicPr preferRelativeResize="0"/>
          <p:nvPr/>
        </p:nvPicPr>
        <p:blipFill rotWithShape="1">
          <a:blip r:embed="rId6">
            <a:alphaModFix amt="34000"/>
          </a:blip>
          <a:srcRect l="54016" t="36081" r="11355" b="673"/>
          <a:stretch/>
        </p:blipFill>
        <p:spPr>
          <a:xfrm rot="-5400000">
            <a:off x="5792642" y="4819952"/>
            <a:ext cx="1719709" cy="2366806"/>
          </a:xfrm>
          <a:prstGeom prst="rtTriangle">
            <a:avLst/>
          </a:prstGeom>
          <a:noFill/>
          <a:ln>
            <a:noFill/>
          </a:ln>
        </p:spPr>
      </p:pic>
      <p:sp>
        <p:nvSpPr>
          <p:cNvPr id="20" name="Google Shape;20;p2"/>
          <p:cNvSpPr txBox="1">
            <a:spLocks noGrp="1"/>
          </p:cNvSpPr>
          <p:nvPr>
            <p:ph type="title"/>
          </p:nvPr>
        </p:nvSpPr>
        <p:spPr>
          <a:xfrm>
            <a:off x="176047" y="175938"/>
            <a:ext cx="6157185" cy="397264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8000"/>
              <a:buFont typeface="Arial"/>
              <a:buNone/>
              <a:defRPr sz="8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7887A-7424-D3B7-BF21-4D6E2BE118F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064091A-B586-091F-7638-4F4A5909DC4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14A6ED2A-5A4B-BC26-B4C7-6FA74B5E9B6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8C94570-0B3D-FAE6-0F74-D9938CD085E5}"/>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6" name="Footer Placeholder 5">
            <a:extLst>
              <a:ext uri="{FF2B5EF4-FFF2-40B4-BE49-F238E27FC236}">
                <a16:creationId xmlns:a16="http://schemas.microsoft.com/office/drawing/2014/main" id="{DB4B4A4B-8EE8-66FA-6DD8-1F128EBFA6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1D4BE0-7DC3-1D93-E991-606F1AA373B8}"/>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269927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E519F-D67D-80E5-73E5-5608939D41B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1D0B78F-1E23-1028-A09A-2820736CB2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B60D5EC-6847-7909-99D4-F3DFDCF7290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B7DD261-1D5C-28DE-F9F4-ADD30F544A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F55B1F4-16E4-5550-DFD6-71D468186D3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1C31D93-6F88-48B3-970F-96C99C803EA3}"/>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8" name="Footer Placeholder 7">
            <a:extLst>
              <a:ext uri="{FF2B5EF4-FFF2-40B4-BE49-F238E27FC236}">
                <a16:creationId xmlns:a16="http://schemas.microsoft.com/office/drawing/2014/main" id="{DAD1EC2E-897D-DB24-397A-F24A1A1E0D0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8A8E861-3A65-B5D3-1B43-6555D1C49B9D}"/>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4115746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4B42E-37AA-E9DC-9DD7-6A93CD570E2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7A14BDF-19C1-C318-B2E7-C6ABD0E10C26}"/>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4" name="Footer Placeholder 3">
            <a:extLst>
              <a:ext uri="{FF2B5EF4-FFF2-40B4-BE49-F238E27FC236}">
                <a16:creationId xmlns:a16="http://schemas.microsoft.com/office/drawing/2014/main" id="{DCCE141D-4B5C-527D-75AD-79BE3B36985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43A9F89-4B64-763C-22A1-B8076F4A67E4}"/>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3936603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7987E8-E735-7978-DDD4-6190BAEC627D}"/>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3" name="Footer Placeholder 2">
            <a:extLst>
              <a:ext uri="{FF2B5EF4-FFF2-40B4-BE49-F238E27FC236}">
                <a16:creationId xmlns:a16="http://schemas.microsoft.com/office/drawing/2014/main" id="{3DB0C273-1F69-6039-7F44-03DB6D4A085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F84BC58-FC21-89CA-07D9-36C3E423214C}"/>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2811587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E24BD-81B2-694D-6760-D8448D1624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195CAD9-57BE-38DB-D0B0-CE13ED5D77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DAC1F3E-9B4B-8AD6-B217-FDB4BC2299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F1ED798-7ED1-B7B4-485A-1100A47EBCE4}"/>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6" name="Footer Placeholder 5">
            <a:extLst>
              <a:ext uri="{FF2B5EF4-FFF2-40B4-BE49-F238E27FC236}">
                <a16:creationId xmlns:a16="http://schemas.microsoft.com/office/drawing/2014/main" id="{90B343F1-2AF2-D91D-D351-06C8991E1B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7B9093-6A69-9273-A2EA-48AB601EE95B}"/>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3684830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6E64F-7B11-BC5C-BAC5-11650A7795B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0C5939C-867D-55C0-ACC3-A8985A1B74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475E46-7683-FBC6-17C3-DEFBC5494C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DA8E7E8-5B15-118B-26B8-D8B0AD57B3F0}"/>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6" name="Footer Placeholder 5">
            <a:extLst>
              <a:ext uri="{FF2B5EF4-FFF2-40B4-BE49-F238E27FC236}">
                <a16:creationId xmlns:a16="http://schemas.microsoft.com/office/drawing/2014/main" id="{8D11D2CE-A002-1700-3A10-69042EEBBF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0B9339-6F3A-7D0D-EEC5-03B965689FC8}"/>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3122029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A2E4-E53C-B69B-221A-94F8540941A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5F08C38B-1169-73D7-6B85-26EE17735E4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C50635C-8E59-977E-A996-0A873EB1B924}"/>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5" name="Footer Placeholder 4">
            <a:extLst>
              <a:ext uri="{FF2B5EF4-FFF2-40B4-BE49-F238E27FC236}">
                <a16:creationId xmlns:a16="http://schemas.microsoft.com/office/drawing/2014/main" id="{45A65A8C-E640-FE33-F143-F37C8B75E9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884B4B-D05A-C9C9-B3E5-AAC58A421F60}"/>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3189160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EA6123-FDB2-DC40-5130-71B4A7C8E01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11BF48D-F39A-8C3C-DDB6-5A74A7E502A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A8F7BDF-98CE-3610-589A-DB133E205D79}"/>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5" name="Footer Placeholder 4">
            <a:extLst>
              <a:ext uri="{FF2B5EF4-FFF2-40B4-BE49-F238E27FC236}">
                <a16:creationId xmlns:a16="http://schemas.microsoft.com/office/drawing/2014/main" id="{4727CE98-2792-26A2-9054-D67D765689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E86C95-30BA-AE67-737C-76AF342A5B10}"/>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2767608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0" y="-1"/>
            <a:ext cx="12192000" cy="6858001"/>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96" dirty="0"/>
          </a:p>
        </p:txBody>
      </p:sp>
      <p:sp>
        <p:nvSpPr>
          <p:cNvPr id="56323" name="Rectangle 2"/>
          <p:cNvSpPr>
            <a:spLocks noGrp="1" noChangeArrowheads="1"/>
          </p:cNvSpPr>
          <p:nvPr>
            <p:ph type="subTitle" idx="1" hasCustomPrompt="1"/>
          </p:nvPr>
        </p:nvSpPr>
        <p:spPr>
          <a:xfrm>
            <a:off x="113309"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302" y="3421831"/>
            <a:ext cx="10596033" cy="567399"/>
          </a:xfrm>
          <a:prstGeom prst="rect">
            <a:avLst/>
          </a:prstGeom>
        </p:spPr>
        <p:txBody>
          <a:bodyPr/>
          <a:lstStyle>
            <a:lvl1pPr>
              <a:defRPr sz="307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Text Box 58"/>
          <p:cNvSpPr txBox="1">
            <a:spLocks noChangeArrowheads="1"/>
          </p:cNvSpPr>
          <p:nvPr userDrawn="1"/>
        </p:nvSpPr>
        <p:spPr bwMode="auto">
          <a:xfrm>
            <a:off x="212898"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ESA UNCLASSIFIED – For ESA Official Use Only</a:t>
            </a:r>
            <a:endParaRPr lang="en-GB" sz="798" noProof="0" dirty="0">
              <a:solidFill>
                <a:srgbClr val="8197A6"/>
              </a:solidFill>
              <a:latin typeface="Arial" panose="020B0604020202020204" pitchFamily="34" charset="0"/>
              <a:cs typeface="Arial" panose="020B0604020202020204" pitchFamily="34" charset="0"/>
            </a:endParaRP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2" y="4106871"/>
            <a:ext cx="1170399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1" name="Picture 5">
            <a:extLst>
              <a:ext uri="{FF2B5EF4-FFF2-40B4-BE49-F238E27FC236}">
                <a16:creationId xmlns:a16="http://schemas.microsoft.com/office/drawing/2014/main" id="{33C1AA27-468E-4F19-A563-21152A310F35}"/>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40" name="Picture 39">
            <a:extLst>
              <a:ext uri="{FF2B5EF4-FFF2-40B4-BE49-F238E27FC236}">
                <a16:creationId xmlns:a16="http://schemas.microsoft.com/office/drawing/2014/main" id="{EBB965BA-5FAA-5543-9444-B14F3D19DD2B}"/>
              </a:ext>
            </a:extLst>
          </p:cNvPr>
          <p:cNvPicPr>
            <a:picLocks noChangeAspect="1"/>
          </p:cNvPicPr>
          <p:nvPr userDrawn="1"/>
        </p:nvPicPr>
        <p:blipFill>
          <a:blip r:embed="rId5"/>
          <a:srcRect/>
          <a:stretch/>
        </p:blipFill>
        <p:spPr>
          <a:xfrm>
            <a:off x="0" y="6458445"/>
            <a:ext cx="10395734" cy="445922"/>
          </a:xfrm>
          <a:prstGeom prst="rect">
            <a:avLst/>
          </a:prstGeom>
        </p:spPr>
      </p:pic>
    </p:spTree>
    <p:extLst>
      <p:ext uri="{BB962C8B-B14F-4D97-AF65-F5344CB8AC3E}">
        <p14:creationId xmlns:p14="http://schemas.microsoft.com/office/powerpoint/2010/main" val="147696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strips(downRight)">
                                      <p:cBhvr>
                                        <p:cTn id="7" dur="500"/>
                                        <p:tgtEl>
                                          <p:spTgt spid="39"/>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1500" fill="hold"/>
                                        <p:tgtEl>
                                          <p:spTgt spid="40"/>
                                        </p:tgtEl>
                                        <p:attrNameLst>
                                          <p:attrName>ppt_x</p:attrName>
                                        </p:attrNameLst>
                                      </p:cBhvr>
                                      <p:tavLst>
                                        <p:tav tm="0">
                                          <p:val>
                                            <p:strVal val="0-#ppt_w/2"/>
                                          </p:val>
                                        </p:tav>
                                        <p:tav tm="100000">
                                          <p:val>
                                            <p:strVal val="#ppt_x"/>
                                          </p:val>
                                        </p:tav>
                                      </p:tavLst>
                                    </p:anim>
                                    <p:anim calcmode="lin" valueType="num">
                                      <p:cBhvr additive="base">
                                        <p:cTn id="12" dur="1500" fill="hold"/>
                                        <p:tgtEl>
                                          <p:spTgt spid="4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accel="100000" fill="hold" grpId="0" nodeType="afterEffect">
                                  <p:stCondLst>
                                    <p:cond delay="0"/>
                                  </p:stCondLst>
                                  <p:childTnLst>
                                    <p:set>
                                      <p:cBhvr>
                                        <p:cTn id="15" dur="1" fill="hold">
                                          <p:stCondLst>
                                            <p:cond delay="0"/>
                                          </p:stCondLst>
                                        </p:cTn>
                                        <p:tgtEl>
                                          <p:spTgt spid="90"/>
                                        </p:tgtEl>
                                        <p:attrNameLst>
                                          <p:attrName>style.visibility</p:attrName>
                                        </p:attrNameLst>
                                      </p:cBhvr>
                                      <p:to>
                                        <p:strVal val="visible"/>
                                      </p:to>
                                    </p:set>
                                    <p:anim calcmode="lin" valueType="num">
                                      <p:cBhvr additive="base">
                                        <p:cTn id="16" dur="500" fill="hold"/>
                                        <p:tgtEl>
                                          <p:spTgt spid="90"/>
                                        </p:tgtEl>
                                        <p:attrNameLst>
                                          <p:attrName>ppt_x</p:attrName>
                                        </p:attrNameLst>
                                      </p:cBhvr>
                                      <p:tavLst>
                                        <p:tav tm="0">
                                          <p:val>
                                            <p:strVal val="0-#ppt_w/2"/>
                                          </p:val>
                                        </p:tav>
                                        <p:tav tm="100000">
                                          <p:val>
                                            <p:strVal val="#ppt_x"/>
                                          </p:val>
                                        </p:tav>
                                      </p:tavLst>
                                    </p:anim>
                                    <p:anim calcmode="lin" valueType="num">
                                      <p:cBhvr additive="base">
                                        <p:cTn id="17" dur="500" fill="hold"/>
                                        <p:tgtEl>
                                          <p:spTgt spid="90"/>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wipe(left)">
                                      <p:cBhvr>
                                        <p:cTn id="24" dur="500"/>
                                        <p:tgtEl>
                                          <p:spTgt spid="41"/>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3500"/>
                            </p:stCondLst>
                            <p:childTnLst>
                              <p:par>
                                <p:cTn id="30" presetID="18" presetClass="entr" presetSubtype="3" fill="hold" nodeType="after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strips(upRight)">
                                      <p:cBhvr>
                                        <p:cTn id="32" dur="500"/>
                                        <p:tgtEl>
                                          <p:spTgt spid="94"/>
                                        </p:tgtEl>
                                      </p:cBhvr>
                                    </p:animEffect>
                                  </p:childTnLst>
                                </p:cTn>
                              </p:par>
                            </p:childTnLst>
                          </p:cTn>
                        </p:par>
                        <p:par>
                          <p:cTn id="33" fill="hold">
                            <p:stCondLst>
                              <p:cond delay="4000"/>
                            </p:stCondLst>
                            <p:childTnLst>
                              <p:par>
                                <p:cTn id="34" presetID="22" presetClass="entr" presetSubtype="8" fill="hold" grpId="0" nodeType="afterEffect">
                                  <p:stCondLst>
                                    <p:cond delay="0"/>
                                  </p:stCondLst>
                                  <p:childTnLst>
                                    <p:set>
                                      <p:cBhvr>
                                        <p:cTn id="35" dur="1" fill="hold">
                                          <p:stCondLst>
                                            <p:cond delay="0"/>
                                          </p:stCondLst>
                                        </p:cTn>
                                        <p:tgtEl>
                                          <p:spTgt spid="56325"/>
                                        </p:tgtEl>
                                        <p:attrNameLst>
                                          <p:attrName>style.visibility</p:attrName>
                                        </p:attrNameLst>
                                      </p:cBhvr>
                                      <p:to>
                                        <p:strVal val="visible"/>
                                      </p:to>
                                    </p:set>
                                    <p:animEffect transition="in" filter="wipe(left)">
                                      <p:cBhvr>
                                        <p:cTn id="36" dur="500"/>
                                        <p:tgtEl>
                                          <p:spTgt spid="56325"/>
                                        </p:tgtEl>
                                      </p:cBhvr>
                                    </p:animEffect>
                                  </p:childTnLst>
                                </p:cTn>
                              </p:par>
                            </p:childTnLst>
                          </p:cTn>
                        </p:par>
                        <p:par>
                          <p:cTn id="37" fill="hold">
                            <p:stCondLst>
                              <p:cond delay="4500"/>
                            </p:stCondLst>
                            <p:childTnLst>
                              <p:par>
                                <p:cTn id="38" presetID="22" presetClass="entr" presetSubtype="8" fill="hold" grpId="0" nodeType="afterEffect">
                                  <p:stCondLst>
                                    <p:cond delay="0"/>
                                  </p:stCondLst>
                                  <p:childTnLst>
                                    <p:set>
                                      <p:cBhvr>
                                        <p:cTn id="39" dur="1" fill="hold">
                                          <p:stCondLst>
                                            <p:cond delay="0"/>
                                          </p:stCondLst>
                                        </p:cTn>
                                        <p:tgtEl>
                                          <p:spTgt spid="56323"/>
                                        </p:tgtEl>
                                        <p:attrNameLst>
                                          <p:attrName>style.visibility</p:attrName>
                                        </p:attrNameLst>
                                      </p:cBhvr>
                                      <p:to>
                                        <p:strVal val="visible"/>
                                      </p:to>
                                    </p:set>
                                    <p:animEffect transition="in" filter="wipe(left)">
                                      <p:cBhvr>
                                        <p:cTn id="40" dur="500"/>
                                        <p:tgtEl>
                                          <p:spTgt spid="56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56323" grpId="0">
        <p:tmplLst>
          <p:tmpl>
            <p:tnLst>
              <p:par>
                <p:cTn presetID="22" presetClass="entr" presetSubtype="8" fill="hold" nodeType="afterEffect">
                  <p:stCondLst>
                    <p:cond delay="0"/>
                  </p:stCondLst>
                  <p:childTnLst>
                    <p:set>
                      <p:cBhvr>
                        <p:cTn dur="1" fill="hold">
                          <p:stCondLst>
                            <p:cond delay="0"/>
                          </p:stCondLst>
                        </p:cTn>
                        <p:tgtEl>
                          <p:spTgt spid="56323"/>
                        </p:tgtEl>
                        <p:attrNameLst>
                          <p:attrName>style.visibility</p:attrName>
                        </p:attrNameLst>
                      </p:cBhvr>
                      <p:to>
                        <p:strVal val="visible"/>
                      </p:to>
                    </p:set>
                    <p:animEffect transition="in" filter="wipe(left)">
                      <p:cBhvr>
                        <p:cTn dur="500"/>
                        <p:tgtEl>
                          <p:spTgt spid="56323"/>
                        </p:tgtEl>
                      </p:cBhvr>
                    </p:animEffect>
                  </p:childTnLst>
                </p:cTn>
              </p:par>
            </p:tnLst>
          </p:tmpl>
        </p:tmplLst>
      </p:bldP>
      <p:bldP spid="56325" grpId="0"/>
      <p:bldP spid="10"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E7E9920D-5148-4C5E-AF4F-672E07B42AC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261"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96" noProof="0"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5" name="Picture 5">
            <a:extLst>
              <a:ext uri="{FF2B5EF4-FFF2-40B4-BE49-F238E27FC236}">
                <a16:creationId xmlns:a16="http://schemas.microsoft.com/office/drawing/2014/main" id="{75432A0F-AD37-4EDF-A3C9-9129332D7C90}"/>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94" name="Picture 93">
            <a:extLst>
              <a:ext uri="{FF2B5EF4-FFF2-40B4-BE49-F238E27FC236}">
                <a16:creationId xmlns:a16="http://schemas.microsoft.com/office/drawing/2014/main" id="{EBB965BA-5FAA-5543-9444-B14F3D19DD2B}"/>
              </a:ext>
            </a:extLst>
          </p:cNvPr>
          <p:cNvPicPr>
            <a:picLocks noChangeAspect="1"/>
          </p:cNvPicPr>
          <p:nvPr userDrawn="1"/>
        </p:nvPicPr>
        <p:blipFill>
          <a:blip r:embed="rId6"/>
          <a:srcRect/>
          <a:stretch/>
        </p:blipFill>
        <p:spPr>
          <a:xfrm>
            <a:off x="0" y="6454648"/>
            <a:ext cx="10395734" cy="445922"/>
          </a:xfrm>
          <a:prstGeom prst="rect">
            <a:avLst/>
          </a:prstGeom>
        </p:spPr>
      </p:pic>
    </p:spTree>
    <p:extLst>
      <p:ext uri="{BB962C8B-B14F-4D97-AF65-F5344CB8AC3E}">
        <p14:creationId xmlns:p14="http://schemas.microsoft.com/office/powerpoint/2010/main" val="2572286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1"/>
        <p:cNvGrpSpPr/>
        <p:nvPr/>
      </p:nvGrpSpPr>
      <p:grpSpPr>
        <a:xfrm>
          <a:off x="0" y="0"/>
          <a:ext cx="0" cy="0"/>
          <a:chOff x="0" y="0"/>
          <a:chExt cx="0" cy="0"/>
        </a:xfrm>
      </p:grpSpPr>
      <p:sp>
        <p:nvSpPr>
          <p:cNvPr id="32" name="Google Shape;32;p4"/>
          <p:cNvSpPr/>
          <p:nvPr/>
        </p:nvSpPr>
        <p:spPr>
          <a:xfrm>
            <a:off x="0" y="1"/>
            <a:ext cx="12192000" cy="103749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pic>
        <p:nvPicPr>
          <p:cNvPr id="33" name="Google Shape;33;p4"/>
          <p:cNvPicPr preferRelativeResize="0"/>
          <p:nvPr/>
        </p:nvPicPr>
        <p:blipFill rotWithShape="1">
          <a:blip r:embed="rId2">
            <a:alphaModFix amt="34000"/>
          </a:blip>
          <a:srcRect l="51339" t="39269" r="-2839" b="35419"/>
          <a:stretch/>
        </p:blipFill>
        <p:spPr>
          <a:xfrm flipH="1">
            <a:off x="9304422" y="0"/>
            <a:ext cx="2887578" cy="1037492"/>
          </a:xfrm>
          <a:prstGeom prst="rect">
            <a:avLst/>
          </a:prstGeom>
          <a:noFill/>
          <a:ln>
            <a:noFill/>
          </a:ln>
        </p:spPr>
      </p:pic>
      <p:pic>
        <p:nvPicPr>
          <p:cNvPr id="34" name="Google Shape;34;p4"/>
          <p:cNvPicPr preferRelativeResize="0"/>
          <p:nvPr/>
        </p:nvPicPr>
        <p:blipFill rotWithShape="1">
          <a:blip r:embed="rId3">
            <a:alphaModFix/>
          </a:blip>
          <a:srcRect/>
          <a:stretch/>
        </p:blipFill>
        <p:spPr>
          <a:xfrm>
            <a:off x="9791700" y="111656"/>
            <a:ext cx="2027900" cy="803439"/>
          </a:xfrm>
          <a:prstGeom prst="rect">
            <a:avLst/>
          </a:prstGeom>
          <a:noFill/>
          <a:ln>
            <a:noFill/>
          </a:ln>
          <a:effectLst>
            <a:outerShdw blurRad="50800" dist="38100" dir="2700000" algn="tl" rotWithShape="0">
              <a:srgbClr val="000000">
                <a:alpha val="40000"/>
              </a:srgbClr>
            </a:outerShdw>
          </a:effectLst>
        </p:spPr>
      </p:pic>
      <p:sp>
        <p:nvSpPr>
          <p:cNvPr id="35" name="Google Shape;35;p4"/>
          <p:cNvSpPr/>
          <p:nvPr/>
        </p:nvSpPr>
        <p:spPr>
          <a:xfrm>
            <a:off x="-1778" y="6574604"/>
            <a:ext cx="12193777" cy="28339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sp>
        <p:nvSpPr>
          <p:cNvPr id="36" name="Google Shape;36;p4"/>
          <p:cNvSpPr/>
          <p:nvPr/>
        </p:nvSpPr>
        <p:spPr>
          <a:xfrm rot="10800000" flipH="1">
            <a:off x="-4504" y="6540436"/>
            <a:ext cx="12196504" cy="595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sp>
        <p:nvSpPr>
          <p:cNvPr id="37" name="Google Shape;37;p4"/>
          <p:cNvSpPr txBox="1">
            <a:spLocks noGrp="1"/>
          </p:cNvSpPr>
          <p:nvPr>
            <p:ph type="body" idx="1"/>
          </p:nvPr>
        </p:nvSpPr>
        <p:spPr>
          <a:xfrm>
            <a:off x="386632" y="1445923"/>
            <a:ext cx="5509008" cy="477548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Courier New"/>
              <a:buChar char="o"/>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8" name="Google Shape;38;p4"/>
          <p:cNvSpPr txBox="1">
            <a:spLocks noGrp="1"/>
          </p:cNvSpPr>
          <p:nvPr>
            <p:ph type="body" idx="2"/>
          </p:nvPr>
        </p:nvSpPr>
        <p:spPr>
          <a:xfrm>
            <a:off x="6296361" y="1445923"/>
            <a:ext cx="5509008" cy="477548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Courier New"/>
              <a:buChar char="o"/>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9" name="Google Shape;39;p4"/>
          <p:cNvSpPr txBox="1"/>
          <p:nvPr/>
        </p:nvSpPr>
        <p:spPr>
          <a:xfrm>
            <a:off x="10265664" y="6574604"/>
            <a:ext cx="192544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b="1">
                <a:solidFill>
                  <a:schemeClr val="accent1"/>
                </a:solidFill>
                <a:latin typeface="Arial"/>
                <a:ea typeface="Arial"/>
                <a:cs typeface="Arial"/>
                <a:sym typeface="Arial"/>
              </a:rPr>
              <a:t>Slide </a:t>
            </a:r>
            <a:fld id="{00000000-1234-1234-1234-123412341234}" type="slidenum">
              <a:rPr lang="en-GB" sz="1400" b="1">
                <a:solidFill>
                  <a:schemeClr val="accent1"/>
                </a:solidFill>
                <a:latin typeface="Arial"/>
                <a:ea typeface="Arial"/>
                <a:cs typeface="Arial"/>
                <a:sym typeface="Arial"/>
              </a:rPr>
              <a:t>‹#›</a:t>
            </a:fld>
            <a:endParaRPr sz="1400" b="1">
              <a:solidFill>
                <a:schemeClr val="accent1"/>
              </a:solidFill>
              <a:latin typeface="Arial"/>
              <a:ea typeface="Arial"/>
              <a:cs typeface="Arial"/>
              <a:sym typeface="Arial"/>
            </a:endParaRPr>
          </a:p>
        </p:txBody>
      </p:sp>
      <p:sp>
        <p:nvSpPr>
          <p:cNvPr id="40" name="Google Shape;40;p4"/>
          <p:cNvSpPr txBox="1">
            <a:spLocks noGrp="1"/>
          </p:cNvSpPr>
          <p:nvPr>
            <p:ph type="title"/>
          </p:nvPr>
        </p:nvSpPr>
        <p:spPr>
          <a:xfrm>
            <a:off x="176048" y="175939"/>
            <a:ext cx="9386864" cy="77900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2AAC5E67-E08A-4CAC-8F4D-A2D8638C2BD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12"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00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96"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63661"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2361E30E-1C22-46B3-9AB9-AB1BC0D7C98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8" name="Picture 37">
            <a:extLst>
              <a:ext uri="{FF2B5EF4-FFF2-40B4-BE49-F238E27FC236}">
                <a16:creationId xmlns:a16="http://schemas.microsoft.com/office/drawing/2014/main" id="{EBB965BA-5FAA-5543-9444-B14F3D19DD2B}"/>
              </a:ext>
            </a:extLst>
          </p:cNvPr>
          <p:cNvPicPr>
            <a:picLocks noChangeAspect="1"/>
          </p:cNvPicPr>
          <p:nvPr userDrawn="1"/>
        </p:nvPicPr>
        <p:blipFill>
          <a:blip r:embed="rId6"/>
          <a:srcRect/>
          <a:stretch/>
        </p:blipFill>
        <p:spPr>
          <a:xfrm>
            <a:off x="0" y="6455300"/>
            <a:ext cx="10395734" cy="445922"/>
          </a:xfrm>
          <a:prstGeom prst="rect">
            <a:avLst/>
          </a:prstGeom>
        </p:spPr>
      </p:pic>
    </p:spTree>
    <p:extLst>
      <p:ext uri="{BB962C8B-B14F-4D97-AF65-F5344CB8AC3E}">
        <p14:creationId xmlns:p14="http://schemas.microsoft.com/office/powerpoint/2010/main" val="3644370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179E19F2-F57B-45DE-B862-DD01F0612E3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912" y="-1"/>
            <a:ext cx="12158752"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96"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3656F8C5-B6A5-414F-86D9-8C977E5C1BBD}"/>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9" name="Picture 38">
            <a:extLst>
              <a:ext uri="{FF2B5EF4-FFF2-40B4-BE49-F238E27FC236}">
                <a16:creationId xmlns:a16="http://schemas.microsoft.com/office/drawing/2014/main" id="{EBB965BA-5FAA-5543-9444-B14F3D19DD2B}"/>
              </a:ext>
            </a:extLst>
          </p:cNvPr>
          <p:cNvPicPr>
            <a:picLocks noChangeAspect="1"/>
          </p:cNvPicPr>
          <p:nvPr userDrawn="1"/>
        </p:nvPicPr>
        <p:blipFill>
          <a:blip r:embed="rId6"/>
          <a:srcRect/>
          <a:stretch/>
        </p:blipFill>
        <p:spPr>
          <a:xfrm>
            <a:off x="0" y="6458838"/>
            <a:ext cx="10396767" cy="445922"/>
          </a:xfrm>
          <a:prstGeom prst="rect">
            <a:avLst/>
          </a:prstGeom>
        </p:spPr>
      </p:pic>
    </p:spTree>
    <p:extLst>
      <p:ext uri="{BB962C8B-B14F-4D97-AF65-F5344CB8AC3E}">
        <p14:creationId xmlns:p14="http://schemas.microsoft.com/office/powerpoint/2010/main" val="34335653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1" y="3456849"/>
            <a:ext cx="11820484"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941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8275" y="1321783"/>
          <a:ext cx="11624274"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7516" y="1348841"/>
          <a:ext cx="11592576"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1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8275" y="1219354"/>
          <a:ext cx="11624274"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074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Tree>
    <p:extLst>
      <p:ext uri="{BB962C8B-B14F-4D97-AF65-F5344CB8AC3E}">
        <p14:creationId xmlns:p14="http://schemas.microsoft.com/office/powerpoint/2010/main" val="1864145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3"/>
            <a:ext cx="12269310"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8889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65" y="-3"/>
            <a:ext cx="12269310"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262" y="1674000"/>
            <a:ext cx="577301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185885" y="1674000"/>
            <a:ext cx="576224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2650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8020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5411" y="154800"/>
            <a:ext cx="10081234" cy="565200"/>
          </a:xfrm>
        </p:spPr>
        <p:txBody>
          <a:bodyPr/>
          <a:lstStyle>
            <a:lvl1pPr>
              <a:defRPr sz="2992"/>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001" y="882000"/>
            <a:ext cx="11732718" cy="5328000"/>
          </a:xfrm>
        </p:spPr>
        <p:txBody>
          <a:bodyPr/>
          <a:lstStyle>
            <a:lvl1pPr>
              <a:defRPr sz="1795">
                <a:solidFill>
                  <a:srgbClr val="335E6F"/>
                </a:solidFill>
              </a:defRPr>
            </a:lvl1pPr>
            <a:lvl2pPr>
              <a:defRPr sz="1795">
                <a:solidFill>
                  <a:srgbClr val="335E6F"/>
                </a:solidFill>
              </a:defRPr>
            </a:lvl2pPr>
            <a:lvl3pPr>
              <a:defRPr sz="1795">
                <a:solidFill>
                  <a:srgbClr val="335E6F"/>
                </a:solidFill>
              </a:defRPr>
            </a:lvl3pPr>
            <a:lvl4pPr>
              <a:defRPr sz="1795">
                <a:solidFill>
                  <a:srgbClr val="335E6F"/>
                </a:solidFill>
              </a:defRPr>
            </a:lvl4pPr>
            <a:lvl5pPr>
              <a:defRPr sz="1795">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48673" y="6202800"/>
            <a:ext cx="27432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0070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51"/>
        <p:cNvGrpSpPr/>
        <p:nvPr/>
      </p:nvGrpSpPr>
      <p:grpSpPr>
        <a:xfrm>
          <a:off x="0" y="0"/>
          <a:ext cx="0" cy="0"/>
          <a:chOff x="0" y="0"/>
          <a:chExt cx="0" cy="0"/>
        </a:xfrm>
      </p:grpSpPr>
      <p:sp>
        <p:nvSpPr>
          <p:cNvPr id="52" name="Google Shape;52;p6"/>
          <p:cNvSpPr/>
          <p:nvPr/>
        </p:nvSpPr>
        <p:spPr>
          <a:xfrm>
            <a:off x="0" y="1"/>
            <a:ext cx="12192000" cy="103749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pic>
        <p:nvPicPr>
          <p:cNvPr id="53" name="Google Shape;53;p6"/>
          <p:cNvPicPr preferRelativeResize="0"/>
          <p:nvPr/>
        </p:nvPicPr>
        <p:blipFill rotWithShape="1">
          <a:blip r:embed="rId2">
            <a:alphaModFix amt="34000"/>
          </a:blip>
          <a:srcRect l="51339" t="39269" r="-2839" b="35419"/>
          <a:stretch/>
        </p:blipFill>
        <p:spPr>
          <a:xfrm flipH="1">
            <a:off x="9304422" y="0"/>
            <a:ext cx="2887578" cy="1037492"/>
          </a:xfrm>
          <a:prstGeom prst="rect">
            <a:avLst/>
          </a:prstGeom>
          <a:noFill/>
          <a:ln>
            <a:noFill/>
          </a:ln>
        </p:spPr>
      </p:pic>
      <p:pic>
        <p:nvPicPr>
          <p:cNvPr id="54" name="Google Shape;54;p6"/>
          <p:cNvPicPr preferRelativeResize="0"/>
          <p:nvPr/>
        </p:nvPicPr>
        <p:blipFill rotWithShape="1">
          <a:blip r:embed="rId3">
            <a:alphaModFix/>
          </a:blip>
          <a:srcRect/>
          <a:stretch/>
        </p:blipFill>
        <p:spPr>
          <a:xfrm>
            <a:off x="9791700" y="111656"/>
            <a:ext cx="2027900" cy="803439"/>
          </a:xfrm>
          <a:prstGeom prst="rect">
            <a:avLst/>
          </a:prstGeom>
          <a:noFill/>
          <a:ln>
            <a:noFill/>
          </a:ln>
          <a:effectLst>
            <a:outerShdw blurRad="50800" dist="38100" dir="2700000" algn="tl" rotWithShape="0">
              <a:srgbClr val="000000">
                <a:alpha val="40000"/>
              </a:srgbClr>
            </a:outerShdw>
          </a:effectLst>
        </p:spPr>
      </p:pic>
      <p:sp>
        <p:nvSpPr>
          <p:cNvPr id="55" name="Google Shape;55;p6"/>
          <p:cNvSpPr/>
          <p:nvPr/>
        </p:nvSpPr>
        <p:spPr>
          <a:xfrm>
            <a:off x="-1778" y="6574604"/>
            <a:ext cx="12193777" cy="28339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sp>
        <p:nvSpPr>
          <p:cNvPr id="56" name="Google Shape;56;p6"/>
          <p:cNvSpPr/>
          <p:nvPr/>
        </p:nvSpPr>
        <p:spPr>
          <a:xfrm rot="10800000" flipH="1">
            <a:off x="-4504" y="6540436"/>
            <a:ext cx="12196504" cy="595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sp>
        <p:nvSpPr>
          <p:cNvPr id="57" name="Google Shape;57;p6"/>
          <p:cNvSpPr txBox="1">
            <a:spLocks noGrp="1"/>
          </p:cNvSpPr>
          <p:nvPr>
            <p:ph type="body" idx="1"/>
          </p:nvPr>
        </p:nvSpPr>
        <p:spPr>
          <a:xfrm>
            <a:off x="5180012" y="1373852"/>
            <a:ext cx="6172200" cy="4694402"/>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Noto Sans Symbols"/>
              <a:buChar char="❖"/>
              <a:defRPr sz="3200" b="0" i="0" u="none" strike="noStrike" cap="none">
                <a:solidFill>
                  <a:schemeClr val="dk1"/>
                </a:solidFill>
                <a:latin typeface="Arial"/>
                <a:ea typeface="Arial"/>
                <a:cs typeface="Arial"/>
                <a:sym typeface="Arial"/>
              </a:defRPr>
            </a:lvl1pPr>
            <a:lvl2pPr marL="914400" marR="0" lvl="1"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Arial"/>
                <a:ea typeface="Arial"/>
                <a:cs typeface="Arial"/>
                <a:sym typeface="Arial"/>
              </a:defRPr>
            </a:lvl2pPr>
            <a:lvl3pPr marL="1371600" marR="0" lvl="2" indent="-381000" algn="l" rtl="0">
              <a:lnSpc>
                <a:spcPct val="90000"/>
              </a:lnSpc>
              <a:spcBef>
                <a:spcPts val="500"/>
              </a:spcBef>
              <a:spcAft>
                <a:spcPts val="0"/>
              </a:spcAft>
              <a:buClr>
                <a:schemeClr val="dk1"/>
              </a:buClr>
              <a:buSzPts val="2400"/>
              <a:buFont typeface="Courier New"/>
              <a:buChar char="o"/>
              <a:defRPr sz="2400" b="0" i="0" u="none" strike="noStrike" cap="none">
                <a:solidFill>
                  <a:schemeClr val="dk1"/>
                </a:solidFill>
                <a:latin typeface="Arial"/>
                <a:ea typeface="Arial"/>
                <a:cs typeface="Arial"/>
                <a:sym typeface="Arial"/>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8" name="Google Shape;58;p6"/>
          <p:cNvSpPr txBox="1">
            <a:spLocks noGrp="1"/>
          </p:cNvSpPr>
          <p:nvPr>
            <p:ph type="body" idx="2"/>
          </p:nvPr>
        </p:nvSpPr>
        <p:spPr>
          <a:xfrm>
            <a:off x="839788" y="1373852"/>
            <a:ext cx="3932237" cy="46305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
        <p:nvSpPr>
          <p:cNvPr id="59" name="Google Shape;59;p6"/>
          <p:cNvSpPr txBox="1"/>
          <p:nvPr/>
        </p:nvSpPr>
        <p:spPr>
          <a:xfrm>
            <a:off x="10265664" y="6574604"/>
            <a:ext cx="192544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b="1">
                <a:solidFill>
                  <a:schemeClr val="accent1"/>
                </a:solidFill>
                <a:latin typeface="Arial"/>
                <a:ea typeface="Arial"/>
                <a:cs typeface="Arial"/>
                <a:sym typeface="Arial"/>
              </a:rPr>
              <a:t>Slide </a:t>
            </a:r>
            <a:fld id="{00000000-1234-1234-1234-123412341234}" type="slidenum">
              <a:rPr lang="en-GB" sz="1400" b="1">
                <a:solidFill>
                  <a:schemeClr val="accent1"/>
                </a:solidFill>
                <a:latin typeface="Arial"/>
                <a:ea typeface="Arial"/>
                <a:cs typeface="Arial"/>
                <a:sym typeface="Arial"/>
              </a:rPr>
              <a:t>‹#›</a:t>
            </a:fld>
            <a:endParaRPr sz="1400" b="1">
              <a:solidFill>
                <a:schemeClr val="accent1"/>
              </a:solidFill>
              <a:latin typeface="Arial"/>
              <a:ea typeface="Arial"/>
              <a:cs typeface="Arial"/>
              <a:sym typeface="Arial"/>
            </a:endParaRPr>
          </a:p>
        </p:txBody>
      </p:sp>
      <p:sp>
        <p:nvSpPr>
          <p:cNvPr id="60" name="Google Shape;60;p6"/>
          <p:cNvSpPr txBox="1">
            <a:spLocks noGrp="1"/>
          </p:cNvSpPr>
          <p:nvPr>
            <p:ph type="title"/>
          </p:nvPr>
        </p:nvSpPr>
        <p:spPr>
          <a:xfrm>
            <a:off x="176048" y="175939"/>
            <a:ext cx="9386864" cy="77900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6"/>
          <p:cNvSpPr txBox="1"/>
          <p:nvPr/>
        </p:nvSpPr>
        <p:spPr>
          <a:xfrm>
            <a:off x="-24384" y="6562799"/>
            <a:ext cx="4925568" cy="307777"/>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GB" b="1">
                <a:solidFill>
                  <a:schemeClr val="accent1"/>
                </a:solidFill>
              </a:rPr>
              <a:t>WGCV-51, 3-6 October 2022</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263" y="882000"/>
            <a:ext cx="11732718" cy="5328000"/>
          </a:xfrm>
        </p:spPr>
        <p:txBody>
          <a:bodyPr/>
          <a:lstStyle>
            <a:lvl1pPr>
              <a:defRPr sz="1795">
                <a:solidFill>
                  <a:srgbClr val="76C8AE"/>
                </a:solidFill>
              </a:defRPr>
            </a:lvl1pPr>
            <a:lvl2pPr>
              <a:defRPr sz="1795">
                <a:solidFill>
                  <a:srgbClr val="76C8AE"/>
                </a:solidFill>
              </a:defRPr>
            </a:lvl2pPr>
            <a:lvl3pPr>
              <a:defRPr sz="1795">
                <a:solidFill>
                  <a:srgbClr val="76C8AE"/>
                </a:solidFill>
              </a:defRPr>
            </a:lvl3pPr>
            <a:lvl4pPr>
              <a:defRPr sz="1795">
                <a:solidFill>
                  <a:srgbClr val="76C8AE"/>
                </a:solidFill>
              </a:defRPr>
            </a:lvl4pPr>
            <a:lvl5pPr>
              <a:defRPr sz="1795">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671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263" y="882000"/>
            <a:ext cx="11732718"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0581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5411" y="154800"/>
            <a:ext cx="10081234" cy="56520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263" y="882000"/>
            <a:ext cx="11732718" cy="5328000"/>
          </a:xfrm>
        </p:spPr>
        <p:txBody>
          <a:bodyPr/>
          <a:lstStyle>
            <a:lvl1pPr>
              <a:defRPr sz="1795">
                <a:solidFill>
                  <a:srgbClr val="FFCC4E"/>
                </a:solidFill>
              </a:defRPr>
            </a:lvl1pPr>
            <a:lvl2pPr>
              <a:defRPr sz="1795">
                <a:solidFill>
                  <a:srgbClr val="FFCC4E"/>
                </a:solidFill>
              </a:defRPr>
            </a:lvl2pPr>
            <a:lvl3pPr>
              <a:defRPr sz="1795">
                <a:solidFill>
                  <a:srgbClr val="FFCC4E"/>
                </a:solidFill>
              </a:defRPr>
            </a:lvl3pPr>
            <a:lvl4pPr>
              <a:defRPr sz="1795">
                <a:solidFill>
                  <a:srgbClr val="FFCC4E"/>
                </a:solidFill>
              </a:defRPr>
            </a:lvl4pPr>
            <a:lvl5pPr>
              <a:defRPr sz="1795">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03281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263" y="882000"/>
            <a:ext cx="11732718" cy="5328000"/>
          </a:xfrm>
        </p:spPr>
        <p:txBody>
          <a:bodyPr/>
          <a:lstStyle>
            <a:lvl1pPr>
              <a:defRPr sz="1795">
                <a:solidFill>
                  <a:srgbClr val="009BDB"/>
                </a:solidFill>
              </a:defRPr>
            </a:lvl1pPr>
            <a:lvl2pPr>
              <a:defRPr sz="1795">
                <a:solidFill>
                  <a:srgbClr val="009BDB"/>
                </a:solidFill>
              </a:defRPr>
            </a:lvl2pPr>
            <a:lvl3pPr>
              <a:defRPr sz="1795">
                <a:solidFill>
                  <a:srgbClr val="009BDB"/>
                </a:solidFill>
              </a:defRPr>
            </a:lvl3pPr>
            <a:lvl4pPr>
              <a:defRPr sz="1795">
                <a:solidFill>
                  <a:srgbClr val="009BDB"/>
                </a:solidFill>
              </a:defRPr>
            </a:lvl4pPr>
            <a:lvl5pPr>
              <a:defRPr sz="1795">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0966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4383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96"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chemeClr val="bg1"/>
                </a:solidFill>
                <a:latin typeface="Arial" charset="0"/>
                <a:ea typeface="Arial" charset="0"/>
                <a:cs typeface="Arial" charset="0"/>
              </a:rPr>
              <a:t>Produced by</a:t>
            </a:r>
            <a:endParaRPr lang="en-US" sz="794"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26255891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1E3378"/>
                </a:solidFill>
              </a:defRPr>
            </a:lvl1pPr>
            <a:lvl2pPr>
              <a:defRPr sz="1795">
                <a:solidFill>
                  <a:srgbClr val="1E3378"/>
                </a:solidFill>
              </a:defRPr>
            </a:lvl2pPr>
            <a:lvl3pPr>
              <a:defRPr sz="1795">
                <a:solidFill>
                  <a:srgbClr val="1E3378"/>
                </a:solidFill>
              </a:defRPr>
            </a:lvl3pPr>
            <a:lvl4pPr>
              <a:defRPr sz="1795">
                <a:solidFill>
                  <a:srgbClr val="1E3378"/>
                </a:solidFill>
              </a:defRPr>
            </a:lvl4pPr>
            <a:lvl5pPr>
              <a:defRPr sz="1795">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4002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xfrm>
            <a:off x="265293" y="6356350"/>
            <a:ext cx="2743200" cy="365125"/>
          </a:xfrm>
          <a:prstGeom prst="rect">
            <a:avLst/>
          </a:prstGeom>
          <a:ln/>
        </p:spPr>
        <p:txBody>
          <a:bodyPr/>
          <a:lstStyle>
            <a:lvl1pPr>
              <a:defRPr/>
            </a:lvl1pPr>
          </a:lstStyle>
          <a:p>
            <a:pPr>
              <a:defRPr/>
            </a:pPr>
            <a:endParaRPr lang="en-US" altLang="ja-JP" dirty="0"/>
          </a:p>
        </p:txBody>
      </p:sp>
      <p:sp>
        <p:nvSpPr>
          <p:cNvPr id="5" name="Rectangle 6"/>
          <p:cNvSpPr>
            <a:spLocks noGrp="1" noChangeArrowheads="1"/>
          </p:cNvSpPr>
          <p:nvPr>
            <p:ph type="sldNum" sz="quarter" idx="12"/>
          </p:nvPr>
        </p:nvSpPr>
        <p:spPr>
          <a:xfrm>
            <a:off x="9652000" y="6546851"/>
            <a:ext cx="2540000" cy="246221"/>
          </a:xfrm>
          <a:prstGeom prst="rect">
            <a:avLst/>
          </a:prstGeom>
          <a:ln/>
        </p:spPr>
        <p:txBody>
          <a:bodyPr/>
          <a:lstStyle>
            <a:lvl1pPr>
              <a:defRPr/>
            </a:lvl1pPr>
          </a:lstStyle>
          <a:p>
            <a:pPr>
              <a:defRPr/>
            </a:pPr>
            <a:fld id="{92B7386E-C2F9-4FDD-850A-759F4B31A3FD}" type="slidenum">
              <a:rPr lang="en-US" altLang="ja-JP"/>
              <a:pPr>
                <a:defRPr/>
              </a:pPr>
              <a:t>‹#›</a:t>
            </a:fld>
            <a:endParaRPr lang="en-US" altLang="ja-JP" dirty="0"/>
          </a:p>
        </p:txBody>
      </p:sp>
    </p:spTree>
    <p:extLst>
      <p:ext uri="{BB962C8B-B14F-4D97-AF65-F5344CB8AC3E}">
        <p14:creationId xmlns:p14="http://schemas.microsoft.com/office/powerpoint/2010/main" val="2454301103"/>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2"/>
        <p:cNvGrpSpPr/>
        <p:nvPr/>
      </p:nvGrpSpPr>
      <p:grpSpPr>
        <a:xfrm>
          <a:off x="0" y="0"/>
          <a:ext cx="0" cy="0"/>
          <a:chOff x="0" y="0"/>
          <a:chExt cx="0" cy="0"/>
        </a:xfrm>
      </p:grpSpPr>
      <p:sp>
        <p:nvSpPr>
          <p:cNvPr id="43" name="Google Shape;43;p5"/>
          <p:cNvSpPr/>
          <p:nvPr/>
        </p:nvSpPr>
        <p:spPr>
          <a:xfrm>
            <a:off x="0" y="1"/>
            <a:ext cx="12192000" cy="103749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pic>
        <p:nvPicPr>
          <p:cNvPr id="44" name="Google Shape;44;p5"/>
          <p:cNvPicPr preferRelativeResize="0"/>
          <p:nvPr/>
        </p:nvPicPr>
        <p:blipFill rotWithShape="1">
          <a:blip r:embed="rId2">
            <a:alphaModFix amt="34000"/>
          </a:blip>
          <a:srcRect l="51339" t="39269" r="-2839" b="35419"/>
          <a:stretch/>
        </p:blipFill>
        <p:spPr>
          <a:xfrm flipH="1">
            <a:off x="9304422" y="0"/>
            <a:ext cx="2887578" cy="1037492"/>
          </a:xfrm>
          <a:prstGeom prst="rect">
            <a:avLst/>
          </a:prstGeom>
          <a:noFill/>
          <a:ln>
            <a:noFill/>
          </a:ln>
        </p:spPr>
      </p:pic>
      <p:pic>
        <p:nvPicPr>
          <p:cNvPr id="45" name="Google Shape;45;p5"/>
          <p:cNvPicPr preferRelativeResize="0"/>
          <p:nvPr/>
        </p:nvPicPr>
        <p:blipFill rotWithShape="1">
          <a:blip r:embed="rId3">
            <a:alphaModFix/>
          </a:blip>
          <a:srcRect/>
          <a:stretch/>
        </p:blipFill>
        <p:spPr>
          <a:xfrm>
            <a:off x="9791700" y="111656"/>
            <a:ext cx="2027900" cy="803439"/>
          </a:xfrm>
          <a:prstGeom prst="rect">
            <a:avLst/>
          </a:prstGeom>
          <a:noFill/>
          <a:ln>
            <a:noFill/>
          </a:ln>
          <a:effectLst>
            <a:outerShdw blurRad="50800" dist="38100" dir="2700000" algn="tl" rotWithShape="0">
              <a:srgbClr val="000000">
                <a:alpha val="40000"/>
              </a:srgbClr>
            </a:outerShdw>
          </a:effectLst>
        </p:spPr>
      </p:pic>
      <p:sp>
        <p:nvSpPr>
          <p:cNvPr id="46" name="Google Shape;46;p5"/>
          <p:cNvSpPr/>
          <p:nvPr/>
        </p:nvSpPr>
        <p:spPr>
          <a:xfrm>
            <a:off x="-1778" y="6574604"/>
            <a:ext cx="12193777" cy="28339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sp>
        <p:nvSpPr>
          <p:cNvPr id="47" name="Google Shape;47;p5"/>
          <p:cNvSpPr/>
          <p:nvPr/>
        </p:nvSpPr>
        <p:spPr>
          <a:xfrm rot="10800000" flipH="1">
            <a:off x="-4504" y="6540436"/>
            <a:ext cx="12196504" cy="595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2"/>
              </a:solidFill>
              <a:latin typeface="Arial"/>
              <a:ea typeface="Arial"/>
              <a:cs typeface="Arial"/>
              <a:sym typeface="Arial"/>
            </a:endParaRPr>
          </a:p>
        </p:txBody>
      </p:sp>
      <p:sp>
        <p:nvSpPr>
          <p:cNvPr id="48" name="Google Shape;48;p5"/>
          <p:cNvSpPr txBox="1"/>
          <p:nvPr/>
        </p:nvSpPr>
        <p:spPr>
          <a:xfrm>
            <a:off x="10265664" y="6574604"/>
            <a:ext cx="192544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b="1">
                <a:solidFill>
                  <a:schemeClr val="accent1"/>
                </a:solidFill>
                <a:latin typeface="Arial"/>
                <a:ea typeface="Arial"/>
                <a:cs typeface="Arial"/>
                <a:sym typeface="Arial"/>
              </a:rPr>
              <a:t>Slide </a:t>
            </a:r>
            <a:fld id="{00000000-1234-1234-1234-123412341234}" type="slidenum">
              <a:rPr lang="en-GB" sz="1400" b="1">
                <a:solidFill>
                  <a:schemeClr val="accent1"/>
                </a:solidFill>
                <a:latin typeface="Arial"/>
                <a:ea typeface="Arial"/>
                <a:cs typeface="Arial"/>
                <a:sym typeface="Arial"/>
              </a:rPr>
              <a:t>‹#›</a:t>
            </a:fld>
            <a:endParaRPr sz="1400" b="1">
              <a:solidFill>
                <a:schemeClr val="accent1"/>
              </a:solidFill>
              <a:latin typeface="Arial"/>
              <a:ea typeface="Arial"/>
              <a:cs typeface="Arial"/>
              <a:sym typeface="Arial"/>
            </a:endParaRPr>
          </a:p>
        </p:txBody>
      </p:sp>
      <p:sp>
        <p:nvSpPr>
          <p:cNvPr id="49" name="Google Shape;49;p5"/>
          <p:cNvSpPr txBox="1">
            <a:spLocks noGrp="1"/>
          </p:cNvSpPr>
          <p:nvPr>
            <p:ph type="title"/>
          </p:nvPr>
        </p:nvSpPr>
        <p:spPr>
          <a:xfrm>
            <a:off x="176048" y="175939"/>
            <a:ext cx="9386864" cy="77900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077465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C3A75-9562-DA9D-C565-55D795D6493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4FD0B98-A559-FC6E-C9EC-87F2D36BF94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E5DE6A-5904-5951-DD41-0CA8668E5AF5}"/>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5" name="Footer Placeholder 4">
            <a:extLst>
              <a:ext uri="{FF2B5EF4-FFF2-40B4-BE49-F238E27FC236}">
                <a16:creationId xmlns:a16="http://schemas.microsoft.com/office/drawing/2014/main" id="{EE2FE176-99BD-B6FD-CBD3-309F18BE74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5A1870-268C-EDD9-4706-D95E30490648}"/>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1661131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1ABE8-9ED7-7D47-FDD5-13FA0187F4A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8FB738D-4DD8-02F6-D583-0FB5C71016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886CEE0F-6014-B6EE-FB93-978DA34DFF4B}"/>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5" name="Footer Placeholder 4">
            <a:extLst>
              <a:ext uri="{FF2B5EF4-FFF2-40B4-BE49-F238E27FC236}">
                <a16:creationId xmlns:a16="http://schemas.microsoft.com/office/drawing/2014/main" id="{383B50D5-F2A2-6177-DF03-5F11F150F4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C3476C-DA17-356C-F1BB-BEC20221416A}"/>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722665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C3A75-9562-DA9D-C565-55D795D6493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4FD0B98-A559-FC6E-C9EC-87F2D36BF94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E5DE6A-5904-5951-DD41-0CA8668E5AF5}"/>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5" name="Footer Placeholder 4">
            <a:extLst>
              <a:ext uri="{FF2B5EF4-FFF2-40B4-BE49-F238E27FC236}">
                <a16:creationId xmlns:a16="http://schemas.microsoft.com/office/drawing/2014/main" id="{EE2FE176-99BD-B6FD-CBD3-309F18BE74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5A1870-268C-EDD9-4706-D95E30490648}"/>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3916001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05E2C-DFE6-CC5D-67B8-0EFE32363E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F201BE6-2F0D-A5F3-4CFA-ABD590DC7C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BFB4893-981E-E457-2938-B18557D4AA02}"/>
              </a:ext>
            </a:extLst>
          </p:cNvPr>
          <p:cNvSpPr>
            <a:spLocks noGrp="1"/>
          </p:cNvSpPr>
          <p:nvPr>
            <p:ph type="dt" sz="half" idx="10"/>
          </p:nvPr>
        </p:nvSpPr>
        <p:spPr/>
        <p:txBody>
          <a:bodyPr/>
          <a:lstStyle/>
          <a:p>
            <a:fld id="{BE6E4DC9-6381-47BD-9547-E28B53D5D706}" type="datetimeFigureOut">
              <a:rPr lang="en-GB" smtClean="0"/>
              <a:t>19/04/2026</a:t>
            </a:fld>
            <a:endParaRPr lang="en-GB"/>
          </a:p>
        </p:txBody>
      </p:sp>
      <p:sp>
        <p:nvSpPr>
          <p:cNvPr id="5" name="Footer Placeholder 4">
            <a:extLst>
              <a:ext uri="{FF2B5EF4-FFF2-40B4-BE49-F238E27FC236}">
                <a16:creationId xmlns:a16="http://schemas.microsoft.com/office/drawing/2014/main" id="{7805AED8-9E89-26DF-96B0-147D573474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31DA4C-7531-70F2-26BA-AE675B33E5D2}"/>
              </a:ext>
            </a:extLst>
          </p:cNvPr>
          <p:cNvSpPr>
            <a:spLocks noGrp="1"/>
          </p:cNvSpPr>
          <p:nvPr>
            <p:ph type="sldNum" sz="quarter" idx="12"/>
          </p:nvPr>
        </p:nvSpPr>
        <p:spPr/>
        <p:txBody>
          <a:bodyPr/>
          <a:lstStyle/>
          <a:p>
            <a:fld id="{BC268253-B52F-4DA3-9722-C79A88FEBDEE}" type="slidenum">
              <a:rPr lang="en-GB" smtClean="0"/>
              <a:t>‹#›</a:t>
            </a:fld>
            <a:endParaRPr lang="en-GB"/>
          </a:p>
        </p:txBody>
      </p:sp>
    </p:spTree>
    <p:extLst>
      <p:ext uri="{BB962C8B-B14F-4D97-AF65-F5344CB8AC3E}">
        <p14:creationId xmlns:p14="http://schemas.microsoft.com/office/powerpoint/2010/main" val="1027022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8.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image" Target="../media/image10.emf"/><Relationship Id="rId10" Type="http://schemas.openxmlformats.org/officeDocument/2006/relationships/slideLayout" Target="../slideLayouts/slideLayout27.xml"/><Relationship Id="rId19"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1"/>
            <a:ext cx="12192000" cy="103749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pic>
        <p:nvPicPr>
          <p:cNvPr id="7" name="Google Shape;7;p1"/>
          <p:cNvPicPr preferRelativeResize="0"/>
          <p:nvPr/>
        </p:nvPicPr>
        <p:blipFill rotWithShape="1">
          <a:blip r:embed="rId8">
            <a:alphaModFix amt="34000"/>
          </a:blip>
          <a:srcRect l="51339" t="39269" r="-2839" b="35419"/>
          <a:stretch/>
        </p:blipFill>
        <p:spPr>
          <a:xfrm flipH="1">
            <a:off x="9304422" y="0"/>
            <a:ext cx="2887578" cy="1037492"/>
          </a:xfrm>
          <a:prstGeom prst="rect">
            <a:avLst/>
          </a:prstGeom>
          <a:noFill/>
          <a:ln>
            <a:noFill/>
          </a:ln>
        </p:spPr>
      </p:pic>
      <p:pic>
        <p:nvPicPr>
          <p:cNvPr id="8" name="Google Shape;8;p1"/>
          <p:cNvPicPr preferRelativeResize="0"/>
          <p:nvPr/>
        </p:nvPicPr>
        <p:blipFill rotWithShape="1">
          <a:blip r:embed="rId9">
            <a:alphaModFix/>
          </a:blip>
          <a:srcRect/>
          <a:stretch/>
        </p:blipFill>
        <p:spPr>
          <a:xfrm>
            <a:off x="9791700" y="111656"/>
            <a:ext cx="2027900" cy="803439"/>
          </a:xfrm>
          <a:prstGeom prst="rect">
            <a:avLst/>
          </a:prstGeom>
          <a:noFill/>
          <a:ln>
            <a:noFill/>
          </a:ln>
          <a:effectLst>
            <a:outerShdw blurRad="50800" dist="38100" dir="2700000" algn="tl" rotWithShape="0">
              <a:srgbClr val="000000">
                <a:alpha val="40000"/>
              </a:srgbClr>
            </a:outerShdw>
          </a:effectLst>
        </p:spPr>
      </p:pic>
      <p:sp>
        <p:nvSpPr>
          <p:cNvPr id="9" name="Google Shape;9;p1"/>
          <p:cNvSpPr/>
          <p:nvPr/>
        </p:nvSpPr>
        <p:spPr>
          <a:xfrm>
            <a:off x="-1778" y="6574604"/>
            <a:ext cx="12193777" cy="28339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10" name="Google Shape;10;p1"/>
          <p:cNvSpPr/>
          <p:nvPr/>
        </p:nvSpPr>
        <p:spPr>
          <a:xfrm rot="10800000" flipH="1">
            <a:off x="-4504" y="6540436"/>
            <a:ext cx="12196504" cy="595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2" name="MSIPCMContentMarking" descr="{&quot;HashCode&quot;:-84886289,&quot;Placement&quot;:&quot;Header&quot;,&quot;Top&quot;:0.0,&quot;Left&quot;:413.054657,&quot;SlideWidth&quot;:960,&quot;SlideHeight&quot;:540}">
            <a:extLst>
              <a:ext uri="{FF2B5EF4-FFF2-40B4-BE49-F238E27FC236}">
                <a16:creationId xmlns:a16="http://schemas.microsoft.com/office/drawing/2014/main" id="{68B8B095-9003-AB14-0A0F-E4ADC039547F}"/>
              </a:ext>
            </a:extLst>
          </p:cNvPr>
          <p:cNvSpPr txBox="1"/>
          <p:nvPr userDrawn="1"/>
        </p:nvSpPr>
        <p:spPr>
          <a:xfrm>
            <a:off x="5245794" y="0"/>
            <a:ext cx="1700412" cy="296525"/>
          </a:xfrm>
          <a:prstGeom prst="rect">
            <a:avLst/>
          </a:prstGeom>
          <a:noFill/>
        </p:spPr>
        <p:txBody>
          <a:bodyPr vert="horz" wrap="square" lIns="0" tIns="0" rIns="0" bIns="0" rtlCol="0" anchor="ctr" anchorCtr="1">
            <a:spAutoFit/>
          </a:bodyPr>
          <a:lstStyle/>
          <a:p>
            <a:pPr algn="ctr">
              <a:spcBef>
                <a:spcPts val="0"/>
              </a:spcBef>
              <a:spcAft>
                <a:spcPts val="0"/>
              </a:spcAft>
            </a:pPr>
            <a:r>
              <a:rPr lang="en-GB" sz="1300">
                <a:solidFill>
                  <a:srgbClr val="000000"/>
                </a:solidFill>
                <a:latin typeface="Arial" panose="020B0604020202020204" pitchFamily="34" charset="0"/>
              </a:rPr>
              <a:t>NPL - Commercial</a:t>
            </a: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4" r:id="rId4"/>
    <p:sldLayoutId id="2147483655"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6A84A4-E761-8925-44AE-4D093F8AC0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E1A4AA5-1D85-E971-D082-F15F31B337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34CE8EA-B921-D5C0-E6B9-46FA9C2283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6E4DC9-6381-47BD-9547-E28B53D5D706}" type="datetimeFigureOut">
              <a:rPr lang="en-GB" smtClean="0"/>
              <a:t>19/04/2026</a:t>
            </a:fld>
            <a:endParaRPr lang="en-GB"/>
          </a:p>
        </p:txBody>
      </p:sp>
      <p:sp>
        <p:nvSpPr>
          <p:cNvPr id="5" name="Footer Placeholder 4">
            <a:extLst>
              <a:ext uri="{FF2B5EF4-FFF2-40B4-BE49-F238E27FC236}">
                <a16:creationId xmlns:a16="http://schemas.microsoft.com/office/drawing/2014/main" id="{B2E5C509-C0A7-A757-DBCA-09E7A33347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4EA1A37-A74A-6891-97BF-8CD9DA6E5E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268253-B52F-4DA3-9722-C79A88FEBDEE}" type="slidenum">
              <a:rPr lang="en-GB" smtClean="0"/>
              <a:t>‹#›</a:t>
            </a:fld>
            <a:endParaRPr lang="en-GB"/>
          </a:p>
        </p:txBody>
      </p:sp>
    </p:spTree>
    <p:extLst>
      <p:ext uri="{BB962C8B-B14F-4D97-AF65-F5344CB8AC3E}">
        <p14:creationId xmlns:p14="http://schemas.microsoft.com/office/powerpoint/2010/main" val="343275748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endParaRPr lang="en-GB" sz="798" noProof="0" dirty="0">
              <a:solidFill>
                <a:srgbClr val="8197A6"/>
              </a:solidFill>
              <a:latin typeface="Arial" panose="020B0604020202020204" pitchFamily="34" charset="0"/>
              <a:cs typeface="Arial" panose="020B0604020202020204" pitchFamily="34" charset="0"/>
            </a:endParaRP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endParaRPr lang="en-GB" altLang="en-US" noProof="0" dirty="0"/>
          </a:p>
        </p:txBody>
      </p:sp>
      <p:sp>
        <p:nvSpPr>
          <p:cNvPr id="39" name="Text Box 34"/>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294C493E-467F-427F-AD20-6EDFB99CC1EE}"/>
              </a:ext>
            </a:extLst>
          </p:cNvPr>
          <p:cNvPicPr>
            <a:picLocks/>
          </p:cNvPicPr>
          <p:nvPr userDrawn="1"/>
        </p:nvPicPr>
        <p:blipFill>
          <a:blip r:embed="rId22"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63" name="Picture 62">
            <a:extLst>
              <a:ext uri="{FF2B5EF4-FFF2-40B4-BE49-F238E27FC236}">
                <a16:creationId xmlns:a16="http://schemas.microsoft.com/office/drawing/2014/main" id="{EBB965BA-5FAA-5543-9444-B14F3D19DD2B}"/>
              </a:ext>
            </a:extLst>
          </p:cNvPr>
          <p:cNvPicPr>
            <a:picLocks noChangeAspect="1"/>
          </p:cNvPicPr>
          <p:nvPr userDrawn="1"/>
        </p:nvPicPr>
        <p:blipFill>
          <a:blip r:embed="rId23"/>
          <a:srcRect/>
          <a:stretch/>
        </p:blipFill>
        <p:spPr>
          <a:xfrm>
            <a:off x="0" y="6455664"/>
            <a:ext cx="10395734" cy="445922"/>
          </a:xfrm>
          <a:prstGeom prst="rect">
            <a:avLst/>
          </a:prstGeom>
        </p:spPr>
      </p:pic>
    </p:spTree>
    <p:extLst>
      <p:ext uri="{BB962C8B-B14F-4D97-AF65-F5344CB8AC3E}">
        <p14:creationId xmlns:p14="http://schemas.microsoft.com/office/powerpoint/2010/main" val="145015894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Lst>
  <p:hf hdr="0" dt="0"/>
  <p:txStyles>
    <p:titleStyle>
      <a:lvl1pPr algn="l" rtl="0" eaLnBrk="1" fontAlgn="base" hangingPunct="1">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16" b="1">
          <a:solidFill>
            <a:schemeClr val="bg1"/>
          </a:solidFill>
          <a:latin typeface="Verdana" pitchFamily="34" charset="0"/>
        </a:defRPr>
      </a:lvl2pPr>
      <a:lvl3pPr algn="l" rtl="0" eaLnBrk="1" fontAlgn="base" hangingPunct="1">
        <a:spcBef>
          <a:spcPct val="0"/>
        </a:spcBef>
        <a:spcAft>
          <a:spcPct val="0"/>
        </a:spcAft>
        <a:defRPr sz="2116" b="1">
          <a:solidFill>
            <a:schemeClr val="bg1"/>
          </a:solidFill>
          <a:latin typeface="Verdana" pitchFamily="34" charset="0"/>
        </a:defRPr>
      </a:lvl3pPr>
      <a:lvl4pPr algn="l" rtl="0" eaLnBrk="1" fontAlgn="base" hangingPunct="1">
        <a:spcBef>
          <a:spcPct val="0"/>
        </a:spcBef>
        <a:spcAft>
          <a:spcPct val="0"/>
        </a:spcAft>
        <a:defRPr sz="2116" b="1">
          <a:solidFill>
            <a:schemeClr val="bg1"/>
          </a:solidFill>
          <a:latin typeface="Verdana" pitchFamily="34" charset="0"/>
        </a:defRPr>
      </a:lvl4pPr>
      <a:lvl5pPr algn="l" rtl="0" eaLnBrk="1" fontAlgn="base" hangingPunct="1">
        <a:spcBef>
          <a:spcPct val="0"/>
        </a:spcBef>
        <a:spcAft>
          <a:spcPct val="0"/>
        </a:spcAft>
        <a:defRPr sz="2116" b="1">
          <a:solidFill>
            <a:schemeClr val="bg1"/>
          </a:solidFill>
          <a:latin typeface="Verdana" pitchFamily="34" charset="0"/>
        </a:defRPr>
      </a:lvl5pPr>
      <a:lvl6pPr marL="439824" algn="l" rtl="0" eaLnBrk="1" fontAlgn="base" hangingPunct="1">
        <a:spcBef>
          <a:spcPct val="0"/>
        </a:spcBef>
        <a:spcAft>
          <a:spcPct val="0"/>
        </a:spcAft>
        <a:defRPr sz="2116" b="1">
          <a:solidFill>
            <a:schemeClr val="bg1"/>
          </a:solidFill>
          <a:latin typeface="Verdana" pitchFamily="34" charset="0"/>
        </a:defRPr>
      </a:lvl6pPr>
      <a:lvl7pPr marL="879649" algn="l" rtl="0" eaLnBrk="1" fontAlgn="base" hangingPunct="1">
        <a:spcBef>
          <a:spcPct val="0"/>
        </a:spcBef>
        <a:spcAft>
          <a:spcPct val="0"/>
        </a:spcAft>
        <a:defRPr sz="2116" b="1">
          <a:solidFill>
            <a:schemeClr val="bg1"/>
          </a:solidFill>
          <a:latin typeface="Verdana" pitchFamily="34" charset="0"/>
        </a:defRPr>
      </a:lvl7pPr>
      <a:lvl8pPr marL="1319473" algn="l" rtl="0" eaLnBrk="1" fontAlgn="base" hangingPunct="1">
        <a:spcBef>
          <a:spcPct val="0"/>
        </a:spcBef>
        <a:spcAft>
          <a:spcPct val="0"/>
        </a:spcAft>
        <a:defRPr sz="2116" b="1">
          <a:solidFill>
            <a:schemeClr val="bg1"/>
          </a:solidFill>
          <a:latin typeface="Verdana" pitchFamily="34" charset="0"/>
        </a:defRPr>
      </a:lvl8pPr>
      <a:lvl9pPr marL="1759297" algn="l" rtl="0" eaLnBrk="1" fontAlgn="base" hangingPunct="1">
        <a:spcBef>
          <a:spcPct val="0"/>
        </a:spcBef>
        <a:spcAft>
          <a:spcPct val="0"/>
        </a:spcAft>
        <a:defRPr sz="2116"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1pPr>
      <a:lvl2pPr marL="779216"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2pPr>
      <a:lvl3pPr marL="1354105"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3pPr>
      <a:lvl4pPr marL="1928994"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4pPr>
      <a:lvl5pPr marL="2503882"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5pPr>
      <a:lvl6pPr marL="3347552"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doi.org/10.47120/npl.9319"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8.png"/><Relationship Id="rId7"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hyperlink" Target="https://doi.org/10.47120/npl.9319"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5" name="Picture 4">
            <a:extLst>
              <a:ext uri="{FF2B5EF4-FFF2-40B4-BE49-F238E27FC236}">
                <a16:creationId xmlns:a16="http://schemas.microsoft.com/office/drawing/2014/main" id="{0D2096C3-B00B-DBB8-8554-331EBF51CE22}"/>
              </a:ext>
            </a:extLst>
          </p:cNvPr>
          <p:cNvPicPr>
            <a:picLocks noChangeAspect="1"/>
          </p:cNvPicPr>
          <p:nvPr/>
        </p:nvPicPr>
        <p:blipFill>
          <a:blip r:embed="rId3"/>
          <a:stretch>
            <a:fillRect/>
          </a:stretch>
        </p:blipFill>
        <p:spPr>
          <a:xfrm>
            <a:off x="3074177" y="5483508"/>
            <a:ext cx="2922096" cy="1024717"/>
          </a:xfrm>
          <a:prstGeom prst="rect">
            <a:avLst/>
          </a:prstGeom>
        </p:spPr>
      </p:pic>
      <p:sp>
        <p:nvSpPr>
          <p:cNvPr id="3" name="Google Shape;66;p7">
            <a:extLst>
              <a:ext uri="{FF2B5EF4-FFF2-40B4-BE49-F238E27FC236}">
                <a16:creationId xmlns:a16="http://schemas.microsoft.com/office/drawing/2014/main" id="{2A84800F-AA4D-A1A7-D292-B2321979B576}"/>
              </a:ext>
            </a:extLst>
          </p:cNvPr>
          <p:cNvSpPr txBox="1">
            <a:spLocks noGrp="1"/>
          </p:cNvSpPr>
          <p:nvPr>
            <p:ph type="title"/>
          </p:nvPr>
        </p:nvSpPr>
        <p:spPr>
          <a:xfrm>
            <a:off x="176047" y="175938"/>
            <a:ext cx="6766291" cy="39726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8000"/>
              <a:buFont typeface="Arial"/>
              <a:buNone/>
            </a:pPr>
            <a:br>
              <a:rPr lang="en-GB" sz="7500" dirty="0"/>
            </a:br>
            <a:r>
              <a:rPr kumimoji="0" lang="en-GB" sz="4000" b="0" i="0" u="none" strike="noStrike" kern="0" cap="none" spc="0" normalizeH="0" baseline="0" noProof="0" dirty="0">
                <a:ln>
                  <a:noFill/>
                </a:ln>
                <a:solidFill>
                  <a:srgbClr val="FFFF00"/>
                </a:solidFill>
                <a:effectLst/>
                <a:uLnTx/>
                <a:uFillTx/>
                <a:latin typeface="Arial"/>
                <a:cs typeface="Arial"/>
                <a:sym typeface="Arial"/>
              </a:rPr>
              <a:t>SI-T</a:t>
            </a:r>
            <a:r>
              <a:rPr kumimoji="0" lang="en-GB" sz="4000" b="0" i="0" u="none" strike="noStrike" kern="0" cap="none" spc="0" normalizeH="0" baseline="0" noProof="0" dirty="0">
                <a:ln>
                  <a:noFill/>
                </a:ln>
                <a:solidFill>
                  <a:schemeClr val="bg1"/>
                </a:solidFill>
                <a:effectLst/>
                <a:uLnTx/>
                <a:uFillTx/>
                <a:latin typeface="Arial"/>
                <a:cs typeface="Arial"/>
                <a:sym typeface="Arial"/>
              </a:rPr>
              <a:t>raceable</a:t>
            </a:r>
            <a:r>
              <a:rPr kumimoji="0" lang="en-GB" sz="4000" b="0" i="0" u="none" strike="noStrike" kern="0" cap="none" spc="0" normalizeH="0" baseline="0" noProof="0" dirty="0">
                <a:ln>
                  <a:noFill/>
                </a:ln>
                <a:solidFill>
                  <a:srgbClr val="000000"/>
                </a:solidFill>
                <a:effectLst/>
                <a:uLnTx/>
                <a:uFillTx/>
                <a:latin typeface="Arial"/>
                <a:cs typeface="Arial"/>
                <a:sym typeface="Arial"/>
              </a:rPr>
              <a:t> </a:t>
            </a:r>
            <a:r>
              <a:rPr kumimoji="0" lang="en-GB" sz="4000" b="0" i="0" u="none" strike="noStrike" kern="0" cap="none" spc="0" normalizeH="0" baseline="0" noProof="0" dirty="0">
                <a:ln>
                  <a:noFill/>
                </a:ln>
                <a:solidFill>
                  <a:srgbClr val="FFFF00"/>
                </a:solidFill>
                <a:effectLst/>
                <a:uLnTx/>
                <a:uFillTx/>
                <a:latin typeface="Arial"/>
                <a:cs typeface="Arial"/>
                <a:sym typeface="Arial"/>
              </a:rPr>
              <a:t>Sat</a:t>
            </a:r>
            <a:r>
              <a:rPr kumimoji="0" lang="en-GB" sz="4000" b="0" i="0" u="none" strike="noStrike" kern="0" cap="none" spc="0" normalizeH="0" baseline="0" noProof="0" dirty="0">
                <a:ln>
                  <a:noFill/>
                </a:ln>
                <a:solidFill>
                  <a:schemeClr val="bg1"/>
                </a:solidFill>
                <a:effectLst/>
                <a:uLnTx/>
                <a:uFillTx/>
                <a:latin typeface="Arial"/>
                <a:cs typeface="Arial"/>
                <a:sym typeface="Arial"/>
              </a:rPr>
              <a:t>ellite (</a:t>
            </a:r>
            <a:r>
              <a:rPr kumimoji="0" lang="en-GB" sz="4000" b="0" i="0" u="none" strike="noStrike" kern="0" cap="none" spc="0" normalizeH="0" baseline="0" noProof="0" dirty="0" err="1">
                <a:ln>
                  <a:noFill/>
                </a:ln>
                <a:solidFill>
                  <a:srgbClr val="FFFF00"/>
                </a:solidFill>
                <a:effectLst/>
                <a:uLnTx/>
                <a:uFillTx/>
                <a:latin typeface="Arial"/>
                <a:cs typeface="Arial"/>
                <a:sym typeface="Arial"/>
              </a:rPr>
              <a:t>SITSat</a:t>
            </a:r>
            <a:r>
              <a:rPr kumimoji="0" lang="en-GB" sz="4000" b="0" i="0" u="none" strike="noStrike" kern="0" cap="none" spc="0" normalizeH="0" baseline="0" noProof="0" dirty="0">
                <a:ln>
                  <a:noFill/>
                </a:ln>
                <a:solidFill>
                  <a:schemeClr val="bg1"/>
                </a:solidFill>
                <a:effectLst/>
                <a:uLnTx/>
                <a:uFillTx/>
                <a:latin typeface="Arial"/>
                <a:cs typeface="Arial"/>
                <a:sym typeface="Arial"/>
              </a:rPr>
              <a:t>) Task Group</a:t>
            </a:r>
          </a:p>
        </p:txBody>
      </p:sp>
      <p:sp>
        <p:nvSpPr>
          <p:cNvPr id="6" name="Google Shape;67;p7">
            <a:extLst>
              <a:ext uri="{FF2B5EF4-FFF2-40B4-BE49-F238E27FC236}">
                <a16:creationId xmlns:a16="http://schemas.microsoft.com/office/drawing/2014/main" id="{635B6C95-0E2F-C291-751C-F75B2C9CCCD9}"/>
              </a:ext>
            </a:extLst>
          </p:cNvPr>
          <p:cNvSpPr/>
          <p:nvPr/>
        </p:nvSpPr>
        <p:spPr>
          <a:xfrm>
            <a:off x="7183010" y="3697167"/>
            <a:ext cx="4832943" cy="2605318"/>
          </a:xfrm>
          <a:prstGeom prst="rect">
            <a:avLst/>
          </a:prstGeom>
          <a:noFill/>
          <a:ln>
            <a:noFill/>
          </a:ln>
        </p:spPr>
        <p:txBody>
          <a:bodyPr spcFirstLastPara="1" wrap="square" lIns="0" tIns="0" rIns="0" bIns="0" anchor="t" anchorCtr="0">
            <a:noAutofit/>
          </a:bodyPr>
          <a:lstStyle/>
          <a:p>
            <a:pPr marL="0" marR="0" lvl="0" indent="0" algn="r" rtl="0">
              <a:lnSpc>
                <a:spcPct val="150000"/>
              </a:lnSpc>
              <a:spcBef>
                <a:spcPts val="0"/>
              </a:spcBef>
              <a:spcAft>
                <a:spcPts val="0"/>
              </a:spcAft>
              <a:buNone/>
            </a:pPr>
            <a:endParaRPr sz="2200" b="1" dirty="0">
              <a:solidFill>
                <a:schemeClr val="accent1"/>
              </a:solidFill>
            </a:endParaRPr>
          </a:p>
          <a:p>
            <a:pPr marL="0" marR="0" lvl="0" indent="0" algn="r" rtl="0">
              <a:spcBef>
                <a:spcPts val="0"/>
              </a:spcBef>
              <a:spcAft>
                <a:spcPts val="0"/>
              </a:spcAft>
              <a:buNone/>
            </a:pPr>
            <a:r>
              <a:rPr lang="en-GB" sz="2200" b="1" i="0" u="none" strike="noStrike" cap="none" dirty="0">
                <a:solidFill>
                  <a:schemeClr val="accent1"/>
                </a:solidFill>
                <a:latin typeface="Arial"/>
                <a:ea typeface="Arial"/>
                <a:cs typeface="Arial"/>
                <a:sym typeface="Arial"/>
              </a:rPr>
              <a:t>Nigel Fox, NPL/UKSA</a:t>
            </a:r>
          </a:p>
          <a:p>
            <a:pPr marL="0" marR="0" lvl="0" indent="0" algn="r" rtl="0">
              <a:spcBef>
                <a:spcPts val="0"/>
              </a:spcBef>
              <a:spcAft>
                <a:spcPts val="0"/>
              </a:spcAft>
              <a:buNone/>
            </a:pPr>
            <a:r>
              <a:rPr lang="en-GB" sz="2200" b="1" dirty="0">
                <a:solidFill>
                  <a:schemeClr val="accent1"/>
                </a:solidFill>
              </a:rPr>
              <a:t>          Yolanda Shea, NASA	</a:t>
            </a:r>
            <a:endParaRPr dirty="0"/>
          </a:p>
          <a:p>
            <a:pPr marL="0" marR="0" lvl="0" indent="0" algn="r" rtl="0">
              <a:lnSpc>
                <a:spcPct val="150000"/>
              </a:lnSpc>
              <a:spcBef>
                <a:spcPts val="0"/>
              </a:spcBef>
              <a:spcAft>
                <a:spcPts val="0"/>
              </a:spcAft>
              <a:buNone/>
            </a:pPr>
            <a:r>
              <a:rPr lang="en-GB" sz="2200" b="1" i="0" u="none" strike="noStrike" cap="none" dirty="0">
                <a:solidFill>
                  <a:schemeClr val="accent1"/>
                </a:solidFill>
                <a:latin typeface="Arial"/>
                <a:ea typeface="Arial"/>
                <a:cs typeface="Arial"/>
                <a:sym typeface="Arial"/>
              </a:rPr>
              <a:t>Agenda Item W8.1</a:t>
            </a:r>
          </a:p>
          <a:p>
            <a:pPr marL="0" marR="0" lvl="0" indent="0" algn="r" rtl="0">
              <a:lnSpc>
                <a:spcPct val="150000"/>
              </a:lnSpc>
              <a:spcBef>
                <a:spcPts val="0"/>
              </a:spcBef>
              <a:spcAft>
                <a:spcPts val="0"/>
              </a:spcAft>
              <a:buNone/>
            </a:pPr>
            <a:r>
              <a:rPr lang="en-US" sz="2200" b="1" dirty="0">
                <a:solidFill>
                  <a:schemeClr val="accent1"/>
                </a:solidFill>
              </a:rPr>
              <a:t>WGCV-56,</a:t>
            </a:r>
          </a:p>
          <a:p>
            <a:pPr marL="0" marR="0" lvl="0" indent="0" algn="r" rtl="0">
              <a:lnSpc>
                <a:spcPct val="150000"/>
              </a:lnSpc>
              <a:spcBef>
                <a:spcPts val="0"/>
              </a:spcBef>
              <a:spcAft>
                <a:spcPts val="0"/>
              </a:spcAft>
              <a:buNone/>
            </a:pPr>
            <a:r>
              <a:rPr lang="en-US" sz="2200" b="1" dirty="0">
                <a:solidFill>
                  <a:schemeClr val="accent1"/>
                </a:solidFill>
              </a:rPr>
              <a:t>Sioux Falls, USA</a:t>
            </a:r>
            <a:endParaRPr lang="en-US" sz="2200" b="1" i="0" u="none" strike="noStrike" cap="none" dirty="0">
              <a:solidFill>
                <a:schemeClr val="accent1"/>
              </a:solidFill>
              <a:latin typeface="Arial"/>
              <a:ea typeface="Arial"/>
              <a:cs typeface="Arial"/>
              <a:sym typeface="Arial"/>
            </a:endParaRPr>
          </a:p>
          <a:p>
            <a:pPr marL="0" marR="0" lvl="0" indent="0" algn="r" rtl="0">
              <a:lnSpc>
                <a:spcPct val="150000"/>
              </a:lnSpc>
              <a:spcBef>
                <a:spcPts val="0"/>
              </a:spcBef>
              <a:spcAft>
                <a:spcPts val="0"/>
              </a:spcAft>
              <a:buNone/>
            </a:pPr>
            <a:r>
              <a:rPr lang="en-US" sz="2200" b="1" dirty="0">
                <a:solidFill>
                  <a:schemeClr val="accent1"/>
                </a:solidFill>
              </a:rPr>
              <a:t>20th - 24th Apr 2026</a:t>
            </a:r>
            <a:endParaRPr lang="en-US" sz="2200" b="1" i="0" u="none" strike="noStrike" cap="none" dirty="0">
              <a:solidFill>
                <a:schemeClr val="accent1"/>
              </a:solidFill>
              <a:latin typeface="Arial"/>
              <a:ea typeface="Arial"/>
              <a:cs typeface="Arial"/>
              <a:sym typeface="Arial"/>
            </a:endParaRPr>
          </a:p>
          <a:p>
            <a:br>
              <a:rPr lang="en-GB" sz="3200" dirty="0"/>
            </a:br>
            <a:endParaRPr sz="2200" b="1" i="0" u="none" strike="noStrike" cap="none" dirty="0">
              <a:solidFill>
                <a:schemeClr val="accen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DC30F2-AEFF-49D0-5102-78EBE6E36DAD}"/>
              </a:ext>
            </a:extLst>
          </p:cNvPr>
          <p:cNvSpPr>
            <a:spLocks noGrp="1"/>
          </p:cNvSpPr>
          <p:nvPr>
            <p:ph type="body" idx="2"/>
          </p:nvPr>
        </p:nvSpPr>
        <p:spPr>
          <a:xfrm>
            <a:off x="176048" y="1133688"/>
            <a:ext cx="5377259" cy="4775482"/>
          </a:xfrm>
        </p:spPr>
        <p:txBody>
          <a:bodyPr/>
          <a:lstStyle/>
          <a:p>
            <a:pPr marL="342900" indent="-342900">
              <a:lnSpc>
                <a:spcPct val="107000"/>
              </a:lnSpc>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Sub-Page: </a:t>
            </a:r>
            <a:r>
              <a:rPr lang="en-GB" sz="2000" b="1" kern="100" dirty="0" err="1">
                <a:effectLst/>
                <a:latin typeface="Calibri" panose="020F0502020204030204" pitchFamily="34" charset="0"/>
                <a:ea typeface="Calibri" panose="020F0502020204030204" pitchFamily="34" charset="0"/>
                <a:cs typeface="Times New Roman" panose="02020603050405020304" pitchFamily="18" charset="0"/>
              </a:rPr>
              <a:t>SITSat</a:t>
            </a: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 Expected Impact</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Success Story (Solar Irradiance and downstream impact)</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Other potential benefits (applications supported)</a:t>
            </a:r>
          </a:p>
          <a:p>
            <a:pPr marL="1143000" lvl="2" indent="-228600">
              <a:lnSpc>
                <a:spcPct val="107000"/>
              </a:lnSpc>
            </a:pPr>
            <a:r>
              <a:rPr lang="en-GB" kern="100" dirty="0">
                <a:effectLst/>
                <a:latin typeface="Calibri" panose="020F0502020204030204" pitchFamily="34" charset="0"/>
                <a:ea typeface="Calibri" panose="020F0502020204030204" pitchFamily="34" charset="0"/>
                <a:cs typeface="Times New Roman" panose="02020603050405020304" pitchFamily="18" charset="0"/>
              </a:rPr>
              <a:t>Climate sensitivity, cloud properties trends, etc)</a:t>
            </a:r>
          </a:p>
          <a:p>
            <a:pPr marL="342900" indent="-342900">
              <a:lnSpc>
                <a:spcPct val="107000"/>
              </a:lnSpc>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Sub-Page: Vision</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Observation system with </a:t>
            </a:r>
            <a:r>
              <a:rPr lang="en-GB" sz="2000" kern="100" dirty="0" err="1">
                <a:effectLst/>
                <a:latin typeface="Calibri" panose="020F0502020204030204" pitchFamily="34" charset="0"/>
                <a:ea typeface="Calibri" panose="020F0502020204030204" pitchFamily="34" charset="0"/>
                <a:cs typeface="Times New Roman" panose="02020603050405020304" pitchFamily="18" charset="0"/>
              </a:rPr>
              <a:t>SITSats</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as the backbone</a:t>
            </a:r>
          </a:p>
          <a:p>
            <a:pPr marL="742950" lvl="1" indent="-285750">
              <a:lnSpc>
                <a:spcPct val="107000"/>
              </a:lnSpc>
            </a:pPr>
            <a:r>
              <a:rPr lang="en-GB" sz="2000" kern="100" dirty="0" err="1">
                <a:effectLst/>
                <a:latin typeface="Calibri" panose="020F0502020204030204" pitchFamily="34" charset="0"/>
                <a:ea typeface="Calibri" panose="020F0502020204030204" pitchFamily="34" charset="0"/>
                <a:cs typeface="Times New Roman" panose="02020603050405020304" pitchFamily="18" charset="0"/>
              </a:rPr>
              <a:t>SITSats</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under development (repeat) with some summary</a:t>
            </a:r>
          </a:p>
          <a:p>
            <a:pPr marL="742950" lvl="1" indent="-285750">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Timeline (preferred)</a:t>
            </a:r>
          </a:p>
          <a:p>
            <a:pPr marL="50800" indent="0">
              <a:buNone/>
            </a:pPr>
            <a:endParaRPr lang="en-GB" dirty="0"/>
          </a:p>
        </p:txBody>
      </p:sp>
      <p:sp>
        <p:nvSpPr>
          <p:cNvPr id="4" name="Title 3">
            <a:extLst>
              <a:ext uri="{FF2B5EF4-FFF2-40B4-BE49-F238E27FC236}">
                <a16:creationId xmlns:a16="http://schemas.microsoft.com/office/drawing/2014/main" id="{E675E796-1BC8-F008-E1CD-9412D9C00B6B}"/>
              </a:ext>
            </a:extLst>
          </p:cNvPr>
          <p:cNvSpPr>
            <a:spLocks noGrp="1"/>
          </p:cNvSpPr>
          <p:nvPr>
            <p:ph type="title"/>
          </p:nvPr>
        </p:nvSpPr>
        <p:spPr>
          <a:xfrm>
            <a:off x="2406292" y="169828"/>
            <a:ext cx="9386864" cy="779002"/>
          </a:xfrm>
        </p:spPr>
        <p:txBody>
          <a:bodyPr/>
          <a:lstStyle/>
          <a:p>
            <a:r>
              <a:rPr lang="en-GB" dirty="0"/>
              <a:t>Outline of Website</a:t>
            </a:r>
          </a:p>
        </p:txBody>
      </p:sp>
      <p:sp>
        <p:nvSpPr>
          <p:cNvPr id="5" name="Text Placeholder 2">
            <a:extLst>
              <a:ext uri="{FF2B5EF4-FFF2-40B4-BE49-F238E27FC236}">
                <a16:creationId xmlns:a16="http://schemas.microsoft.com/office/drawing/2014/main" id="{5F3D1F91-B1CD-E419-E8A7-878B6711A948}"/>
              </a:ext>
            </a:extLst>
          </p:cNvPr>
          <p:cNvSpPr txBox="1">
            <a:spLocks/>
          </p:cNvSpPr>
          <p:nvPr/>
        </p:nvSpPr>
        <p:spPr>
          <a:xfrm>
            <a:off x="6096000" y="1460773"/>
            <a:ext cx="5377259" cy="477548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Courier New"/>
              <a:buChar char="o"/>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pPr marL="342900" indent="-342900">
              <a:lnSpc>
                <a:spcPct val="107000"/>
              </a:lnSpc>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Sub-Page: Case studies</a:t>
            </a:r>
          </a:p>
          <a:p>
            <a:pPr marL="0" indent="0">
              <a:lnSpc>
                <a:spcPct val="107000"/>
              </a:lnSpc>
              <a:buNone/>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b="1" kern="100" dirty="0">
                <a:latin typeface="Calibri" panose="020F0502020204030204" pitchFamily="34" charset="0"/>
                <a:ea typeface="Calibri" panose="020F0502020204030204" pitchFamily="34" charset="0"/>
                <a:cs typeface="Times New Roman" panose="02020603050405020304" pitchFamily="18" charset="0"/>
              </a:rPr>
              <a:t>e.g. Aerosols, albedo, </a:t>
            </a:r>
            <a:r>
              <a:rPr lang="en-GB" sz="2000" b="1" kern="100" dirty="0" err="1">
                <a:latin typeface="Calibri" panose="020F0502020204030204" pitchFamily="34" charset="0"/>
                <a:ea typeface="Calibri" panose="020F0502020204030204" pitchFamily="34" charset="0"/>
                <a:cs typeface="Times New Roman" panose="02020603050405020304" pitchFamily="18" charset="0"/>
              </a:rPr>
              <a:t>PMx</a:t>
            </a:r>
            <a:r>
              <a:rPr lang="en-GB" sz="2000" b="1" kern="100" dirty="0">
                <a:latin typeface="Calibri" panose="020F0502020204030204" pitchFamily="34" charset="0"/>
                <a:ea typeface="Calibri" panose="020F0502020204030204" pitchFamily="34" charset="0"/>
                <a:cs typeface="Times New Roman" panose="02020603050405020304" pitchFamily="18" charset="0"/>
              </a:rPr>
              <a:t>, Veg Ind, OC </a:t>
            </a:r>
            <a:endParaRPr lang="en-GB"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pPr>
            <a:endParaRPr lang="en-GB" sz="2000" b="1"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Sub- page  (per </a:t>
            </a:r>
            <a:r>
              <a:rPr lang="en-GB" sz="2000" b="1" kern="100" dirty="0" err="1">
                <a:effectLst/>
                <a:latin typeface="Calibri" panose="020F0502020204030204" pitchFamily="34" charset="0"/>
                <a:ea typeface="Calibri" panose="020F0502020204030204" pitchFamily="34" charset="0"/>
                <a:cs typeface="Times New Roman" panose="02020603050405020304" pitchFamily="18" charset="0"/>
              </a:rPr>
              <a:t>SITSat</a:t>
            </a: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 under development)</a:t>
            </a:r>
          </a:p>
          <a:p>
            <a:pPr marL="342900" indent="-342900">
              <a:lnSpc>
                <a:spcPct val="107000"/>
              </a:lnSpc>
            </a:pPr>
            <a:endParaRPr lang="en-GB" sz="2000" b="1"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Sub-page   (how data products will be communicated </a:t>
            </a:r>
          </a:p>
          <a:p>
            <a:pPr marL="50800" indent="0">
              <a:buFont typeface="Noto Sans Symbols"/>
              <a:buNone/>
            </a:pPr>
            <a:endParaRPr lang="en-GB" dirty="0"/>
          </a:p>
        </p:txBody>
      </p:sp>
      <p:pic>
        <p:nvPicPr>
          <p:cNvPr id="2" name="Picture 1">
            <a:extLst>
              <a:ext uri="{FF2B5EF4-FFF2-40B4-BE49-F238E27FC236}">
                <a16:creationId xmlns:a16="http://schemas.microsoft.com/office/drawing/2014/main" id="{FA1F497A-5C59-F5A8-260B-E146C7802A2E}"/>
              </a:ext>
            </a:extLst>
          </p:cNvPr>
          <p:cNvPicPr/>
          <p:nvPr/>
        </p:nvPicPr>
        <p:blipFill>
          <a:blip r:embed="rId2">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Tree>
    <p:extLst>
      <p:ext uri="{BB962C8B-B14F-4D97-AF65-F5344CB8AC3E}">
        <p14:creationId xmlns:p14="http://schemas.microsoft.com/office/powerpoint/2010/main" val="2532962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25;p3">
            <a:extLst>
              <a:ext uri="{FF2B5EF4-FFF2-40B4-BE49-F238E27FC236}">
                <a16:creationId xmlns:a16="http://schemas.microsoft.com/office/drawing/2014/main" id="{0E5E9FB9-9053-33E0-F08C-88D8594D82D1}"/>
              </a:ext>
            </a:extLst>
          </p:cNvPr>
          <p:cNvPicPr preferRelativeResize="0"/>
          <p:nvPr/>
        </p:nvPicPr>
        <p:blipFill rotWithShape="1">
          <a:blip r:embed="rId3">
            <a:alphaModFix/>
          </a:blip>
          <a:srcRect/>
          <a:stretch/>
        </p:blipFill>
        <p:spPr>
          <a:xfrm>
            <a:off x="10156466" y="140389"/>
            <a:ext cx="1520926" cy="602579"/>
          </a:xfrm>
          <a:prstGeom prst="rect">
            <a:avLst/>
          </a:prstGeom>
          <a:noFill/>
          <a:ln>
            <a:noFill/>
          </a:ln>
          <a:effectLst>
            <a:outerShdw blurRad="50800" dist="38100" dir="2700000" algn="tl" rotWithShape="0">
              <a:srgbClr val="000000">
                <a:alpha val="40000"/>
              </a:srgbClr>
            </a:outerShdw>
          </a:effectLst>
        </p:spPr>
      </p:pic>
      <p:pic>
        <p:nvPicPr>
          <p:cNvPr id="9" name="Graphic 8" descr="Hamburger Menu Icon outline">
            <a:extLst>
              <a:ext uri="{FF2B5EF4-FFF2-40B4-BE49-F238E27FC236}">
                <a16:creationId xmlns:a16="http://schemas.microsoft.com/office/drawing/2014/main" id="{99244665-70C0-AB11-8519-5F350D4223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8899" y="1846768"/>
            <a:ext cx="553015" cy="553015"/>
          </a:xfrm>
          <a:prstGeom prst="rect">
            <a:avLst/>
          </a:prstGeom>
        </p:spPr>
      </p:pic>
      <p:graphicFrame>
        <p:nvGraphicFramePr>
          <p:cNvPr id="10" name="Table 9">
            <a:extLst>
              <a:ext uri="{FF2B5EF4-FFF2-40B4-BE49-F238E27FC236}">
                <a16:creationId xmlns:a16="http://schemas.microsoft.com/office/drawing/2014/main" id="{0FD97346-E0FB-E4D7-BAA0-0BF34E527473}"/>
              </a:ext>
            </a:extLst>
          </p:cNvPr>
          <p:cNvGraphicFramePr>
            <a:graphicFrameLocks noGrp="1"/>
          </p:cNvGraphicFramePr>
          <p:nvPr/>
        </p:nvGraphicFramePr>
        <p:xfrm>
          <a:off x="877392" y="1940395"/>
          <a:ext cx="10800000" cy="36576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3689890582"/>
                    </a:ext>
                  </a:extLst>
                </a:gridCol>
                <a:gridCol w="2160000">
                  <a:extLst>
                    <a:ext uri="{9D8B030D-6E8A-4147-A177-3AD203B41FA5}">
                      <a16:colId xmlns:a16="http://schemas.microsoft.com/office/drawing/2014/main" val="2878131457"/>
                    </a:ext>
                  </a:extLst>
                </a:gridCol>
                <a:gridCol w="2160000">
                  <a:extLst>
                    <a:ext uri="{9D8B030D-6E8A-4147-A177-3AD203B41FA5}">
                      <a16:colId xmlns:a16="http://schemas.microsoft.com/office/drawing/2014/main" val="4055486134"/>
                    </a:ext>
                  </a:extLst>
                </a:gridCol>
                <a:gridCol w="2160000">
                  <a:extLst>
                    <a:ext uri="{9D8B030D-6E8A-4147-A177-3AD203B41FA5}">
                      <a16:colId xmlns:a16="http://schemas.microsoft.com/office/drawing/2014/main" val="716347153"/>
                    </a:ext>
                  </a:extLst>
                </a:gridCol>
                <a:gridCol w="2160000">
                  <a:extLst>
                    <a:ext uri="{9D8B030D-6E8A-4147-A177-3AD203B41FA5}">
                      <a16:colId xmlns:a16="http://schemas.microsoft.com/office/drawing/2014/main" val="3724588119"/>
                    </a:ext>
                  </a:extLst>
                </a:gridCol>
              </a:tblGrid>
              <a:tr h="354441">
                <a:tc>
                  <a:txBody>
                    <a:bodyPr/>
                    <a:lstStyle/>
                    <a:p>
                      <a:pPr algn="ctr"/>
                      <a:r>
                        <a:rPr lang="en-IT" dirty="0">
                          <a:solidFill>
                            <a:schemeClr val="bg1"/>
                          </a:solidFill>
                          <a:effectLst>
                            <a:outerShdw blurRad="50800" dist="38100" dir="2700000" algn="tl" rotWithShape="0">
                              <a:prstClr val="black">
                                <a:alpha val="40000"/>
                              </a:prstClr>
                            </a:outerShdw>
                          </a:effectLst>
                        </a:rPr>
                        <a:t>Home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IT" dirty="0">
                          <a:solidFill>
                            <a:schemeClr val="bg1"/>
                          </a:solidFill>
                          <a:effectLst>
                            <a:outerShdw blurRad="50800" dist="38100" dir="2700000" algn="tl" rotWithShape="0">
                              <a:prstClr val="black">
                                <a:alpha val="40000"/>
                              </a:prstClr>
                            </a:outerShdw>
                          </a:effectLst>
                        </a:rPr>
                        <a:t>What is a SITSat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IT" dirty="0">
                          <a:solidFill>
                            <a:schemeClr val="bg1"/>
                          </a:solidFill>
                          <a:effectLst>
                            <a:outerShdw blurRad="50800" dist="38100" dir="2700000" algn="tl" rotWithShape="0">
                              <a:prstClr val="black">
                                <a:alpha val="40000"/>
                              </a:prstClr>
                            </a:outerShdw>
                          </a:effectLst>
                        </a:rPr>
                        <a:t>Expected Impact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IT" dirty="0">
                          <a:solidFill>
                            <a:schemeClr val="bg1"/>
                          </a:solidFill>
                          <a:effectLst>
                            <a:outerShdw blurRad="50800" dist="38100" dir="2700000" algn="tl" rotWithShape="0">
                              <a:prstClr val="black">
                                <a:alpha val="40000"/>
                              </a:prstClr>
                            </a:outerShdw>
                          </a:effectLst>
                        </a:rPr>
                        <a:t>Vision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IT" dirty="0">
                          <a:solidFill>
                            <a:schemeClr val="bg1"/>
                          </a:solidFill>
                          <a:effectLst>
                            <a:outerShdw blurRad="50800" dist="38100" dir="2700000" algn="tl" rotWithShape="0">
                              <a:prstClr val="black">
                                <a:alpha val="40000"/>
                              </a:prstClr>
                            </a:outerShdw>
                          </a:effectLst>
                        </a:rPr>
                        <a:t>Contacts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63012496"/>
                  </a:ext>
                </a:extLst>
              </a:tr>
            </a:tbl>
          </a:graphicData>
        </a:graphic>
      </p:graphicFrame>
      <p:sp>
        <p:nvSpPr>
          <p:cNvPr id="11" name="Rectangle 10">
            <a:extLst>
              <a:ext uri="{FF2B5EF4-FFF2-40B4-BE49-F238E27FC236}">
                <a16:creationId xmlns:a16="http://schemas.microsoft.com/office/drawing/2014/main" id="{0C5C8E8C-CA48-8451-F337-1BFE91B280A4}"/>
              </a:ext>
            </a:extLst>
          </p:cNvPr>
          <p:cNvSpPr/>
          <p:nvPr/>
        </p:nvSpPr>
        <p:spPr>
          <a:xfrm>
            <a:off x="2647444" y="300276"/>
            <a:ext cx="668074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w="0"/>
                <a:solidFill>
                  <a:prstClr val="black"/>
                </a:solidFill>
                <a:effectLst>
                  <a:outerShdw blurRad="38100" dist="38100" dir="2700000" algn="tl" rotWithShape="0">
                    <a:prstClr val="black">
                      <a:alpha val="50000"/>
                    </a:prstClr>
                  </a:outerShdw>
                </a:effectLst>
                <a:uLnTx/>
                <a:uFillTx/>
                <a:latin typeface="Aptos" panose="02110004020202020204"/>
                <a:ea typeface="+mn-ea"/>
                <a:cs typeface="+mn-cs"/>
              </a:rPr>
              <a:t>SITSat: SI-traceable Satellites</a:t>
            </a:r>
          </a:p>
        </p:txBody>
      </p:sp>
      <p:sp>
        <p:nvSpPr>
          <p:cNvPr id="13" name="TextBox 12">
            <a:extLst>
              <a:ext uri="{FF2B5EF4-FFF2-40B4-BE49-F238E27FC236}">
                <a16:creationId xmlns:a16="http://schemas.microsoft.com/office/drawing/2014/main" id="{A281F1DF-761C-245F-3BFD-A6200000116A}"/>
              </a:ext>
            </a:extLst>
          </p:cNvPr>
          <p:cNvSpPr txBox="1"/>
          <p:nvPr/>
        </p:nvSpPr>
        <p:spPr>
          <a:xfrm>
            <a:off x="3602832" y="1130787"/>
            <a:ext cx="47699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9BD136"/>
                </a:solidFill>
                <a:effectLst/>
                <a:uLnTx/>
                <a:uFillTx/>
                <a:latin typeface="Verdana" panose="020B0604030504040204" pitchFamily="34" charset="0"/>
                <a:ea typeface="+mn-ea"/>
                <a:cs typeface="+mn-cs"/>
              </a:rPr>
              <a:t>Joint CEOS-WGCV and WMO-GSICS </a:t>
            </a:r>
            <a:endPar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9BD136"/>
                </a:solidFill>
                <a:effectLst/>
                <a:uLnTx/>
                <a:uFillTx/>
                <a:latin typeface="Verdana" panose="020B0604030504040204" pitchFamily="34" charset="0"/>
                <a:ea typeface="+mn-ea"/>
                <a:cs typeface="+mn-cs"/>
              </a:rPr>
              <a:t>initiative</a:t>
            </a:r>
            <a:endPar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mn-ea"/>
              <a:cs typeface="+mn-cs"/>
            </a:endParaRPr>
          </a:p>
        </p:txBody>
      </p:sp>
      <p:pic>
        <p:nvPicPr>
          <p:cNvPr id="15" name="Picture 14" descr="A diagram of a satellite&#10;&#10;Description automatically generated">
            <a:extLst>
              <a:ext uri="{FF2B5EF4-FFF2-40B4-BE49-F238E27FC236}">
                <a16:creationId xmlns:a16="http://schemas.microsoft.com/office/drawing/2014/main" id="{5D15E389-29DF-7AED-2749-C29905D1AA97}"/>
              </a:ext>
            </a:extLst>
          </p:cNvPr>
          <p:cNvPicPr>
            <a:picLocks noChangeAspect="1"/>
          </p:cNvPicPr>
          <p:nvPr/>
        </p:nvPicPr>
        <p:blipFill>
          <a:blip r:embed="rId5"/>
          <a:stretch>
            <a:fillRect/>
          </a:stretch>
        </p:blipFill>
        <p:spPr>
          <a:xfrm>
            <a:off x="5635018" y="2611174"/>
            <a:ext cx="6042374" cy="3679175"/>
          </a:xfrm>
          <a:prstGeom prst="rect">
            <a:avLst/>
          </a:prstGeom>
        </p:spPr>
      </p:pic>
      <p:sp>
        <p:nvSpPr>
          <p:cNvPr id="16" name="TextBox 15">
            <a:extLst>
              <a:ext uri="{FF2B5EF4-FFF2-40B4-BE49-F238E27FC236}">
                <a16:creationId xmlns:a16="http://schemas.microsoft.com/office/drawing/2014/main" id="{317FE287-6DDC-A63E-9005-376DBE88F291}"/>
              </a:ext>
            </a:extLst>
          </p:cNvPr>
          <p:cNvSpPr txBox="1"/>
          <p:nvPr/>
        </p:nvSpPr>
        <p:spPr>
          <a:xfrm>
            <a:off x="358758" y="2813533"/>
            <a:ext cx="5158327" cy="31085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Background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With the emergence of a number of SI-Traceable Satellite missions (</a:t>
            </a:r>
            <a:r>
              <a:rPr kumimoji="0" lang="en-GB" sz="1400" b="0" i="0" u="none" strike="noStrike" kern="1200" cap="none" spc="0" normalizeH="0" baseline="0" noProof="0" dirty="0" err="1">
                <a:ln>
                  <a:noFill/>
                </a:ln>
                <a:solidFill>
                  <a:srgbClr val="000000"/>
                </a:solidFill>
                <a:effectLst/>
                <a:uLnTx/>
                <a:uFillTx/>
                <a:latin typeface="Georgia" panose="02040502050405020303" pitchFamily="18" charset="0"/>
                <a:ea typeface="+mn-ea"/>
                <a:cs typeface="+mn-cs"/>
              </a:rPr>
              <a:t>SITSats</a:t>
            </a:r>
            <a:r>
              <a:rPr kumimoji="0" lang="en-GB" sz="14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 the CEOS WGCV has considered the need for a group to coordinate on issues of common interest and to foster mutual benefits. </a:t>
            </a:r>
            <a:r>
              <a:rPr kumimoji="0" lang="en-GB" sz="1400" b="0" i="0" u="none" strike="noStrike" kern="1200" cap="none" spc="0" normalizeH="0" baseline="0" noProof="0" dirty="0" err="1">
                <a:ln>
                  <a:noFill/>
                </a:ln>
                <a:solidFill>
                  <a:srgbClr val="000000"/>
                </a:solidFill>
                <a:effectLst/>
                <a:uLnTx/>
                <a:uFillTx/>
                <a:latin typeface="Georgia" panose="02040502050405020303" pitchFamily="18" charset="0"/>
                <a:ea typeface="+mn-ea"/>
                <a:cs typeface="+mn-cs"/>
              </a:rPr>
              <a:t>SITSats</a:t>
            </a:r>
            <a:r>
              <a:rPr kumimoji="0" lang="en-GB" sz="14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 have great potential to increase the accuracy of climate and other Earth observation records and can also serve as high quality references for both CEOS Agency missions and the commercial sector. The WGCV has proposed the establishment of a joint Task Team with the Global Space-based Intercalibration System (GSICS) which will include representatives from agencies operating, developing and utilising these missions, and others as interested, as a means to promote dialogue and coordination. </a:t>
            </a:r>
            <a:endParaRPr kumimoji="0" lang="en-IT" sz="1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pic>
        <p:nvPicPr>
          <p:cNvPr id="8" name="Picture 7" descr="A logo of a global space inter-calibration&#10;&#10;Description automatically generated">
            <a:extLst>
              <a:ext uri="{FF2B5EF4-FFF2-40B4-BE49-F238E27FC236}">
                <a16:creationId xmlns:a16="http://schemas.microsoft.com/office/drawing/2014/main" id="{0DCA22AF-987F-5B6E-909A-8F2E2EE367DE}"/>
              </a:ext>
            </a:extLst>
          </p:cNvPr>
          <p:cNvPicPr>
            <a:picLocks noChangeAspect="1"/>
          </p:cNvPicPr>
          <p:nvPr/>
        </p:nvPicPr>
        <p:blipFill>
          <a:blip r:embed="rId6"/>
          <a:stretch>
            <a:fillRect/>
          </a:stretch>
        </p:blipFill>
        <p:spPr>
          <a:xfrm>
            <a:off x="10072101" y="806526"/>
            <a:ext cx="1741973" cy="782933"/>
          </a:xfrm>
          <a:prstGeom prst="rect">
            <a:avLst/>
          </a:prstGeom>
        </p:spPr>
      </p:pic>
      <p:pic>
        <p:nvPicPr>
          <p:cNvPr id="20" name="Picture 19" descr="A logo with green text&#10;&#10;Description automatically generated">
            <a:extLst>
              <a:ext uri="{FF2B5EF4-FFF2-40B4-BE49-F238E27FC236}">
                <a16:creationId xmlns:a16="http://schemas.microsoft.com/office/drawing/2014/main" id="{97BDF3B9-A69B-E474-21FB-EE69A1397A3C}"/>
              </a:ext>
            </a:extLst>
          </p:cNvPr>
          <p:cNvPicPr>
            <a:picLocks noChangeAspect="1"/>
          </p:cNvPicPr>
          <p:nvPr/>
        </p:nvPicPr>
        <p:blipFill>
          <a:blip r:embed="rId7"/>
          <a:stretch>
            <a:fillRect/>
          </a:stretch>
        </p:blipFill>
        <p:spPr>
          <a:xfrm>
            <a:off x="0" y="19126"/>
            <a:ext cx="1816400" cy="1522623"/>
          </a:xfrm>
          <a:prstGeom prst="rect">
            <a:avLst/>
          </a:prstGeom>
        </p:spPr>
      </p:pic>
    </p:spTree>
    <p:extLst>
      <p:ext uri="{BB962C8B-B14F-4D97-AF65-F5344CB8AC3E}">
        <p14:creationId xmlns:p14="http://schemas.microsoft.com/office/powerpoint/2010/main" val="2683006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FE83B-B3C0-3449-66E3-D49278BB4FDB}"/>
              </a:ext>
            </a:extLst>
          </p:cNvPr>
          <p:cNvSpPr>
            <a:spLocks noGrp="1"/>
          </p:cNvSpPr>
          <p:nvPr>
            <p:ph type="title"/>
          </p:nvPr>
        </p:nvSpPr>
        <p:spPr>
          <a:xfrm>
            <a:off x="728472" y="163957"/>
            <a:ext cx="10515600" cy="659003"/>
          </a:xfrm>
        </p:spPr>
        <p:txBody>
          <a:bodyPr>
            <a:noAutofit/>
          </a:bodyPr>
          <a:lstStyle/>
          <a:p>
            <a:r>
              <a:rPr lang="en-GB" sz="4000" dirty="0">
                <a:solidFill>
                  <a:schemeClr val="bg1"/>
                </a:solidFill>
              </a:rPr>
              <a:t>Name!</a:t>
            </a:r>
          </a:p>
        </p:txBody>
      </p:sp>
      <p:sp>
        <p:nvSpPr>
          <p:cNvPr id="3" name="Content Placeholder 2">
            <a:extLst>
              <a:ext uri="{FF2B5EF4-FFF2-40B4-BE49-F238E27FC236}">
                <a16:creationId xmlns:a16="http://schemas.microsoft.com/office/drawing/2014/main" id="{D3D916B2-8242-FA8C-6B67-9067F8124574}"/>
              </a:ext>
            </a:extLst>
          </p:cNvPr>
          <p:cNvSpPr>
            <a:spLocks noGrp="1"/>
          </p:cNvSpPr>
          <p:nvPr>
            <p:ph idx="1"/>
          </p:nvPr>
        </p:nvSpPr>
        <p:spPr>
          <a:xfrm>
            <a:off x="365679" y="1410244"/>
            <a:ext cx="11231249" cy="4721615"/>
          </a:xfrm>
        </p:spPr>
        <p:txBody>
          <a:bodyPr>
            <a:normAutofit lnSpcReduction="10000"/>
          </a:bodyPr>
          <a:lstStyle/>
          <a:p>
            <a:pPr marL="0" indent="0">
              <a:buNone/>
            </a:pPr>
            <a:r>
              <a:rPr lang="en-GB" sz="2000" b="1" dirty="0">
                <a:solidFill>
                  <a:srgbClr val="0070C0"/>
                </a:solidFill>
              </a:rPr>
              <a:t>Reasons to consider changing the name:</a:t>
            </a:r>
          </a:p>
          <a:p>
            <a:r>
              <a:rPr lang="en-GB" sz="2000" dirty="0"/>
              <a:t>SI-traceability may not be sufficient to distinguish the reference sensors we're describing,</a:t>
            </a:r>
          </a:p>
          <a:p>
            <a:endParaRPr lang="en-GB" sz="2000" dirty="0"/>
          </a:p>
          <a:p>
            <a:r>
              <a:rPr lang="en-GB" sz="2000" dirty="0"/>
              <a:t>Evidenced by questions folks have gotten about why "x" sensor wouldn't be considered a </a:t>
            </a:r>
            <a:r>
              <a:rPr lang="en-GB" sz="2000" dirty="0" err="1"/>
              <a:t>SITSat</a:t>
            </a:r>
            <a:endParaRPr lang="en-GB" sz="2000" dirty="0"/>
          </a:p>
          <a:p>
            <a:endParaRPr lang="en-GB" sz="2000" dirty="0"/>
          </a:p>
          <a:p>
            <a:r>
              <a:rPr lang="en-GB" sz="2000" dirty="0"/>
              <a:t>Opportunity to devise a name (acronym or otherwise) that may better invoke the qualities of these reference sensors</a:t>
            </a:r>
          </a:p>
          <a:p>
            <a:endParaRPr lang="en-GB" sz="2000" dirty="0"/>
          </a:p>
          <a:p>
            <a:pPr marL="0" indent="0">
              <a:buNone/>
            </a:pPr>
            <a:r>
              <a:rPr lang="en-GB" sz="2000" b="1" dirty="0">
                <a:solidFill>
                  <a:srgbClr val="0070C0"/>
                </a:solidFill>
              </a:rPr>
              <a:t>Reasons to keep </a:t>
            </a:r>
            <a:r>
              <a:rPr lang="en-GB" sz="2000" b="1" dirty="0" err="1">
                <a:solidFill>
                  <a:srgbClr val="0070C0"/>
                </a:solidFill>
              </a:rPr>
              <a:t>SITSat</a:t>
            </a:r>
            <a:endParaRPr lang="en-GB" sz="2000" b="1" dirty="0">
              <a:solidFill>
                <a:srgbClr val="0070C0"/>
              </a:solidFill>
            </a:endParaRPr>
          </a:p>
          <a:p>
            <a:r>
              <a:rPr lang="en-GB" sz="2000" dirty="0"/>
              <a:t>There is also already fairly widespread recognition of the term and its meaning</a:t>
            </a:r>
          </a:p>
          <a:p>
            <a:endParaRPr lang="en-GB" sz="2000" dirty="0"/>
          </a:p>
          <a:p>
            <a:r>
              <a:rPr lang="en-GB" sz="2000" dirty="0"/>
              <a:t>Literature (peer-reviewed and presentations) already contains several references to term </a:t>
            </a:r>
            <a:r>
              <a:rPr lang="en-GB" sz="2000" dirty="0" err="1"/>
              <a:t>SITSat</a:t>
            </a:r>
            <a:endParaRPr lang="en-GB" sz="2000" dirty="0"/>
          </a:p>
          <a:p>
            <a:endParaRPr lang="en-GB" sz="2000" dirty="0"/>
          </a:p>
          <a:p>
            <a:r>
              <a:rPr lang="en-GB" sz="2000" dirty="0"/>
              <a:t>It is easy to convey a collection/class of satellite sensors, rather than just one mission.</a:t>
            </a:r>
          </a:p>
          <a:p>
            <a:endParaRPr lang="en-GB" sz="2000" dirty="0"/>
          </a:p>
          <a:p>
            <a:r>
              <a:rPr lang="en-GB" sz="2000" dirty="0"/>
              <a:t>Its short and easy to pronounce (from discussion forum)</a:t>
            </a:r>
          </a:p>
          <a:p>
            <a:endParaRPr lang="en-GB" dirty="0"/>
          </a:p>
        </p:txBody>
      </p:sp>
    </p:spTree>
    <p:extLst>
      <p:ext uri="{BB962C8B-B14F-4D97-AF65-F5344CB8AC3E}">
        <p14:creationId xmlns:p14="http://schemas.microsoft.com/office/powerpoint/2010/main" val="60230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81B7-5E71-7D72-E0A7-52FC2BA5BA7A}"/>
              </a:ext>
            </a:extLst>
          </p:cNvPr>
          <p:cNvSpPr>
            <a:spLocks noGrp="1"/>
          </p:cNvSpPr>
          <p:nvPr>
            <p:ph type="title"/>
          </p:nvPr>
        </p:nvSpPr>
        <p:spPr>
          <a:xfrm>
            <a:off x="838200" y="127382"/>
            <a:ext cx="10515600" cy="773112"/>
          </a:xfrm>
        </p:spPr>
        <p:txBody>
          <a:bodyPr/>
          <a:lstStyle/>
          <a:p>
            <a:r>
              <a:rPr lang="en-GB" sz="3200" dirty="0">
                <a:solidFill>
                  <a:schemeClr val="bg1"/>
                </a:solidFill>
              </a:rPr>
              <a:t>Inputs/options</a:t>
            </a:r>
          </a:p>
        </p:txBody>
      </p:sp>
      <p:sp>
        <p:nvSpPr>
          <p:cNvPr id="3" name="Content Placeholder 2">
            <a:extLst>
              <a:ext uri="{FF2B5EF4-FFF2-40B4-BE49-F238E27FC236}">
                <a16:creationId xmlns:a16="http://schemas.microsoft.com/office/drawing/2014/main" id="{510FA111-74E0-E69A-5803-8D26BB7E221E}"/>
              </a:ext>
            </a:extLst>
          </p:cNvPr>
          <p:cNvSpPr>
            <a:spLocks noGrp="1"/>
          </p:cNvSpPr>
          <p:nvPr>
            <p:ph idx="1"/>
          </p:nvPr>
        </p:nvSpPr>
        <p:spPr>
          <a:xfrm>
            <a:off x="618744" y="975233"/>
            <a:ext cx="11405616" cy="5755385"/>
          </a:xfrm>
        </p:spPr>
        <p:txBody>
          <a:bodyPr>
            <a:normAutofit/>
          </a:bodyPr>
          <a:lstStyle/>
          <a:p>
            <a:r>
              <a:rPr lang="en-GB" sz="1800" b="1" dirty="0" err="1"/>
              <a:t>SITSat</a:t>
            </a:r>
            <a:r>
              <a:rPr lang="en-GB" sz="1800" dirty="0"/>
              <a:t> – SI-Traceable Satellite  (Status –Quo)</a:t>
            </a:r>
          </a:p>
          <a:p>
            <a:pPr lvl="1"/>
            <a:r>
              <a:rPr lang="en-GB" sz="1800" dirty="0"/>
              <a:t>(on-line comments (three! Favour keeping the status quo)</a:t>
            </a:r>
          </a:p>
          <a:p>
            <a:pPr lvl="1"/>
            <a:r>
              <a:rPr lang="en-GB" sz="1800" dirty="0"/>
              <a:t>Variation-  </a:t>
            </a:r>
            <a:r>
              <a:rPr lang="en-GB" sz="1800" b="1" dirty="0"/>
              <a:t>SITSAT</a:t>
            </a:r>
            <a:r>
              <a:rPr lang="en-GB" sz="1800" dirty="0"/>
              <a:t> - SI Traceable Satellite Advisory Team</a:t>
            </a:r>
          </a:p>
          <a:p>
            <a:endParaRPr lang="en-GB" sz="1800" dirty="0"/>
          </a:p>
          <a:p>
            <a:r>
              <a:rPr lang="en-GB" sz="1800" b="1" dirty="0"/>
              <a:t>VERITAS </a:t>
            </a:r>
            <a:r>
              <a:rPr lang="en-GB" sz="1800" dirty="0"/>
              <a:t> -  "Verifiable Reference for International Traceable Accuracy Standards.“</a:t>
            </a:r>
          </a:p>
          <a:p>
            <a:endParaRPr lang="en-GB" sz="1800" dirty="0"/>
          </a:p>
          <a:p>
            <a:r>
              <a:rPr lang="en-GB" sz="1800" b="1" dirty="0"/>
              <a:t>Clearview</a:t>
            </a:r>
            <a:r>
              <a:rPr lang="en-GB" sz="1800" dirty="0"/>
              <a:t> – not an acronym just a concept indicating quality</a:t>
            </a:r>
          </a:p>
          <a:p>
            <a:endParaRPr lang="en-GB" sz="1800" dirty="0"/>
          </a:p>
          <a:p>
            <a:r>
              <a:rPr lang="en-GB" sz="1800" b="1" dirty="0"/>
              <a:t>Aletheia/</a:t>
            </a:r>
            <a:r>
              <a:rPr lang="en-GB" sz="1800" b="1" dirty="0" err="1"/>
              <a:t>Alethes</a:t>
            </a:r>
            <a:r>
              <a:rPr lang="en-GB" sz="1800" b="1" dirty="0"/>
              <a:t> </a:t>
            </a:r>
            <a:r>
              <a:rPr lang="en-GB" sz="1800" dirty="0"/>
              <a:t>– Greek goddess of Truth</a:t>
            </a:r>
          </a:p>
          <a:p>
            <a:endParaRPr lang="en-GB" sz="1800" dirty="0"/>
          </a:p>
          <a:p>
            <a:r>
              <a:rPr lang="en-GB" sz="1800" dirty="0"/>
              <a:t>Or ??</a:t>
            </a:r>
          </a:p>
          <a:p>
            <a:endParaRPr lang="en-GB" sz="1800" dirty="0"/>
          </a:p>
          <a:p>
            <a:pPr marL="0" indent="0">
              <a:buNone/>
            </a:pPr>
            <a:r>
              <a:rPr lang="en-GB" sz="1800" b="1" dirty="0">
                <a:solidFill>
                  <a:srgbClr val="0070C0"/>
                </a:solidFill>
              </a:rPr>
              <a:t>Comment:  </a:t>
            </a:r>
            <a:r>
              <a:rPr lang="en-GB" sz="1800" dirty="0">
                <a:solidFill>
                  <a:srgbClr val="0070C0"/>
                </a:solidFill>
              </a:rPr>
              <a:t>Name should relate to the concept of a ‘</a:t>
            </a:r>
            <a:r>
              <a:rPr lang="en-GB" sz="1800" dirty="0" err="1">
                <a:solidFill>
                  <a:srgbClr val="0070C0"/>
                </a:solidFill>
              </a:rPr>
              <a:t>class’</a:t>
            </a:r>
            <a:r>
              <a:rPr lang="en-GB" sz="1800" dirty="0">
                <a:solidFill>
                  <a:srgbClr val="0070C0"/>
                </a:solidFill>
              </a:rPr>
              <a:t> of sensors which are clearly</a:t>
            </a:r>
          </a:p>
          <a:p>
            <a:pPr marL="0" indent="0">
              <a:buNone/>
            </a:pPr>
            <a:r>
              <a:rPr lang="en-GB" sz="1800" dirty="0">
                <a:solidFill>
                  <a:srgbClr val="0070C0"/>
                </a:solidFill>
              </a:rPr>
              <a:t>distinguishable from other classes of sensor and should not be technology</a:t>
            </a:r>
          </a:p>
          <a:p>
            <a:pPr marL="0" indent="0">
              <a:buNone/>
            </a:pPr>
            <a:r>
              <a:rPr lang="en-GB" sz="1800" dirty="0">
                <a:solidFill>
                  <a:srgbClr val="0070C0"/>
                </a:solidFill>
              </a:rPr>
              <a:t>domain limited.  Need to clearly define this distinction and make it transparent.</a:t>
            </a:r>
          </a:p>
          <a:p>
            <a:pPr marL="0" indent="0">
              <a:buNone/>
            </a:pPr>
            <a:endParaRPr lang="en-GB" sz="1800" b="1" dirty="0">
              <a:solidFill>
                <a:srgbClr val="0070C0"/>
              </a:solidFill>
            </a:endParaRPr>
          </a:p>
          <a:p>
            <a:pPr marL="0" indent="0">
              <a:buNone/>
            </a:pPr>
            <a:r>
              <a:rPr lang="en-GB" sz="1800" b="1" dirty="0">
                <a:solidFill>
                  <a:srgbClr val="0070C0"/>
                </a:solidFill>
              </a:rPr>
              <a:t>Name </a:t>
            </a:r>
            <a:r>
              <a:rPr lang="en-GB" sz="1800" dirty="0">
                <a:solidFill>
                  <a:srgbClr val="0070C0"/>
                </a:solidFill>
              </a:rPr>
              <a:t>is for a ‘</a:t>
            </a:r>
            <a:r>
              <a:rPr lang="en-GB" sz="1800" dirty="0" err="1">
                <a:solidFill>
                  <a:srgbClr val="0070C0"/>
                </a:solidFill>
              </a:rPr>
              <a:t>class’</a:t>
            </a:r>
            <a:r>
              <a:rPr lang="en-GB" sz="1800" dirty="0">
                <a:solidFill>
                  <a:srgbClr val="0070C0"/>
                </a:solidFill>
              </a:rPr>
              <a:t> of sensor so does not need to be an acronym but should readily useable as</a:t>
            </a:r>
          </a:p>
          <a:p>
            <a:pPr marL="0" indent="0">
              <a:buNone/>
            </a:pPr>
            <a:r>
              <a:rPr lang="en-GB" sz="1800" dirty="0">
                <a:solidFill>
                  <a:srgbClr val="0070C0"/>
                </a:solidFill>
              </a:rPr>
              <a:t>the name of such a grouping of sensors able to serve as ‘references’  i.e. of undisputable trust and with an</a:t>
            </a:r>
          </a:p>
          <a:p>
            <a:pPr marL="0" indent="0">
              <a:buNone/>
            </a:pPr>
            <a:r>
              <a:rPr lang="en-GB" sz="1800" dirty="0">
                <a:solidFill>
                  <a:srgbClr val="0070C0"/>
                </a:solidFill>
              </a:rPr>
              <a:t>inherent measurement uncertainty significantly below others and close to the best achievable.</a:t>
            </a:r>
          </a:p>
          <a:p>
            <a:endParaRPr lang="en-GB" dirty="0"/>
          </a:p>
        </p:txBody>
      </p:sp>
    </p:spTree>
    <p:extLst>
      <p:ext uri="{BB962C8B-B14F-4D97-AF65-F5344CB8AC3E}">
        <p14:creationId xmlns:p14="http://schemas.microsoft.com/office/powerpoint/2010/main" val="496055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FD2CD-B8A7-205C-51DA-976D4C36EB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96AD574-2C44-3B00-B14E-D29E27E81A4B}"/>
              </a:ext>
            </a:extLst>
          </p:cNvPr>
          <p:cNvSpPr>
            <a:spLocks noGrp="1"/>
          </p:cNvSpPr>
          <p:nvPr>
            <p:ph type="title"/>
          </p:nvPr>
        </p:nvSpPr>
        <p:spPr>
          <a:xfrm>
            <a:off x="176048" y="175939"/>
            <a:ext cx="9588437" cy="779200"/>
          </a:xfrm>
        </p:spPr>
        <p:txBody>
          <a:bodyPr/>
          <a:lstStyle/>
          <a:p>
            <a:pPr indent="-609585" eaLnBrk="0" fontAlgn="base" hangingPunct="0">
              <a:lnSpc>
                <a:spcPct val="100000"/>
              </a:lnSpc>
              <a:spcBef>
                <a:spcPct val="0"/>
              </a:spcBef>
              <a:spcAft>
                <a:spcPct val="0"/>
              </a:spcAft>
              <a:buClrTx/>
              <a:buSzTx/>
            </a:pPr>
            <a:r>
              <a:rPr lang="en-US" altLang="en-US" sz="3733" dirty="0">
                <a:solidFill>
                  <a:schemeClr val="bg1"/>
                </a:solidFill>
                <a:latin typeface="Aptos" panose="020B0004020202020204" pitchFamily="34" charset="0"/>
                <a:cs typeface="Calibri" panose="020F0502020204030204" pitchFamily="34" charset="0"/>
              </a:rPr>
              <a:t>Considered </a:t>
            </a:r>
            <a:r>
              <a:rPr lang="en-US" altLang="en-US" sz="3733" dirty="0" err="1">
                <a:solidFill>
                  <a:schemeClr val="bg1"/>
                </a:solidFill>
                <a:latin typeface="Aptos" panose="020B0004020202020204" pitchFamily="34" charset="0"/>
                <a:cs typeface="Calibri" panose="020F0502020204030204" pitchFamily="34" charset="0"/>
              </a:rPr>
              <a:t>RefSat</a:t>
            </a:r>
            <a:endParaRPr lang="en-US" altLang="en-US" sz="3733" dirty="0">
              <a:solidFill>
                <a:schemeClr val="bg1"/>
              </a:solidFill>
              <a:latin typeface="Aptos" panose="020B0004020202020204" pitchFamily="34" charset="0"/>
              <a:cs typeface="Calibri" panose="020F0502020204030204" pitchFamily="34" charset="0"/>
            </a:endParaRPr>
          </a:p>
        </p:txBody>
      </p:sp>
      <p:sp>
        <p:nvSpPr>
          <p:cNvPr id="3" name="Rectangle 1">
            <a:extLst>
              <a:ext uri="{FF2B5EF4-FFF2-40B4-BE49-F238E27FC236}">
                <a16:creationId xmlns:a16="http://schemas.microsoft.com/office/drawing/2014/main" id="{B9FF8515-E018-0500-06C1-0B84CD716873}"/>
              </a:ext>
            </a:extLst>
          </p:cNvPr>
          <p:cNvSpPr>
            <a:spLocks noGrp="1" noChangeArrowheads="1"/>
          </p:cNvSpPr>
          <p:nvPr>
            <p:ph type="body" idx="1"/>
          </p:nvPr>
        </p:nvSpPr>
        <p:spPr bwMode="auto">
          <a:xfrm>
            <a:off x="176048" y="1131693"/>
            <a:ext cx="11528024"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121920" tIns="0" rIns="121920" bIns="0" numCol="1" anchor="ctr" anchorCtr="0" compatLnSpc="1">
            <a:prstTxWarp prst="textNoShape">
              <a:avLst/>
            </a:prstTxWarp>
            <a:spAutoFit/>
          </a:bodyPr>
          <a:lstStyle/>
          <a:p>
            <a:pPr indent="-609585" eaLnBrk="0" fontAlgn="base" hangingPunct="0">
              <a:lnSpc>
                <a:spcPct val="100000"/>
              </a:lnSpc>
              <a:spcBef>
                <a:spcPct val="0"/>
              </a:spcBef>
              <a:spcAft>
                <a:spcPct val="0"/>
              </a:spcAft>
              <a:buClrTx/>
              <a:buSzTx/>
            </a:pPr>
            <a:r>
              <a:rPr lang="en-US" altLang="en-US" dirty="0">
                <a:solidFill>
                  <a:srgbClr val="000000"/>
                </a:solidFill>
                <a:latin typeface="Aptos" panose="020B0004020202020204" pitchFamily="34" charset="0"/>
                <a:cs typeface="Calibri" panose="020F0502020204030204" pitchFamily="34" charset="0"/>
              </a:rPr>
              <a:t>Enables </a:t>
            </a:r>
            <a:r>
              <a:rPr lang="en-US" altLang="en-US" dirty="0" err="1">
                <a:solidFill>
                  <a:srgbClr val="000000"/>
                </a:solidFill>
                <a:latin typeface="Aptos" panose="020B0004020202020204" pitchFamily="34" charset="0"/>
                <a:cs typeface="Calibri" panose="020F0502020204030204" pitchFamily="34" charset="0"/>
              </a:rPr>
              <a:t>pluralisation</a:t>
            </a:r>
            <a:r>
              <a:rPr lang="en-US" altLang="en-US" dirty="0">
                <a:solidFill>
                  <a:srgbClr val="000000"/>
                </a:solidFill>
                <a:latin typeface="Aptos" panose="020B0004020202020204" pitchFamily="34" charset="0"/>
                <a:cs typeface="Calibri" panose="020F0502020204030204" pitchFamily="34" charset="0"/>
              </a:rPr>
              <a:t> to ensure the sensor class distinction can be made. </a:t>
            </a:r>
          </a:p>
          <a:p>
            <a:pPr indent="-609585" eaLnBrk="0" fontAlgn="base" hangingPunct="0">
              <a:lnSpc>
                <a:spcPct val="100000"/>
              </a:lnSpc>
              <a:spcBef>
                <a:spcPct val="0"/>
              </a:spcBef>
              <a:spcAft>
                <a:spcPct val="0"/>
              </a:spcAft>
              <a:buClrTx/>
              <a:buSzTx/>
            </a:pPr>
            <a:r>
              <a:rPr lang="en-US" altLang="en-US" dirty="0">
                <a:solidFill>
                  <a:srgbClr val="000000"/>
                </a:solidFill>
                <a:latin typeface="Aptos" panose="020B0004020202020204" pitchFamily="34" charset="0"/>
                <a:cs typeface="Calibri" panose="020F0502020204030204" pitchFamily="34" charset="0"/>
              </a:rPr>
              <a:t>The underpinning criteria to define the sensor class shouldn’t change, but just the name.</a:t>
            </a:r>
          </a:p>
          <a:p>
            <a:pPr indent="-609585" eaLnBrk="0" fontAlgn="base" hangingPunct="0">
              <a:lnSpc>
                <a:spcPct val="100000"/>
              </a:lnSpc>
              <a:spcBef>
                <a:spcPct val="0"/>
              </a:spcBef>
              <a:spcAft>
                <a:spcPct val="0"/>
              </a:spcAft>
              <a:buClrTx/>
              <a:buSzTx/>
            </a:pPr>
            <a:r>
              <a:rPr lang="en-US" altLang="en-US" dirty="0">
                <a:solidFill>
                  <a:srgbClr val="000000"/>
                </a:solidFill>
                <a:latin typeface="Aptos" panose="020B0004020202020204" pitchFamily="34" charset="0"/>
                <a:cs typeface="Calibri" panose="020F0502020204030204" pitchFamily="34" charset="0"/>
              </a:rPr>
              <a:t>Keen to keep ‘SI’ somewhere, in the logo or one-liner definition.</a:t>
            </a:r>
          </a:p>
          <a:p>
            <a:pPr indent="-609585" eaLnBrk="0" fontAlgn="base" hangingPunct="0">
              <a:lnSpc>
                <a:spcPct val="100000"/>
              </a:lnSpc>
              <a:spcBef>
                <a:spcPct val="0"/>
              </a:spcBef>
              <a:spcAft>
                <a:spcPct val="0"/>
              </a:spcAft>
              <a:buClrTx/>
              <a:buSzTx/>
            </a:pPr>
            <a:r>
              <a:rPr lang="en-US" altLang="en-US" dirty="0">
                <a:solidFill>
                  <a:srgbClr val="000000"/>
                </a:solidFill>
                <a:latin typeface="Aptos" panose="020B0004020202020204" pitchFamily="34" charset="0"/>
                <a:cs typeface="Calibri" panose="020F0502020204030204" pitchFamily="34" charset="0"/>
              </a:rPr>
              <a:t>Paolo created a chain in the logo to </a:t>
            </a:r>
            <a:r>
              <a:rPr lang="en-US" altLang="en-US" dirty="0" err="1">
                <a:solidFill>
                  <a:srgbClr val="000000"/>
                </a:solidFill>
                <a:latin typeface="Aptos" panose="020B0004020202020204" pitchFamily="34" charset="0"/>
                <a:cs typeface="Calibri" panose="020F0502020204030204" pitchFamily="34" charset="0"/>
              </a:rPr>
              <a:t>visualise</a:t>
            </a:r>
            <a:r>
              <a:rPr lang="en-US" altLang="en-US" dirty="0">
                <a:solidFill>
                  <a:srgbClr val="000000"/>
                </a:solidFill>
                <a:latin typeface="Aptos" panose="020B0004020202020204" pitchFamily="34" charset="0"/>
                <a:cs typeface="Calibri" panose="020F0502020204030204" pitchFamily="34" charset="0"/>
              </a:rPr>
              <a:t> a link to traceability.</a:t>
            </a:r>
          </a:p>
          <a:p>
            <a:pPr lvl="1" indent="-609585" eaLnBrk="0" fontAlgn="base" hangingPunct="0">
              <a:lnSpc>
                <a:spcPct val="100000"/>
              </a:lnSpc>
              <a:spcBef>
                <a:spcPct val="0"/>
              </a:spcBef>
              <a:spcAft>
                <a:spcPct val="0"/>
              </a:spcAft>
              <a:buClrTx/>
              <a:buSzTx/>
            </a:pPr>
            <a:r>
              <a:rPr lang="en-US" altLang="en-US" dirty="0">
                <a:solidFill>
                  <a:srgbClr val="000000"/>
                </a:solidFill>
                <a:latin typeface="Aptos" panose="020B0004020202020204" pitchFamily="34" charset="0"/>
                <a:cs typeface="Calibri" panose="020F0502020204030204" pitchFamily="34" charset="0"/>
              </a:rPr>
              <a:t>Discussed the chain may convey the satellite seeming to be “trapped”</a:t>
            </a:r>
          </a:p>
          <a:p>
            <a:pPr indent="-609585" eaLnBrk="0" fontAlgn="base" hangingPunct="0">
              <a:lnSpc>
                <a:spcPct val="100000"/>
              </a:lnSpc>
              <a:spcBef>
                <a:spcPct val="0"/>
              </a:spcBef>
              <a:spcAft>
                <a:spcPct val="0"/>
              </a:spcAft>
              <a:buClrTx/>
              <a:buSzTx/>
            </a:pPr>
            <a:r>
              <a:rPr lang="en-US" altLang="en-US" dirty="0">
                <a:solidFill>
                  <a:srgbClr val="000000"/>
                </a:solidFill>
                <a:latin typeface="Aptos" panose="020B0004020202020204" pitchFamily="34" charset="0"/>
                <a:cs typeface="Calibri" panose="020F0502020204030204" pitchFamily="34" charset="0"/>
              </a:rPr>
              <a:t>Thomas generated logo ideas for </a:t>
            </a:r>
            <a:r>
              <a:rPr lang="en-US" altLang="en-US" dirty="0" err="1">
                <a:solidFill>
                  <a:srgbClr val="000000"/>
                </a:solidFill>
                <a:latin typeface="Aptos" panose="020B0004020202020204" pitchFamily="34" charset="0"/>
                <a:cs typeface="Calibri" panose="020F0502020204030204" pitchFamily="34" charset="0"/>
              </a:rPr>
              <a:t>RefSat</a:t>
            </a:r>
            <a:r>
              <a:rPr lang="en-US" altLang="en-US" dirty="0">
                <a:solidFill>
                  <a:srgbClr val="000000"/>
                </a:solidFill>
                <a:latin typeface="Aptos" panose="020B0004020202020204" pitchFamily="34" charset="0"/>
                <a:cs typeface="Calibri" panose="020F0502020204030204" pitchFamily="34" charset="0"/>
              </a:rPr>
              <a:t>.</a:t>
            </a:r>
          </a:p>
          <a:p>
            <a:pPr indent="-609585" eaLnBrk="0" fontAlgn="base" hangingPunct="0">
              <a:lnSpc>
                <a:spcPct val="100000"/>
              </a:lnSpc>
              <a:spcBef>
                <a:spcPct val="0"/>
              </a:spcBef>
              <a:spcAft>
                <a:spcPct val="0"/>
              </a:spcAft>
              <a:buClrTx/>
              <a:buSzTx/>
            </a:pPr>
            <a:endParaRPr lang="en-US" altLang="en-US" dirty="0">
              <a:solidFill>
                <a:srgbClr val="000000"/>
              </a:solidFill>
              <a:latin typeface="Aptos" panose="020B0004020202020204" pitchFamily="34" charset="0"/>
              <a:cs typeface="Calibri" panose="020F0502020204030204" pitchFamily="34" charset="0"/>
            </a:endParaRPr>
          </a:p>
        </p:txBody>
      </p:sp>
      <p:pic>
        <p:nvPicPr>
          <p:cNvPr id="1029" name="Picture 5">
            <a:extLst>
              <a:ext uri="{FF2B5EF4-FFF2-40B4-BE49-F238E27FC236}">
                <a16:creationId xmlns:a16="http://schemas.microsoft.com/office/drawing/2014/main" id="{9435C60A-B6A8-B0F0-B89C-CCEF72E8B6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53" t="20663" r="5791" b="29961"/>
          <a:stretch>
            <a:fillRect/>
          </a:stretch>
        </p:blipFill>
        <p:spPr bwMode="auto">
          <a:xfrm>
            <a:off x="3080657" y="4628896"/>
            <a:ext cx="4824275" cy="1848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648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650DF-FEC6-E2C1-1B1D-086B0EE3AD9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E68FFD-322E-D123-A73B-64964BD5FB44}"/>
              </a:ext>
            </a:extLst>
          </p:cNvPr>
          <p:cNvSpPr>
            <a:spLocks noGrp="1"/>
          </p:cNvSpPr>
          <p:nvPr>
            <p:ph type="title"/>
          </p:nvPr>
        </p:nvSpPr>
        <p:spPr>
          <a:xfrm>
            <a:off x="176048" y="175939"/>
            <a:ext cx="9588437" cy="779200"/>
          </a:xfrm>
        </p:spPr>
        <p:txBody>
          <a:bodyPr/>
          <a:lstStyle/>
          <a:p>
            <a:pPr indent="-609585" eaLnBrk="0" fontAlgn="base" hangingPunct="0">
              <a:lnSpc>
                <a:spcPct val="100000"/>
              </a:lnSpc>
              <a:spcBef>
                <a:spcPct val="0"/>
              </a:spcBef>
              <a:spcAft>
                <a:spcPct val="0"/>
              </a:spcAft>
              <a:buClrTx/>
              <a:buSzTx/>
            </a:pPr>
            <a:r>
              <a:rPr lang="en-US" altLang="en-US" sz="3733" dirty="0">
                <a:solidFill>
                  <a:schemeClr val="bg1"/>
                </a:solidFill>
                <a:latin typeface="Aptos" panose="020B0004020202020204" pitchFamily="34" charset="0"/>
                <a:cs typeface="Calibri" panose="020F0502020204030204" pitchFamily="34" charset="0"/>
              </a:rPr>
              <a:t>Feedback on </a:t>
            </a:r>
            <a:r>
              <a:rPr lang="en-US" altLang="en-US" sz="3733" dirty="0" err="1">
                <a:solidFill>
                  <a:schemeClr val="bg1"/>
                </a:solidFill>
                <a:latin typeface="Aptos" panose="020B0004020202020204" pitchFamily="34" charset="0"/>
                <a:cs typeface="Calibri" panose="020F0502020204030204" pitchFamily="34" charset="0"/>
              </a:rPr>
              <a:t>RefSat</a:t>
            </a:r>
            <a:r>
              <a:rPr lang="en-US" altLang="en-US" sz="3733" dirty="0">
                <a:solidFill>
                  <a:schemeClr val="bg1"/>
                </a:solidFill>
                <a:latin typeface="Aptos" panose="020B0004020202020204" pitchFamily="34" charset="0"/>
                <a:cs typeface="Calibri" panose="020F0502020204030204" pitchFamily="34" charset="0"/>
              </a:rPr>
              <a:t> from WGCV Members</a:t>
            </a:r>
          </a:p>
        </p:txBody>
      </p:sp>
      <p:sp>
        <p:nvSpPr>
          <p:cNvPr id="3" name="Rectangle 1">
            <a:extLst>
              <a:ext uri="{FF2B5EF4-FFF2-40B4-BE49-F238E27FC236}">
                <a16:creationId xmlns:a16="http://schemas.microsoft.com/office/drawing/2014/main" id="{A4F89C50-5043-5F76-74DD-780AC3EFF7A1}"/>
              </a:ext>
            </a:extLst>
          </p:cNvPr>
          <p:cNvSpPr>
            <a:spLocks noGrp="1" noChangeArrowheads="1"/>
          </p:cNvSpPr>
          <p:nvPr>
            <p:ph type="body" idx="1"/>
          </p:nvPr>
        </p:nvSpPr>
        <p:spPr bwMode="auto">
          <a:xfrm>
            <a:off x="176047" y="2049072"/>
            <a:ext cx="12399641" cy="3200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121920" tIns="0" rIns="121920" bIns="0" numCol="1" anchor="ctr" anchorCtr="0" compatLnSpc="1">
            <a:prstTxWarp prst="textNoShape">
              <a:avLst/>
            </a:prstTxWarp>
            <a:spAutoFit/>
          </a:bodyPr>
          <a:lstStyle/>
          <a:p>
            <a:pPr indent="-609585" eaLnBrk="0" fontAlgn="base" hangingPunct="0">
              <a:lnSpc>
                <a:spcPct val="100000"/>
              </a:lnSpc>
              <a:spcBef>
                <a:spcPct val="0"/>
              </a:spcBef>
              <a:spcAft>
                <a:spcPct val="0"/>
              </a:spcAft>
              <a:buClrTx/>
              <a:buSzTx/>
            </a:pPr>
            <a:r>
              <a:rPr lang="en-US" dirty="0"/>
              <a:t>The </a:t>
            </a:r>
            <a:r>
              <a:rPr lang="en-US" b="1" dirty="0"/>
              <a:t>reference satellite </a:t>
            </a:r>
            <a:r>
              <a:rPr lang="en-US" dirty="0"/>
              <a:t>term</a:t>
            </a:r>
            <a:r>
              <a:rPr lang="en-US" b="1" dirty="0"/>
              <a:t> </a:t>
            </a:r>
            <a:r>
              <a:rPr lang="en-US" dirty="0"/>
              <a:t>is widely used </a:t>
            </a:r>
          </a:p>
          <a:p>
            <a:pPr lvl="1" indent="-609585" eaLnBrk="0" fontAlgn="base" hangingPunct="0">
              <a:lnSpc>
                <a:spcPct val="100000"/>
              </a:lnSpc>
              <a:spcBef>
                <a:spcPct val="0"/>
              </a:spcBef>
              <a:spcAft>
                <a:spcPct val="0"/>
              </a:spcAft>
              <a:buClrTx/>
              <a:buSzTx/>
            </a:pPr>
            <a:r>
              <a:rPr lang="en-US" dirty="0"/>
              <a:t>Land imaging missions such as Landsat and Sentinel 2 as references for commercial satellites </a:t>
            </a:r>
          </a:p>
          <a:p>
            <a:pPr lvl="1" indent="-609585" eaLnBrk="0" fontAlgn="base" hangingPunct="0">
              <a:lnSpc>
                <a:spcPct val="100000"/>
              </a:lnSpc>
              <a:spcBef>
                <a:spcPct val="0"/>
              </a:spcBef>
              <a:spcAft>
                <a:spcPct val="0"/>
              </a:spcAft>
              <a:buClrTx/>
              <a:buSzTx/>
            </a:pPr>
            <a:r>
              <a:rPr lang="en-US" dirty="0"/>
              <a:t>GSICS uses the term in a definition for their in-orbit calibration system.  </a:t>
            </a:r>
          </a:p>
          <a:p>
            <a:pPr lvl="1" indent="-609585" eaLnBrk="0" fontAlgn="base" hangingPunct="0">
              <a:lnSpc>
                <a:spcPct val="100000"/>
              </a:lnSpc>
              <a:spcBef>
                <a:spcPct val="0"/>
              </a:spcBef>
              <a:spcAft>
                <a:spcPct val="0"/>
              </a:spcAft>
              <a:buClrTx/>
              <a:buSzTx/>
            </a:pPr>
            <a:endParaRPr lang="en-US" dirty="0"/>
          </a:p>
          <a:p>
            <a:pPr indent="-609585" eaLnBrk="0" fontAlgn="base" hangingPunct="0">
              <a:lnSpc>
                <a:spcPct val="100000"/>
              </a:lnSpc>
              <a:spcBef>
                <a:spcPct val="0"/>
              </a:spcBef>
              <a:spcAft>
                <a:spcPct val="0"/>
              </a:spcAft>
              <a:buClrTx/>
              <a:buSzTx/>
            </a:pPr>
            <a:r>
              <a:rPr lang="en-US" dirty="0"/>
              <a:t>Our repurposing </a:t>
            </a:r>
            <a:r>
              <a:rPr lang="en-US" dirty="0" err="1"/>
              <a:t>RefSat</a:t>
            </a:r>
            <a:r>
              <a:rPr lang="en-US" dirty="0"/>
              <a:t>/reference satellite would refer to the high accuracy sensors (i.e. </a:t>
            </a:r>
            <a:r>
              <a:rPr lang="en-US" dirty="0" err="1"/>
              <a:t>SITSat</a:t>
            </a:r>
            <a:r>
              <a:rPr lang="en-US" dirty="0"/>
              <a:t>), but it may dilute the intent/messaging because of how it’s used elsewhere</a:t>
            </a:r>
            <a:endParaRPr lang="en-US" altLang="en-US" dirty="0">
              <a:solidFill>
                <a:srgbClr val="000000"/>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791997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388D0-137B-5FA4-757E-CE30B248A6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638167C-05D9-64B8-BFE2-14FC3D8CF7B0}"/>
              </a:ext>
            </a:extLst>
          </p:cNvPr>
          <p:cNvSpPr>
            <a:spLocks noGrp="1"/>
          </p:cNvSpPr>
          <p:nvPr>
            <p:ph type="title"/>
          </p:nvPr>
        </p:nvSpPr>
        <p:spPr/>
        <p:txBody>
          <a:bodyPr/>
          <a:lstStyle/>
          <a:p>
            <a:r>
              <a:rPr lang="en-US" sz="3733" dirty="0"/>
              <a:t>A New Suggestion: </a:t>
            </a:r>
            <a:r>
              <a:rPr lang="en-US" sz="3733"/>
              <a:t>FRMsat</a:t>
            </a:r>
            <a:endParaRPr lang="en-US" sz="3733" dirty="0"/>
          </a:p>
        </p:txBody>
      </p:sp>
      <p:sp>
        <p:nvSpPr>
          <p:cNvPr id="5" name="Rectangle 2">
            <a:extLst>
              <a:ext uri="{FF2B5EF4-FFF2-40B4-BE49-F238E27FC236}">
                <a16:creationId xmlns:a16="http://schemas.microsoft.com/office/drawing/2014/main" id="{FADD625F-9BF0-AE51-9947-180C924E92FC}"/>
              </a:ext>
            </a:extLst>
          </p:cNvPr>
          <p:cNvSpPr>
            <a:spLocks noGrp="1" noChangeArrowheads="1"/>
          </p:cNvSpPr>
          <p:nvPr>
            <p:ph type="body" idx="1"/>
          </p:nvPr>
        </p:nvSpPr>
        <p:spPr bwMode="auto">
          <a:xfrm>
            <a:off x="87086" y="967676"/>
            <a:ext cx="12017828" cy="5888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121920" tIns="0" rIns="121920" bIns="0" numCol="1" anchor="ctr" anchorCtr="0" compatLnSpc="1">
            <a:prstTxWarp prst="textNoShape">
              <a:avLst/>
            </a:prstTxWarp>
            <a:normAutofit/>
          </a:bodyPr>
          <a:lstStyle/>
          <a:p>
            <a:pPr marL="457189" indent="-457189" eaLnBrk="0" fontAlgn="base" hangingPunct="0">
              <a:lnSpc>
                <a:spcPct val="100000"/>
              </a:lnSpc>
              <a:spcBef>
                <a:spcPct val="0"/>
              </a:spcBef>
              <a:spcAft>
                <a:spcPct val="0"/>
              </a:spcAft>
              <a:buClrTx/>
              <a:buSzTx/>
            </a:pPr>
            <a:r>
              <a:rPr lang="en-US" altLang="en-US" sz="2400" dirty="0" err="1">
                <a:solidFill>
                  <a:schemeClr val="tx1"/>
                </a:solidFill>
                <a:latin typeface="+mn-lt"/>
              </a:rPr>
              <a:t>FRMsat</a:t>
            </a:r>
            <a:r>
              <a:rPr lang="en-US" altLang="en-US" sz="2400" dirty="0">
                <a:solidFill>
                  <a:schemeClr val="tx1"/>
                </a:solidFill>
                <a:latin typeface="+mn-lt"/>
              </a:rPr>
              <a:t> – Fiducial Reference Measurement Satellite</a:t>
            </a:r>
          </a:p>
          <a:p>
            <a:pPr marL="457189" indent="-457189" eaLnBrk="0" fontAlgn="base" hangingPunct="0">
              <a:lnSpc>
                <a:spcPct val="100000"/>
              </a:lnSpc>
              <a:spcBef>
                <a:spcPct val="0"/>
              </a:spcBef>
              <a:spcAft>
                <a:spcPct val="0"/>
              </a:spcAft>
              <a:buClrTx/>
              <a:buSzTx/>
            </a:pPr>
            <a:endParaRPr lang="en-US" altLang="en-US" sz="800" dirty="0">
              <a:solidFill>
                <a:schemeClr val="tx1"/>
              </a:solidFill>
              <a:latin typeface="+mn-lt"/>
            </a:endParaRPr>
          </a:p>
          <a:p>
            <a:pPr marL="457189" indent="-457189" eaLnBrk="0" fontAlgn="base" hangingPunct="0">
              <a:lnSpc>
                <a:spcPct val="100000"/>
              </a:lnSpc>
              <a:spcBef>
                <a:spcPct val="0"/>
              </a:spcBef>
              <a:spcAft>
                <a:spcPct val="0"/>
              </a:spcAft>
              <a:buClrTx/>
              <a:buSzTx/>
            </a:pPr>
            <a:r>
              <a:rPr lang="en-US" sz="2400" dirty="0">
                <a:solidFill>
                  <a:schemeClr val="tx1"/>
                </a:solidFill>
                <a:latin typeface="+mn-lt"/>
              </a:rPr>
              <a:t>Opportunity to also define Fiducial Reference Measurement for audiences</a:t>
            </a:r>
          </a:p>
          <a:p>
            <a:pPr marL="457189" indent="-457189" eaLnBrk="0" fontAlgn="base" hangingPunct="0">
              <a:lnSpc>
                <a:spcPct val="100000"/>
              </a:lnSpc>
              <a:spcBef>
                <a:spcPct val="0"/>
              </a:spcBef>
              <a:spcAft>
                <a:spcPct val="0"/>
              </a:spcAft>
              <a:buClrTx/>
              <a:buSzTx/>
            </a:pPr>
            <a:endParaRPr lang="en-US" sz="800" dirty="0">
              <a:solidFill>
                <a:schemeClr val="tx1"/>
              </a:solidFill>
              <a:latin typeface="+mn-lt"/>
            </a:endParaRPr>
          </a:p>
          <a:p>
            <a:pPr marL="457189" indent="-457189" eaLnBrk="0" fontAlgn="base" hangingPunct="0">
              <a:lnSpc>
                <a:spcPct val="100000"/>
              </a:lnSpc>
              <a:spcBef>
                <a:spcPct val="0"/>
              </a:spcBef>
              <a:spcAft>
                <a:spcPct val="0"/>
              </a:spcAft>
              <a:buClrTx/>
              <a:buSzTx/>
            </a:pPr>
            <a:r>
              <a:rPr lang="en-US" sz="2400" dirty="0">
                <a:latin typeface="+mn-lt"/>
              </a:rPr>
              <a:t>FRM a good generic definition works for what we are striving to achieve </a:t>
            </a:r>
          </a:p>
          <a:p>
            <a:pPr marL="1066773" lvl="1" eaLnBrk="0" fontAlgn="base" hangingPunct="0">
              <a:lnSpc>
                <a:spcPct val="100000"/>
              </a:lnSpc>
              <a:spcBef>
                <a:spcPct val="0"/>
              </a:spcBef>
              <a:spcAft>
                <a:spcPct val="0"/>
              </a:spcAft>
              <a:buClrTx/>
              <a:buSzTx/>
            </a:pPr>
            <a:r>
              <a:rPr lang="en-US" sz="2000" dirty="0">
                <a:latin typeface="+mn-lt"/>
              </a:rPr>
              <a:t>Currently mainly refers to ground-based </a:t>
            </a:r>
            <a:r>
              <a:rPr lang="en-US" sz="2000" dirty="0" err="1">
                <a:latin typeface="+mn-lt"/>
              </a:rPr>
              <a:t>cal</a:t>
            </a:r>
            <a:r>
              <a:rPr lang="en-US" sz="2000" dirty="0">
                <a:latin typeface="+mn-lt"/>
              </a:rPr>
              <a:t>/</a:t>
            </a:r>
            <a:r>
              <a:rPr lang="en-US" sz="2000" dirty="0" err="1">
                <a:latin typeface="+mn-lt"/>
              </a:rPr>
              <a:t>val</a:t>
            </a:r>
            <a:r>
              <a:rPr lang="en-US" sz="2000" dirty="0">
                <a:latin typeface="+mn-lt"/>
              </a:rPr>
              <a:t> measurements because it has been challenging to justify previous/current satellite missions as FRM.  </a:t>
            </a:r>
          </a:p>
          <a:p>
            <a:pPr marL="1066773" lvl="1" eaLnBrk="0" fontAlgn="base" hangingPunct="0">
              <a:lnSpc>
                <a:spcPct val="100000"/>
              </a:lnSpc>
              <a:spcBef>
                <a:spcPct val="0"/>
              </a:spcBef>
              <a:spcAft>
                <a:spcPct val="0"/>
              </a:spcAft>
              <a:buClrTx/>
              <a:buSzTx/>
            </a:pPr>
            <a:endParaRPr lang="en-US" sz="800" dirty="0">
              <a:latin typeface="+mn-lt"/>
            </a:endParaRPr>
          </a:p>
          <a:p>
            <a:pPr marL="457189" indent="-457189" eaLnBrk="0" fontAlgn="base" hangingPunct="0">
              <a:lnSpc>
                <a:spcPct val="100000"/>
              </a:lnSpc>
              <a:spcBef>
                <a:spcPct val="0"/>
              </a:spcBef>
              <a:spcAft>
                <a:spcPct val="0"/>
              </a:spcAft>
              <a:buClrTx/>
              <a:buSzTx/>
            </a:pPr>
            <a:r>
              <a:rPr lang="en-US" sz="2400" dirty="0">
                <a:latin typeface="+mn-lt"/>
              </a:rPr>
              <a:t>FRMs are required to have an uncertainty commensurate with the stated application</a:t>
            </a:r>
          </a:p>
          <a:p>
            <a:pPr marL="1066773" lvl="1" eaLnBrk="0" fontAlgn="base" hangingPunct="0">
              <a:lnSpc>
                <a:spcPct val="100000"/>
              </a:lnSpc>
              <a:spcBef>
                <a:spcPct val="0"/>
              </a:spcBef>
              <a:spcAft>
                <a:spcPct val="0"/>
              </a:spcAft>
              <a:buClrTx/>
              <a:buSzTx/>
            </a:pPr>
            <a:r>
              <a:rPr lang="en-US" sz="2000" dirty="0">
                <a:latin typeface="+mn-lt"/>
              </a:rPr>
              <a:t>In our case the application is to provide a satellite-based reference that is of climate quality.   </a:t>
            </a:r>
          </a:p>
          <a:p>
            <a:pPr marL="1066773" lvl="1" eaLnBrk="0" fontAlgn="base" hangingPunct="0">
              <a:lnSpc>
                <a:spcPct val="100000"/>
              </a:lnSpc>
              <a:spcBef>
                <a:spcPct val="0"/>
              </a:spcBef>
              <a:spcAft>
                <a:spcPct val="0"/>
              </a:spcAft>
              <a:buClrTx/>
              <a:buSzTx/>
            </a:pPr>
            <a:endParaRPr lang="en-US" sz="2000" dirty="0">
              <a:latin typeface="+mn-lt"/>
            </a:endParaRPr>
          </a:p>
          <a:p>
            <a:pPr marL="457189" eaLnBrk="0" fontAlgn="base" hangingPunct="0">
              <a:lnSpc>
                <a:spcPct val="100000"/>
              </a:lnSpc>
              <a:spcBef>
                <a:spcPct val="0"/>
              </a:spcBef>
              <a:spcAft>
                <a:spcPct val="0"/>
              </a:spcAft>
              <a:buClrTx/>
              <a:buSzTx/>
            </a:pPr>
            <a:r>
              <a:rPr lang="en-US" sz="2400" dirty="0">
                <a:latin typeface="+mn-lt"/>
              </a:rPr>
              <a:t>Link to existing FRM definition as this is already achieved together with a compliance assessment framework enabling CEOS endorsement</a:t>
            </a:r>
          </a:p>
          <a:p>
            <a:pPr marL="457189" eaLnBrk="0" fontAlgn="base" hangingPunct="0">
              <a:lnSpc>
                <a:spcPct val="100000"/>
              </a:lnSpc>
              <a:spcBef>
                <a:spcPct val="0"/>
              </a:spcBef>
              <a:spcAft>
                <a:spcPct val="0"/>
              </a:spcAft>
              <a:buClrTx/>
              <a:buSzTx/>
            </a:pPr>
            <a:endParaRPr lang="en-US" sz="800" dirty="0">
              <a:latin typeface="+mn-lt"/>
            </a:endParaRPr>
          </a:p>
          <a:p>
            <a:pPr marL="457189" indent="-457189" eaLnBrk="0" fontAlgn="base" hangingPunct="0">
              <a:lnSpc>
                <a:spcPct val="100000"/>
              </a:lnSpc>
              <a:spcBef>
                <a:spcPct val="0"/>
              </a:spcBef>
              <a:spcAft>
                <a:spcPct val="0"/>
              </a:spcAft>
              <a:buClrTx/>
              <a:buSzTx/>
            </a:pPr>
            <a:r>
              <a:rPr lang="en-US" altLang="en-US" sz="2400" dirty="0">
                <a:solidFill>
                  <a:schemeClr val="tx1"/>
                </a:solidFill>
                <a:latin typeface="+mn-lt"/>
              </a:rPr>
              <a:t>From the CEOS-FRM Assessment Framework guidelines</a:t>
            </a:r>
          </a:p>
          <a:p>
            <a:pPr marL="1066773" lvl="1" eaLnBrk="0" fontAlgn="base" hangingPunct="0">
              <a:lnSpc>
                <a:spcPct val="100000"/>
              </a:lnSpc>
              <a:spcBef>
                <a:spcPct val="0"/>
              </a:spcBef>
              <a:spcAft>
                <a:spcPct val="0"/>
              </a:spcAft>
              <a:buClrTx/>
              <a:buSzTx/>
            </a:pPr>
            <a:r>
              <a:rPr lang="en-US" altLang="en-US" sz="2000" dirty="0">
                <a:solidFill>
                  <a:schemeClr val="tx1"/>
                </a:solidFill>
                <a:latin typeface="+mn-lt"/>
              </a:rPr>
              <a:t>“The newly emerging </a:t>
            </a:r>
            <a:r>
              <a:rPr lang="en-US" altLang="en-US" sz="2000" dirty="0" err="1">
                <a:solidFill>
                  <a:schemeClr val="tx1"/>
                </a:solidFill>
                <a:latin typeface="+mn-lt"/>
              </a:rPr>
              <a:t>SITSats</a:t>
            </a:r>
            <a:r>
              <a:rPr lang="en-US" altLang="en-US" sz="2000" dirty="0">
                <a:solidFill>
                  <a:schemeClr val="tx1"/>
                </a:solidFill>
                <a:latin typeface="+mn-lt"/>
              </a:rPr>
              <a:t> (SI Traceable Satellites) [3] are a good example of a potential satellite-based CEOS-FRM of class A quality for climate applications.”</a:t>
            </a:r>
            <a:endParaRPr lang="en-US" altLang="en-US" dirty="0">
              <a:solidFill>
                <a:schemeClr val="tx1"/>
              </a:solidFill>
              <a:latin typeface="+mn-lt"/>
            </a:endParaRPr>
          </a:p>
        </p:txBody>
      </p:sp>
    </p:spTree>
    <p:extLst>
      <p:ext uri="{BB962C8B-B14F-4D97-AF65-F5344CB8AC3E}">
        <p14:creationId xmlns:p14="http://schemas.microsoft.com/office/powerpoint/2010/main" val="4226767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23FD7-F11D-A539-9F03-FD0D44D27228}"/>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08F01FAC-7FBA-4924-E167-A7E885C4B39F}"/>
              </a:ext>
            </a:extLst>
          </p:cNvPr>
          <p:cNvPicPr>
            <a:picLocks noGrp="1" noChangeAspect="1"/>
          </p:cNvPicPr>
          <p:nvPr>
            <p:ph idx="1"/>
          </p:nvPr>
        </p:nvPicPr>
        <p:blipFill>
          <a:blip r:embed="rId2"/>
          <a:stretch>
            <a:fillRect/>
          </a:stretch>
        </p:blipFill>
        <p:spPr/>
      </p:pic>
      <p:pic>
        <p:nvPicPr>
          <p:cNvPr id="7" name="Picture 6">
            <a:extLst>
              <a:ext uri="{FF2B5EF4-FFF2-40B4-BE49-F238E27FC236}">
                <a16:creationId xmlns:a16="http://schemas.microsoft.com/office/drawing/2014/main" id="{FB46433D-EF94-CDB4-9121-84A079651C5D}"/>
              </a:ext>
            </a:extLst>
          </p:cNvPr>
          <p:cNvPicPr>
            <a:picLocks noChangeAspect="1"/>
          </p:cNvPicPr>
          <p:nvPr/>
        </p:nvPicPr>
        <p:blipFill>
          <a:blip r:embed="rId2"/>
          <a:stretch>
            <a:fillRect/>
          </a:stretch>
        </p:blipFill>
        <p:spPr>
          <a:xfrm>
            <a:off x="2286000" y="1495425"/>
            <a:ext cx="7620000" cy="3867150"/>
          </a:xfrm>
          <a:prstGeom prst="rect">
            <a:avLst/>
          </a:prstGeom>
        </p:spPr>
      </p:pic>
      <p:sp>
        <p:nvSpPr>
          <p:cNvPr id="3" name="TextBox 2">
            <a:extLst>
              <a:ext uri="{FF2B5EF4-FFF2-40B4-BE49-F238E27FC236}">
                <a16:creationId xmlns:a16="http://schemas.microsoft.com/office/drawing/2014/main" id="{B901E676-4248-1771-CECA-2E16068B6BD4}"/>
              </a:ext>
            </a:extLst>
          </p:cNvPr>
          <p:cNvSpPr txBox="1"/>
          <p:nvPr/>
        </p:nvSpPr>
        <p:spPr>
          <a:xfrm>
            <a:off x="355002" y="139849"/>
            <a:ext cx="8412480" cy="646331"/>
          </a:xfrm>
          <a:prstGeom prst="rect">
            <a:avLst/>
          </a:prstGeom>
          <a:noFill/>
        </p:spPr>
        <p:txBody>
          <a:bodyPr wrap="square" rtlCol="0">
            <a:spAutoFit/>
          </a:bodyPr>
          <a:lstStyle/>
          <a:p>
            <a:r>
              <a:rPr lang="en-GB" sz="3600" dirty="0">
                <a:solidFill>
                  <a:srgbClr val="FFFF00"/>
                </a:solidFill>
              </a:rPr>
              <a:t>Request approval to rename to </a:t>
            </a:r>
            <a:r>
              <a:rPr lang="en-GB" sz="3600" dirty="0" err="1">
                <a:solidFill>
                  <a:srgbClr val="FFFF00"/>
                </a:solidFill>
              </a:rPr>
              <a:t>FRMsat</a:t>
            </a:r>
            <a:endParaRPr lang="en-GB" sz="3600" dirty="0">
              <a:solidFill>
                <a:srgbClr val="FFFF00"/>
              </a:solidFill>
            </a:endParaRPr>
          </a:p>
        </p:txBody>
      </p:sp>
    </p:spTree>
    <p:extLst>
      <p:ext uri="{BB962C8B-B14F-4D97-AF65-F5344CB8AC3E}">
        <p14:creationId xmlns:p14="http://schemas.microsoft.com/office/powerpoint/2010/main" val="625759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9B53D-E0B2-9401-73B0-E3DB06286326}"/>
              </a:ext>
            </a:extLst>
          </p:cNvPr>
          <p:cNvSpPr>
            <a:spLocks noGrp="1"/>
          </p:cNvSpPr>
          <p:nvPr>
            <p:ph type="title"/>
          </p:nvPr>
        </p:nvSpPr>
        <p:spPr>
          <a:xfrm>
            <a:off x="2223675" y="0"/>
            <a:ext cx="7697565" cy="779002"/>
          </a:xfrm>
        </p:spPr>
        <p:txBody>
          <a:bodyPr/>
          <a:lstStyle/>
          <a:p>
            <a:r>
              <a:rPr lang="en-AU" dirty="0"/>
              <a:t>What is a </a:t>
            </a:r>
            <a:r>
              <a:rPr lang="en-AU" dirty="0" err="1">
                <a:solidFill>
                  <a:srgbClr val="FF0000"/>
                </a:solidFill>
              </a:rPr>
              <a:t>FRMsat</a:t>
            </a:r>
            <a:r>
              <a:rPr lang="en-AU" dirty="0"/>
              <a:t> ?: </a:t>
            </a:r>
            <a:r>
              <a:rPr lang="en-AU" sz="2800" dirty="0"/>
              <a:t>Full definition</a:t>
            </a:r>
          </a:p>
        </p:txBody>
      </p:sp>
      <p:sp>
        <p:nvSpPr>
          <p:cNvPr id="4" name="TextBox 3">
            <a:extLst>
              <a:ext uri="{FF2B5EF4-FFF2-40B4-BE49-F238E27FC236}">
                <a16:creationId xmlns:a16="http://schemas.microsoft.com/office/drawing/2014/main" id="{D52DACFC-8C0E-738B-E15B-3E5FCF852BDB}"/>
              </a:ext>
            </a:extLst>
          </p:cNvPr>
          <p:cNvSpPr txBox="1"/>
          <p:nvPr/>
        </p:nvSpPr>
        <p:spPr>
          <a:xfrm>
            <a:off x="63064" y="1090243"/>
            <a:ext cx="12091385" cy="5601533"/>
          </a:xfrm>
          <a:prstGeom prst="rect">
            <a:avLst/>
          </a:prstGeom>
          <a:noFill/>
        </p:spPr>
        <p:txBody>
          <a:bodyPr wrap="square">
            <a:spAutoFit/>
          </a:bodyPr>
          <a:lstStyle/>
          <a:p>
            <a:r>
              <a:rPr lang="en-AU" sz="2000" dirty="0"/>
              <a:t>A </a:t>
            </a:r>
            <a:r>
              <a:rPr lang="en-AU" sz="2000" dirty="0" err="1">
                <a:solidFill>
                  <a:srgbClr val="FF0000"/>
                </a:solidFill>
              </a:rPr>
              <a:t>FRMsat</a:t>
            </a:r>
            <a:r>
              <a:rPr lang="en-AU" sz="2000" dirty="0">
                <a:solidFill>
                  <a:srgbClr val="FF0000"/>
                </a:solidFill>
              </a:rPr>
              <a:t> </a:t>
            </a:r>
            <a:r>
              <a:rPr lang="en-AU" sz="2000" dirty="0"/>
              <a:t>is a satellite-based sensor which can provide and </a:t>
            </a:r>
            <a:r>
              <a:rPr lang="en-AU" sz="2000" b="1" dirty="0"/>
              <a:t>verifiably evidence</a:t>
            </a:r>
            <a:r>
              <a:rPr lang="en-AU" sz="2000" dirty="0"/>
              <a:t>, in a fully open and transparent manner, all significant contributions to the uncertainty of its measurements, </a:t>
            </a:r>
            <a:r>
              <a:rPr lang="en-AU" sz="2000" b="1" dirty="0"/>
              <a:t>metrologically traceable to the international system of units, SI</a:t>
            </a:r>
            <a:r>
              <a:rPr lang="en-AU" sz="2000" dirty="0"/>
              <a:t>, at the location and time from where they are made. In addition, this uncertainty must be at a level that is considered by the community to be of ‘</a:t>
            </a:r>
            <a:r>
              <a:rPr lang="en-AU" sz="2000" b="1" dirty="0"/>
              <a:t>Fiducial reference’ quality</a:t>
            </a:r>
            <a:r>
              <a:rPr lang="en-AU" sz="2000" dirty="0"/>
              <a:t>, i.e., that for a defined spectral domain/application it can be considered ‘state-of-the-art’ and able to unequivocally serve as a reference for similar measurements from other sensors. The </a:t>
            </a:r>
            <a:r>
              <a:rPr lang="en-AU" sz="2000" b="1" dirty="0"/>
              <a:t>uncertainty</a:t>
            </a:r>
            <a:r>
              <a:rPr lang="en-AU" sz="2000" dirty="0"/>
              <a:t> of a </a:t>
            </a:r>
            <a:r>
              <a:rPr lang="en-AU" sz="2000" dirty="0" err="1">
                <a:solidFill>
                  <a:srgbClr val="FF0000"/>
                </a:solidFill>
              </a:rPr>
              <a:t>FRMsat</a:t>
            </a:r>
            <a:r>
              <a:rPr lang="en-AU" sz="2000" dirty="0">
                <a:solidFill>
                  <a:srgbClr val="FF0000"/>
                </a:solidFill>
              </a:rPr>
              <a:t> </a:t>
            </a:r>
            <a:r>
              <a:rPr lang="en-AU" sz="2000" dirty="0"/>
              <a:t>should be expected to reach or at least </a:t>
            </a:r>
            <a:r>
              <a:rPr lang="en-AU" sz="2000" b="1" dirty="0"/>
              <a:t>approach that required for key climate science objectives </a:t>
            </a:r>
            <a:r>
              <a:rPr lang="en-AU" sz="2000" dirty="0"/>
              <a:t>such as those identified in the “SI-Traceable Space-based Climate Observing System: a CEOS and GCICS Workshop” ( </a:t>
            </a:r>
            <a:r>
              <a:rPr lang="en-AU" sz="2000" dirty="0">
                <a:hlinkClick r:id="rId2"/>
              </a:rPr>
              <a:t>https://doi.org/10.47120/npl.9319</a:t>
            </a:r>
            <a:r>
              <a:rPr lang="en-AU" sz="2000" dirty="0"/>
              <a:t> ). When used as a reference a </a:t>
            </a:r>
            <a:r>
              <a:rPr lang="en-AU" sz="2000" dirty="0" err="1">
                <a:solidFill>
                  <a:srgbClr val="FF0000"/>
                </a:solidFill>
              </a:rPr>
              <a:t>FRMsat</a:t>
            </a:r>
            <a:r>
              <a:rPr lang="en-AU" sz="2000" dirty="0"/>
              <a:t> would be expected to have a measurement uncertainty of &lt;0.5 compared to that of its non-</a:t>
            </a:r>
            <a:r>
              <a:rPr lang="en-AU" sz="2000" dirty="0" err="1">
                <a:solidFill>
                  <a:srgbClr val="FF0000"/>
                </a:solidFill>
              </a:rPr>
              <a:t>FRMsat</a:t>
            </a:r>
            <a:r>
              <a:rPr lang="en-AU" sz="2000" dirty="0"/>
              <a:t> peers </a:t>
            </a:r>
            <a:r>
              <a:rPr lang="en-AU" sz="2000" dirty="0">
                <a:solidFill>
                  <a:srgbClr val="FF0000"/>
                </a:solidFill>
              </a:rPr>
              <a:t>and be of CEOS-FRM Class A quality</a:t>
            </a:r>
            <a:r>
              <a:rPr lang="en-AU" sz="2000" dirty="0"/>
              <a:t>.</a:t>
            </a:r>
          </a:p>
          <a:p>
            <a:endParaRPr lang="en-AU" sz="800" dirty="0"/>
          </a:p>
          <a:p>
            <a:r>
              <a:rPr lang="en-AU" b="1" i="1" dirty="0"/>
              <a:t>Note: </a:t>
            </a:r>
          </a:p>
          <a:p>
            <a:r>
              <a:rPr lang="en-AU" i="1" dirty="0"/>
              <a:t>1/ If used as a reference, the method used to compare with other sensors and its associated uncertainty to SI, should also be fully documented and evidenced. </a:t>
            </a:r>
          </a:p>
          <a:p>
            <a:r>
              <a:rPr lang="en-AU" i="1" dirty="0"/>
              <a:t>2/ The nominal threshold uncertainty to be considered a </a:t>
            </a:r>
            <a:r>
              <a:rPr lang="en-AU" i="1" dirty="0" err="1">
                <a:solidFill>
                  <a:srgbClr val="FF0000"/>
                </a:solidFill>
              </a:rPr>
              <a:t>FRMsat</a:t>
            </a:r>
            <a:r>
              <a:rPr lang="en-AU" i="1" dirty="0"/>
              <a:t> for a particular type of measurement/application may increase or reduce over time commensurate with scientific consensus, currently this requires 2-10x improvement over current sensors.  Although desirable in the long-term, it is not essential to have a </a:t>
            </a:r>
            <a:r>
              <a:rPr lang="en-AU" i="1" dirty="0" err="1">
                <a:solidFill>
                  <a:srgbClr val="FF0000"/>
                </a:solidFill>
              </a:rPr>
              <a:t>FRMsat</a:t>
            </a:r>
            <a:r>
              <a:rPr lang="en-AU" i="1" dirty="0"/>
              <a:t> for all applications and sensor domains and thus the assignment of the classification to a sensor should only be made when the maturity and technology of a particular domain justifies it. </a:t>
            </a:r>
            <a:r>
              <a:rPr lang="en-AU" i="1" dirty="0">
                <a:solidFill>
                  <a:srgbClr val="FF0000"/>
                </a:solidFill>
              </a:rPr>
              <a:t>However, other satellites may still be able to justify delivery of FRM quality observations. </a:t>
            </a:r>
          </a:p>
          <a:p>
            <a:r>
              <a:rPr lang="en-AU" i="1" dirty="0"/>
              <a:t>3/ A </a:t>
            </a:r>
            <a:r>
              <a:rPr lang="en-AU" i="1" dirty="0" err="1">
                <a:solidFill>
                  <a:srgbClr val="FF0000"/>
                </a:solidFill>
              </a:rPr>
              <a:t>FRMsat</a:t>
            </a:r>
            <a:r>
              <a:rPr lang="en-AU" i="1" dirty="0"/>
              <a:t> peer group would constitute ALL sensors making similar measurements (e.g., spatial and spectral range)</a:t>
            </a:r>
          </a:p>
          <a:p>
            <a:endParaRPr lang="en-AU" sz="1800" i="1" dirty="0"/>
          </a:p>
        </p:txBody>
      </p:sp>
      <p:pic>
        <p:nvPicPr>
          <p:cNvPr id="3" name="Picture 2">
            <a:extLst>
              <a:ext uri="{FF2B5EF4-FFF2-40B4-BE49-F238E27FC236}">
                <a16:creationId xmlns:a16="http://schemas.microsoft.com/office/drawing/2014/main" id="{9AB000A8-BF22-88DD-C884-51EBCE8A3F5B}"/>
              </a:ext>
            </a:extLst>
          </p:cNvPr>
          <p:cNvPicPr/>
          <p:nvPr/>
        </p:nvPicPr>
        <p:blipFill>
          <a:blip r:embed="rId3">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Tree>
    <p:extLst>
      <p:ext uri="{BB962C8B-B14F-4D97-AF65-F5344CB8AC3E}">
        <p14:creationId xmlns:p14="http://schemas.microsoft.com/office/powerpoint/2010/main" val="1495988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02A0-89DF-70E5-7B95-6F388AA5F740}"/>
              </a:ext>
            </a:extLst>
          </p:cNvPr>
          <p:cNvSpPr>
            <a:spLocks noGrp="1"/>
          </p:cNvSpPr>
          <p:nvPr>
            <p:ph type="title"/>
          </p:nvPr>
        </p:nvSpPr>
        <p:spPr>
          <a:xfrm>
            <a:off x="2501998" y="204405"/>
            <a:ext cx="7130733" cy="779002"/>
          </a:xfrm>
        </p:spPr>
        <p:txBody>
          <a:bodyPr/>
          <a:lstStyle/>
          <a:p>
            <a:r>
              <a:rPr lang="en-GB" sz="3200" dirty="0"/>
              <a:t>What  is a </a:t>
            </a:r>
            <a:r>
              <a:rPr lang="en-GB" sz="3200" dirty="0" err="1"/>
              <a:t>FRMsat</a:t>
            </a:r>
            <a:r>
              <a:rPr lang="en-GB" sz="3200" dirty="0"/>
              <a:t>?: simple definition</a:t>
            </a:r>
          </a:p>
        </p:txBody>
      </p:sp>
      <p:pic>
        <p:nvPicPr>
          <p:cNvPr id="3" name="Picture 2">
            <a:extLst>
              <a:ext uri="{FF2B5EF4-FFF2-40B4-BE49-F238E27FC236}">
                <a16:creationId xmlns:a16="http://schemas.microsoft.com/office/drawing/2014/main" id="{9ABFA92B-59BF-BED4-9BD0-F52899010D24}"/>
              </a:ext>
            </a:extLst>
          </p:cNvPr>
          <p:cNvPicPr/>
          <p:nvPr/>
        </p:nvPicPr>
        <p:blipFill>
          <a:blip r:embed="rId3">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
        <p:nvSpPr>
          <p:cNvPr id="4" name="TextBox 3">
            <a:extLst>
              <a:ext uri="{FF2B5EF4-FFF2-40B4-BE49-F238E27FC236}">
                <a16:creationId xmlns:a16="http://schemas.microsoft.com/office/drawing/2014/main" id="{F1BB4C78-7D35-9337-46BA-57DA15F3419F}"/>
              </a:ext>
            </a:extLst>
          </p:cNvPr>
          <p:cNvSpPr txBox="1"/>
          <p:nvPr/>
        </p:nvSpPr>
        <p:spPr>
          <a:xfrm>
            <a:off x="374341" y="1144587"/>
            <a:ext cx="11443317" cy="2225417"/>
          </a:xfrm>
          <a:prstGeom prst="rect">
            <a:avLst/>
          </a:prstGeom>
          <a:noFill/>
        </p:spPr>
        <p:txBody>
          <a:bodyPr wrap="square" rtlCol="0">
            <a:spAutoFit/>
          </a:bodyPr>
          <a:lstStyle/>
          <a:p>
            <a:r>
              <a:rPr lang="en-GB" sz="2000" i="1" dirty="0">
                <a:effectLst/>
                <a:latin typeface="+mj-lt"/>
                <a:ea typeface="Times New Roman" panose="02020603050405020304" pitchFamily="18" charset="0"/>
              </a:rPr>
              <a:t>A </a:t>
            </a:r>
            <a:r>
              <a:rPr lang="en-GB" sz="2000" i="1" dirty="0" err="1">
                <a:effectLst/>
                <a:latin typeface="+mj-lt"/>
                <a:ea typeface="Times New Roman" panose="02020603050405020304" pitchFamily="18" charset="0"/>
              </a:rPr>
              <a:t>FRMsat</a:t>
            </a:r>
            <a:r>
              <a:rPr lang="en-GB" sz="2000" i="1" dirty="0">
                <a:effectLst/>
                <a:latin typeface="+mj-lt"/>
                <a:ea typeface="Times New Roman" panose="02020603050405020304" pitchFamily="18" charset="0"/>
              </a:rPr>
              <a:t> is a space-based instrument making measurements of the Earth that can transparently evidence their metrological traceability to the international system of units (SI) with an uncertainty commensurate with the most demanding needs of climate </a:t>
            </a:r>
            <a:r>
              <a:rPr lang="en-GB" sz="2000" i="1" u="sng" kern="1200" dirty="0">
                <a:solidFill>
                  <a:srgbClr val="FF0000"/>
                </a:solidFill>
                <a:effectLst/>
                <a:latin typeface="+mj-lt"/>
                <a:ea typeface="Times New Roman" panose="02020603050405020304" pitchFamily="18" charset="0"/>
                <a:hlinkClick r:id="rId4"/>
              </a:rPr>
              <a:t>https://doi.org/10.47120/npl.9319</a:t>
            </a:r>
            <a:r>
              <a:rPr lang="en-GB" sz="2000" i="1" u="sng" kern="1200" dirty="0">
                <a:solidFill>
                  <a:srgbClr val="FF0000"/>
                </a:solidFill>
                <a:effectLst/>
                <a:latin typeface="+mj-lt"/>
                <a:ea typeface="Times New Roman" panose="02020603050405020304" pitchFamily="18" charset="0"/>
              </a:rPr>
              <a:t> and be classified as a class A CEOS-FRM</a:t>
            </a:r>
            <a:endParaRPr lang="en-GB" sz="2000" i="1" dirty="0">
              <a:effectLst/>
              <a:latin typeface="+mj-lt"/>
              <a:ea typeface="Times New Roman" panose="02020603050405020304" pitchFamily="18" charset="0"/>
            </a:endParaRPr>
          </a:p>
          <a:p>
            <a:pPr>
              <a:lnSpc>
                <a:spcPct val="107000"/>
              </a:lnSpc>
              <a:spcAft>
                <a:spcPts val="800"/>
              </a:spcAft>
            </a:pPr>
            <a:endParaRPr lang="en-GB" sz="1000" i="1" kern="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en-GB" sz="2000" i="1" kern="100" dirty="0">
                <a:effectLst/>
                <a:latin typeface="+mj-lt"/>
                <a:ea typeface="Calibri" panose="020F0502020204030204" pitchFamily="34" charset="0"/>
                <a:cs typeface="Times New Roman" panose="02020603050405020304" pitchFamily="18" charset="0"/>
              </a:rPr>
              <a:t>When used as a ‘reference to calibrate other satellites its uncertainty should be at least half that of the satellite instrument under test and similar instruments. </a:t>
            </a:r>
          </a:p>
        </p:txBody>
      </p:sp>
      <p:pic>
        <p:nvPicPr>
          <p:cNvPr id="6" name="Picture 5">
            <a:extLst>
              <a:ext uri="{FF2B5EF4-FFF2-40B4-BE49-F238E27FC236}">
                <a16:creationId xmlns:a16="http://schemas.microsoft.com/office/drawing/2014/main" id="{ABA85DC9-76F0-0739-22CF-DFDA0F6A1E81}"/>
              </a:ext>
            </a:extLst>
          </p:cNvPr>
          <p:cNvPicPr>
            <a:picLocks noChangeAspect="1"/>
          </p:cNvPicPr>
          <p:nvPr/>
        </p:nvPicPr>
        <p:blipFill>
          <a:blip r:embed="rId5"/>
          <a:stretch>
            <a:fillRect/>
          </a:stretch>
        </p:blipFill>
        <p:spPr>
          <a:xfrm>
            <a:off x="873896" y="3487997"/>
            <a:ext cx="3229589" cy="2884228"/>
          </a:xfrm>
          <a:prstGeom prst="rect">
            <a:avLst/>
          </a:prstGeom>
        </p:spPr>
      </p:pic>
      <p:pic>
        <p:nvPicPr>
          <p:cNvPr id="7" name="Picture 6">
            <a:extLst>
              <a:ext uri="{FF2B5EF4-FFF2-40B4-BE49-F238E27FC236}">
                <a16:creationId xmlns:a16="http://schemas.microsoft.com/office/drawing/2014/main" id="{F9530D1B-58E1-CA52-8393-482BF887C8C5}"/>
              </a:ext>
            </a:extLst>
          </p:cNvPr>
          <p:cNvPicPr>
            <a:picLocks noChangeAspect="1"/>
          </p:cNvPicPr>
          <p:nvPr/>
        </p:nvPicPr>
        <p:blipFill>
          <a:blip r:embed="rId6"/>
          <a:stretch>
            <a:fillRect/>
          </a:stretch>
        </p:blipFill>
        <p:spPr>
          <a:xfrm>
            <a:off x="7030765" y="3531183"/>
            <a:ext cx="4309537" cy="3028323"/>
          </a:xfrm>
          <a:prstGeom prst="rect">
            <a:avLst/>
          </a:prstGeom>
        </p:spPr>
      </p:pic>
      <p:pic>
        <p:nvPicPr>
          <p:cNvPr id="8" name="Content Placeholder 4">
            <a:extLst>
              <a:ext uri="{FF2B5EF4-FFF2-40B4-BE49-F238E27FC236}">
                <a16:creationId xmlns:a16="http://schemas.microsoft.com/office/drawing/2014/main" id="{1C20DCBF-D708-7B39-D14D-8150C2EA4315}"/>
              </a:ext>
            </a:extLst>
          </p:cNvPr>
          <p:cNvPicPr>
            <a:picLocks noChangeAspect="1"/>
          </p:cNvPicPr>
          <p:nvPr/>
        </p:nvPicPr>
        <p:blipFill rotWithShape="1">
          <a:blip r:embed="rId7"/>
          <a:srcRect l="-5423" t="-10940" r="-4740" b="-10325"/>
          <a:stretch/>
        </p:blipFill>
        <p:spPr bwMode="auto">
          <a:xfrm>
            <a:off x="4758582" y="3452742"/>
            <a:ext cx="1694755" cy="139914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B032FF7D-01BE-984A-1AB3-390BD0E399CA}"/>
              </a:ext>
            </a:extLst>
          </p:cNvPr>
          <p:cNvPicPr>
            <a:picLocks noChangeAspect="1"/>
          </p:cNvPicPr>
          <p:nvPr/>
        </p:nvPicPr>
        <p:blipFill rotWithShape="1">
          <a:blip r:embed="rId8"/>
          <a:srcRect l="726" t="819" r="-2404" b="80"/>
          <a:stretch/>
        </p:blipFill>
        <p:spPr>
          <a:xfrm>
            <a:off x="5041577" y="4655183"/>
            <a:ext cx="1286179" cy="1260709"/>
          </a:xfrm>
          <a:prstGeom prst="ellipse">
            <a:avLst/>
          </a:prstGeom>
          <a:ln>
            <a:noFill/>
          </a:ln>
          <a:effectLst>
            <a:softEdge rad="112500"/>
          </a:effectLst>
        </p:spPr>
      </p:pic>
    </p:spTree>
    <p:extLst>
      <p:ext uri="{BB962C8B-B14F-4D97-AF65-F5344CB8AC3E}">
        <p14:creationId xmlns:p14="http://schemas.microsoft.com/office/powerpoint/2010/main" val="2883958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D3476-458B-ACE6-3DAE-61863A2E408D}"/>
              </a:ext>
            </a:extLst>
          </p:cNvPr>
          <p:cNvSpPr>
            <a:spLocks noGrp="1"/>
          </p:cNvSpPr>
          <p:nvPr>
            <p:ph type="title"/>
          </p:nvPr>
        </p:nvSpPr>
        <p:spPr>
          <a:xfrm>
            <a:off x="2352907" y="169476"/>
            <a:ext cx="6027975" cy="779002"/>
          </a:xfrm>
        </p:spPr>
        <p:txBody>
          <a:bodyPr/>
          <a:lstStyle/>
          <a:p>
            <a:r>
              <a:rPr lang="en-GB" dirty="0"/>
              <a:t>Overview</a:t>
            </a:r>
          </a:p>
        </p:txBody>
      </p:sp>
      <p:sp>
        <p:nvSpPr>
          <p:cNvPr id="3" name="TextBox 2">
            <a:extLst>
              <a:ext uri="{FF2B5EF4-FFF2-40B4-BE49-F238E27FC236}">
                <a16:creationId xmlns:a16="http://schemas.microsoft.com/office/drawing/2014/main" id="{6FCF09B8-A98E-680D-DB42-912AE9700E41}"/>
              </a:ext>
            </a:extLst>
          </p:cNvPr>
          <p:cNvSpPr txBox="1"/>
          <p:nvPr/>
        </p:nvSpPr>
        <p:spPr>
          <a:xfrm>
            <a:off x="468303" y="1056213"/>
            <a:ext cx="11541560" cy="5632311"/>
          </a:xfrm>
          <a:prstGeom prst="rect">
            <a:avLst/>
          </a:prstGeom>
          <a:noFill/>
        </p:spPr>
        <p:txBody>
          <a:bodyPr wrap="square" rtlCol="0">
            <a:spAutoFit/>
          </a:bodyPr>
          <a:lstStyle/>
          <a:p>
            <a:pPr marL="342900" indent="-342900">
              <a:buFont typeface="Arial" panose="020B0604020202020204" pitchFamily="34" charset="0"/>
              <a:buChar char="•"/>
            </a:pPr>
            <a:r>
              <a:rPr lang="en-GB" sz="2000" b="1" dirty="0"/>
              <a:t>Joint Task group established in 2023</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err="1"/>
              <a:t>ToR</a:t>
            </a:r>
            <a:r>
              <a:rPr lang="en-GB" sz="2000" b="1" dirty="0"/>
              <a:t> and membership agreed (although new members representing agencies are welcome)</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a:t>Objectives also defined  (initial priority Solar reflective </a:t>
            </a:r>
            <a:r>
              <a:rPr lang="en-GB" sz="2000" b="1" dirty="0" err="1"/>
              <a:t>SITSats</a:t>
            </a:r>
            <a:r>
              <a:rPr lang="en-GB" sz="2000" b="1" dirty="0"/>
              <a:t>)</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err="1"/>
              <a:t>Co:chairs</a:t>
            </a:r>
            <a:r>
              <a:rPr lang="en-GB" sz="2000" b="1" dirty="0"/>
              <a:t> agreed</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a:t>Approx quarterly virtual meetings with aim of at least one in person per year</a:t>
            </a:r>
          </a:p>
          <a:p>
            <a:pPr lvl="3"/>
            <a:r>
              <a:rPr lang="en-GB" sz="2000" b="1" dirty="0"/>
              <a:t>             - October 2024 in person/hybrid meeting aligned with CEOS WGCV plenary</a:t>
            </a:r>
          </a:p>
          <a:p>
            <a:pPr lvl="3"/>
            <a:r>
              <a:rPr lang="en-GB" sz="2000" b="1" dirty="0">
                <a:solidFill>
                  <a:srgbClr val="FF0000"/>
                </a:solidFill>
              </a:rPr>
              <a:t>Note have increased frequency of virtual meeting to bi-monthly</a:t>
            </a:r>
          </a:p>
          <a:p>
            <a:pPr marL="342900" lvl="3" indent="-342900">
              <a:buFont typeface="Arial" panose="020B0604020202020204" pitchFamily="34" charset="0"/>
              <a:buChar char="•"/>
            </a:pPr>
            <a:endParaRPr lang="en-GB" sz="2000" b="1" dirty="0"/>
          </a:p>
          <a:p>
            <a:pPr marL="342900" lvl="3" indent="-342900">
              <a:buFont typeface="Arial" panose="020B0604020202020204" pitchFamily="34" charset="0"/>
              <a:buChar char="•"/>
            </a:pPr>
            <a:r>
              <a:rPr lang="en-GB" sz="2000" b="1" dirty="0"/>
              <a:t>Definition of </a:t>
            </a:r>
            <a:r>
              <a:rPr lang="en-GB" sz="2000" b="1" dirty="0" err="1"/>
              <a:t>SITSat</a:t>
            </a:r>
            <a:r>
              <a:rPr lang="en-GB" sz="2000" b="1" dirty="0"/>
              <a:t> agreed – shortened version also now developed</a:t>
            </a:r>
          </a:p>
          <a:p>
            <a:pPr marL="342900" lvl="3" indent="-342900">
              <a:buFont typeface="Arial" panose="020B0604020202020204" pitchFamily="34" charset="0"/>
              <a:buChar char="•"/>
            </a:pPr>
            <a:endParaRPr lang="en-GB" sz="2000" b="1" dirty="0"/>
          </a:p>
          <a:p>
            <a:pPr marL="342900" lvl="3" indent="-342900">
              <a:buFont typeface="Arial" panose="020B0604020202020204" pitchFamily="34" charset="0"/>
              <a:buChar char="•"/>
            </a:pPr>
            <a:r>
              <a:rPr lang="en-GB" sz="2000" b="1" dirty="0"/>
              <a:t>GSICS web pages established – Common </a:t>
            </a:r>
            <a:r>
              <a:rPr lang="en-GB" sz="2000" b="1" dirty="0" err="1"/>
              <a:t>SITSat</a:t>
            </a:r>
            <a:r>
              <a:rPr lang="en-GB" sz="2000" b="1" dirty="0"/>
              <a:t> web-site underdevelopment</a:t>
            </a:r>
          </a:p>
          <a:p>
            <a:pPr lvl="4"/>
            <a:r>
              <a:rPr lang="en-GB" sz="2000" b="1" dirty="0"/>
              <a:t>        - Priority Communications and key messages</a:t>
            </a:r>
          </a:p>
          <a:p>
            <a:pPr lvl="4"/>
            <a:endParaRPr lang="en-GB" sz="2000" b="1" dirty="0"/>
          </a:p>
          <a:p>
            <a:pPr marL="342900" indent="-342900">
              <a:buFont typeface="Arial" panose="020B0604020202020204" pitchFamily="34" charset="0"/>
              <a:buChar char="•"/>
            </a:pPr>
            <a:r>
              <a:rPr lang="en-GB" sz="2000" b="1" dirty="0"/>
              <a:t>Progress not as quick as desired!</a:t>
            </a:r>
          </a:p>
        </p:txBody>
      </p:sp>
      <p:pic>
        <p:nvPicPr>
          <p:cNvPr id="4" name="Picture 3">
            <a:extLst>
              <a:ext uri="{FF2B5EF4-FFF2-40B4-BE49-F238E27FC236}">
                <a16:creationId xmlns:a16="http://schemas.microsoft.com/office/drawing/2014/main" id="{1ADF7D0C-6E5A-D949-2EEE-67AE03832E5F}"/>
              </a:ext>
            </a:extLst>
          </p:cNvPr>
          <p:cNvPicPr/>
          <p:nvPr/>
        </p:nvPicPr>
        <p:blipFill>
          <a:blip r:embed="rId2">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Tree>
    <p:extLst>
      <p:ext uri="{BB962C8B-B14F-4D97-AF65-F5344CB8AC3E}">
        <p14:creationId xmlns:p14="http://schemas.microsoft.com/office/powerpoint/2010/main" val="1645653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1CFCF-7070-D857-0DF5-991EE881ED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AF64D13-A961-29B3-2C54-A08A89B124B8}"/>
              </a:ext>
            </a:extLst>
          </p:cNvPr>
          <p:cNvSpPr>
            <a:spLocks noGrp="1"/>
          </p:cNvSpPr>
          <p:nvPr>
            <p:ph type="body" idx="1"/>
          </p:nvPr>
        </p:nvSpPr>
        <p:spPr>
          <a:xfrm>
            <a:off x="284756" y="1240924"/>
            <a:ext cx="11622488" cy="4775483"/>
          </a:xfrm>
        </p:spPr>
        <p:txBody>
          <a:bodyPr/>
          <a:lstStyle/>
          <a:p>
            <a:pPr marL="565137" indent="-514338">
              <a:lnSpc>
                <a:spcPct val="110000"/>
              </a:lnSpc>
              <a:buFont typeface="+mj-lt"/>
              <a:buAutoNum type="arabicPeriod"/>
            </a:pPr>
            <a:r>
              <a:rPr lang="en-US" dirty="0"/>
              <a:t>Website</a:t>
            </a:r>
          </a:p>
          <a:p>
            <a:pPr marL="565137" indent="-514338">
              <a:lnSpc>
                <a:spcPct val="110000"/>
              </a:lnSpc>
              <a:buFont typeface="+mj-lt"/>
              <a:buAutoNum type="arabicPeriod"/>
            </a:pPr>
            <a:r>
              <a:rPr lang="en-US" dirty="0"/>
              <a:t>Communications Strategy</a:t>
            </a:r>
          </a:p>
          <a:p>
            <a:pPr marL="1022325" lvl="1" indent="-514338">
              <a:lnSpc>
                <a:spcPct val="110000"/>
              </a:lnSpc>
              <a:buFont typeface="+mj-lt"/>
              <a:buAutoNum type="arabicPeriod"/>
            </a:pPr>
            <a:r>
              <a:rPr lang="en-US" dirty="0"/>
              <a:t>Decide on name (use </a:t>
            </a:r>
            <a:r>
              <a:rPr lang="en-US" dirty="0" err="1"/>
              <a:t>SITSat</a:t>
            </a:r>
            <a:r>
              <a:rPr lang="en-US" dirty="0"/>
              <a:t> or switch?)</a:t>
            </a:r>
          </a:p>
          <a:p>
            <a:pPr marL="1022325" lvl="1" indent="-514338">
              <a:lnSpc>
                <a:spcPct val="110000"/>
              </a:lnSpc>
              <a:buFont typeface="+mj-lt"/>
              <a:buAutoNum type="arabicPeriod"/>
            </a:pPr>
            <a:r>
              <a:rPr lang="en-US" dirty="0"/>
              <a:t>Refining Content for presentations/agency and org leadership (30 second and 2 min elevator overview)</a:t>
            </a:r>
          </a:p>
          <a:p>
            <a:pPr marL="1022325" lvl="1" indent="-514338">
              <a:lnSpc>
                <a:spcPct val="110000"/>
              </a:lnSpc>
              <a:buFont typeface="+mj-lt"/>
              <a:buAutoNum type="arabicPeriod"/>
            </a:pPr>
            <a:r>
              <a:rPr lang="en-US" dirty="0"/>
              <a:t>Create a baseline public website (summer)</a:t>
            </a:r>
          </a:p>
          <a:p>
            <a:pPr marL="412740" indent="-514338">
              <a:lnSpc>
                <a:spcPct val="110000"/>
              </a:lnSpc>
              <a:buFont typeface="+mj-lt"/>
              <a:buAutoNum type="arabicPeriod"/>
            </a:pPr>
            <a:r>
              <a:rPr lang="en-US" dirty="0"/>
              <a:t>First Objective within </a:t>
            </a:r>
            <a:r>
              <a:rPr lang="en-US" dirty="0" err="1"/>
              <a:t>ToR</a:t>
            </a:r>
            <a:r>
              <a:rPr lang="en-US" dirty="0"/>
              <a:t>: “</a:t>
            </a:r>
            <a:r>
              <a:rPr lang="en-US" sz="3200" b="1" dirty="0">
                <a:solidFill>
                  <a:srgbClr val="000000"/>
                </a:solidFill>
                <a:latin typeface="Arial" panose="020B0604020202020204" pitchFamily="34" charset="0"/>
                <a:cs typeface="Arial" panose="020B0604020202020204" pitchFamily="34" charset="0"/>
              </a:rPr>
              <a:t>Establish clear definitions of what constitutes a </a:t>
            </a:r>
            <a:r>
              <a:rPr lang="en-US" sz="3200" b="1" dirty="0" err="1">
                <a:solidFill>
                  <a:srgbClr val="000000"/>
                </a:solidFill>
                <a:latin typeface="Arial" panose="020B0604020202020204" pitchFamily="34" charset="0"/>
                <a:cs typeface="Arial" panose="020B0604020202020204" pitchFamily="34" charset="0"/>
              </a:rPr>
              <a:t>FRMsat</a:t>
            </a:r>
            <a:r>
              <a:rPr lang="en-US" sz="3200" b="1" dirty="0">
                <a:solidFill>
                  <a:srgbClr val="000000"/>
                </a:solidFill>
                <a:latin typeface="Arial" panose="020B0604020202020204" pitchFamily="34" charset="0"/>
                <a:cs typeface="Arial" panose="020B0604020202020204" pitchFamily="34" charset="0"/>
              </a:rPr>
              <a:t> and </a:t>
            </a:r>
            <a:r>
              <a:rPr lang="en-US" sz="3200" b="1" u="sng" dirty="0">
                <a:solidFill>
                  <a:srgbClr val="000000"/>
                </a:solidFill>
                <a:latin typeface="Arial" panose="020B0604020202020204" pitchFamily="34" charset="0"/>
                <a:cs typeface="Arial" panose="020B0604020202020204" pitchFamily="34" charset="0"/>
              </a:rPr>
              <a:t>minimal requirements needed to evidence this status.”</a:t>
            </a:r>
          </a:p>
        </p:txBody>
      </p:sp>
      <p:sp>
        <p:nvSpPr>
          <p:cNvPr id="4" name="Title 3">
            <a:extLst>
              <a:ext uri="{FF2B5EF4-FFF2-40B4-BE49-F238E27FC236}">
                <a16:creationId xmlns:a16="http://schemas.microsoft.com/office/drawing/2014/main" id="{C9AE41F7-3389-43B5-97BD-76A23093F621}"/>
              </a:ext>
            </a:extLst>
          </p:cNvPr>
          <p:cNvSpPr>
            <a:spLocks noGrp="1"/>
          </p:cNvSpPr>
          <p:nvPr>
            <p:ph type="title"/>
          </p:nvPr>
        </p:nvSpPr>
        <p:spPr/>
        <p:txBody>
          <a:bodyPr/>
          <a:lstStyle/>
          <a:p>
            <a:r>
              <a:rPr lang="en-US" dirty="0"/>
              <a:t>2026 Goals</a:t>
            </a:r>
          </a:p>
        </p:txBody>
      </p:sp>
    </p:spTree>
    <p:extLst>
      <p:ext uri="{BB962C8B-B14F-4D97-AF65-F5344CB8AC3E}">
        <p14:creationId xmlns:p14="http://schemas.microsoft.com/office/powerpoint/2010/main" val="3976345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207FC-24B5-1DEB-3E43-2DD17AC4F543}"/>
              </a:ext>
            </a:extLst>
          </p:cNvPr>
          <p:cNvSpPr>
            <a:spLocks noGrp="1"/>
          </p:cNvSpPr>
          <p:nvPr>
            <p:ph type="title"/>
          </p:nvPr>
        </p:nvSpPr>
        <p:spPr>
          <a:xfrm>
            <a:off x="2205414" y="130154"/>
            <a:ext cx="7642586" cy="779002"/>
          </a:xfrm>
        </p:spPr>
        <p:txBody>
          <a:bodyPr/>
          <a:lstStyle/>
          <a:p>
            <a:r>
              <a:rPr lang="en-AU" dirty="0"/>
              <a:t>Task Group Members</a:t>
            </a:r>
          </a:p>
        </p:txBody>
      </p:sp>
      <p:pic>
        <p:nvPicPr>
          <p:cNvPr id="3" name="Picture 2">
            <a:extLst>
              <a:ext uri="{FF2B5EF4-FFF2-40B4-BE49-F238E27FC236}">
                <a16:creationId xmlns:a16="http://schemas.microsoft.com/office/drawing/2014/main" id="{462C07C5-6D49-0A8E-0307-8CA8B5368204}"/>
              </a:ext>
            </a:extLst>
          </p:cNvPr>
          <p:cNvPicPr>
            <a:picLocks noChangeAspect="1"/>
          </p:cNvPicPr>
          <p:nvPr/>
        </p:nvPicPr>
        <p:blipFill>
          <a:blip r:embed="rId2"/>
          <a:stretch>
            <a:fillRect/>
          </a:stretch>
        </p:blipFill>
        <p:spPr>
          <a:xfrm>
            <a:off x="6350599" y="1666814"/>
            <a:ext cx="5659059" cy="3495615"/>
          </a:xfrm>
          <a:prstGeom prst="rect">
            <a:avLst/>
          </a:prstGeom>
        </p:spPr>
      </p:pic>
      <p:pic>
        <p:nvPicPr>
          <p:cNvPr id="5" name="Picture 4">
            <a:extLst>
              <a:ext uri="{FF2B5EF4-FFF2-40B4-BE49-F238E27FC236}">
                <a16:creationId xmlns:a16="http://schemas.microsoft.com/office/drawing/2014/main" id="{298DC005-D6E4-A2B5-8C7B-59A32D373A8A}"/>
              </a:ext>
            </a:extLst>
          </p:cNvPr>
          <p:cNvPicPr/>
          <p:nvPr/>
        </p:nvPicPr>
        <p:blipFill>
          <a:blip r:embed="rId3">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
        <p:nvSpPr>
          <p:cNvPr id="6" name="TextBox 5">
            <a:extLst>
              <a:ext uri="{FF2B5EF4-FFF2-40B4-BE49-F238E27FC236}">
                <a16:creationId xmlns:a16="http://schemas.microsoft.com/office/drawing/2014/main" id="{7E80D1EF-E5BC-1069-3DFA-B3DEE8724BD7}"/>
              </a:ext>
            </a:extLst>
          </p:cNvPr>
          <p:cNvSpPr txBox="1"/>
          <p:nvPr/>
        </p:nvSpPr>
        <p:spPr>
          <a:xfrm>
            <a:off x="2531326" y="5576044"/>
            <a:ext cx="6356195" cy="400110"/>
          </a:xfrm>
          <a:prstGeom prst="rect">
            <a:avLst/>
          </a:prstGeom>
          <a:noFill/>
        </p:spPr>
        <p:txBody>
          <a:bodyPr wrap="square" rtlCol="0">
            <a:spAutoFit/>
          </a:bodyPr>
          <a:lstStyle/>
          <a:p>
            <a:r>
              <a:rPr lang="en-GB" sz="2000" b="1" dirty="0" err="1"/>
              <a:t>Co:chairs</a:t>
            </a:r>
            <a:r>
              <a:rPr lang="en-GB" sz="2000" b="1" dirty="0"/>
              <a:t>:   Nigel Fox UKSA, Yolanda Shea NASA</a:t>
            </a:r>
          </a:p>
        </p:txBody>
      </p:sp>
      <p:grpSp>
        <p:nvGrpSpPr>
          <p:cNvPr id="8" name="Group 7">
            <a:extLst>
              <a:ext uri="{FF2B5EF4-FFF2-40B4-BE49-F238E27FC236}">
                <a16:creationId xmlns:a16="http://schemas.microsoft.com/office/drawing/2014/main" id="{C365804E-4CA6-6AC4-2378-9877A377C5BB}"/>
              </a:ext>
            </a:extLst>
          </p:cNvPr>
          <p:cNvGrpSpPr/>
          <p:nvPr/>
        </p:nvGrpSpPr>
        <p:grpSpPr>
          <a:xfrm>
            <a:off x="172426" y="1640115"/>
            <a:ext cx="5984501" cy="3178271"/>
            <a:chOff x="172426" y="1640115"/>
            <a:chExt cx="5984501" cy="3178271"/>
          </a:xfrm>
        </p:grpSpPr>
        <p:pic>
          <p:nvPicPr>
            <p:cNvPr id="4" name="Picture 3">
              <a:extLst>
                <a:ext uri="{FF2B5EF4-FFF2-40B4-BE49-F238E27FC236}">
                  <a16:creationId xmlns:a16="http://schemas.microsoft.com/office/drawing/2014/main" id="{0A4191DF-CD7A-D1CE-B070-3D77CFFBCFDB}"/>
                </a:ext>
              </a:extLst>
            </p:cNvPr>
            <p:cNvPicPr>
              <a:picLocks noChangeAspect="1"/>
            </p:cNvPicPr>
            <p:nvPr/>
          </p:nvPicPr>
          <p:blipFill>
            <a:blip r:embed="rId4"/>
            <a:stretch>
              <a:fillRect/>
            </a:stretch>
          </p:blipFill>
          <p:spPr>
            <a:xfrm>
              <a:off x="172426" y="1640115"/>
              <a:ext cx="5984501" cy="3178271"/>
            </a:xfrm>
            <a:prstGeom prst="rect">
              <a:avLst/>
            </a:prstGeom>
          </p:spPr>
        </p:pic>
        <p:sp>
          <p:nvSpPr>
            <p:cNvPr id="7" name="TextBox 6">
              <a:extLst>
                <a:ext uri="{FF2B5EF4-FFF2-40B4-BE49-F238E27FC236}">
                  <a16:creationId xmlns:a16="http://schemas.microsoft.com/office/drawing/2014/main" id="{0EFC695C-2792-2D8D-F524-B5A1379287E0}"/>
                </a:ext>
              </a:extLst>
            </p:cNvPr>
            <p:cNvSpPr txBox="1"/>
            <p:nvPr/>
          </p:nvSpPr>
          <p:spPr>
            <a:xfrm>
              <a:off x="262890" y="3429000"/>
              <a:ext cx="2125980" cy="400110"/>
            </a:xfrm>
            <a:prstGeom prst="rect">
              <a:avLst/>
            </a:prstGeom>
            <a:solidFill>
              <a:schemeClr val="bg1"/>
            </a:solidFill>
          </p:spPr>
          <p:txBody>
            <a:bodyPr wrap="square" rtlCol="0">
              <a:spAutoFit/>
            </a:bodyPr>
            <a:lstStyle/>
            <a:p>
              <a:r>
                <a:rPr lang="en-GB" sz="2000" dirty="0"/>
                <a:t>Thomas August</a:t>
              </a:r>
            </a:p>
          </p:txBody>
        </p:sp>
      </p:grpSp>
    </p:spTree>
    <p:extLst>
      <p:ext uri="{BB962C8B-B14F-4D97-AF65-F5344CB8AC3E}">
        <p14:creationId xmlns:p14="http://schemas.microsoft.com/office/powerpoint/2010/main" val="2183171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7C08F1-9885-818D-7B72-F3210DF28720}"/>
              </a:ext>
            </a:extLst>
          </p:cNvPr>
          <p:cNvGrpSpPr/>
          <p:nvPr/>
        </p:nvGrpSpPr>
        <p:grpSpPr>
          <a:xfrm>
            <a:off x="8672846" y="2843804"/>
            <a:ext cx="3454771" cy="2439458"/>
            <a:chOff x="8648449" y="3315892"/>
            <a:chExt cx="3454771" cy="2439458"/>
          </a:xfrm>
        </p:grpSpPr>
        <p:grpSp>
          <p:nvGrpSpPr>
            <p:cNvPr id="14" name="Group 13">
              <a:extLst>
                <a:ext uri="{FF2B5EF4-FFF2-40B4-BE49-F238E27FC236}">
                  <a16:creationId xmlns:a16="http://schemas.microsoft.com/office/drawing/2014/main" id="{D7ECA77C-D04B-56F6-9068-B70166907D8C}"/>
                </a:ext>
              </a:extLst>
            </p:cNvPr>
            <p:cNvGrpSpPr/>
            <p:nvPr/>
          </p:nvGrpSpPr>
          <p:grpSpPr>
            <a:xfrm>
              <a:off x="8648449" y="3447202"/>
              <a:ext cx="3454771" cy="2308148"/>
              <a:chOff x="8460137" y="2182412"/>
              <a:chExt cx="3454771" cy="2308148"/>
            </a:xfrm>
          </p:grpSpPr>
          <p:grpSp>
            <p:nvGrpSpPr>
              <p:cNvPr id="13" name="Group 12">
                <a:extLst>
                  <a:ext uri="{FF2B5EF4-FFF2-40B4-BE49-F238E27FC236}">
                    <a16:creationId xmlns:a16="http://schemas.microsoft.com/office/drawing/2014/main" id="{841CF514-E54A-F8B9-4D10-31F0667E64BF}"/>
                  </a:ext>
                </a:extLst>
              </p:cNvPr>
              <p:cNvGrpSpPr/>
              <p:nvPr/>
            </p:nvGrpSpPr>
            <p:grpSpPr>
              <a:xfrm>
                <a:off x="8460137" y="2182412"/>
                <a:ext cx="3454771" cy="2308148"/>
                <a:chOff x="8460137" y="2182412"/>
                <a:chExt cx="3454771" cy="2308148"/>
              </a:xfrm>
            </p:grpSpPr>
            <p:grpSp>
              <p:nvGrpSpPr>
                <p:cNvPr id="10" name="Group 9">
                  <a:extLst>
                    <a:ext uri="{FF2B5EF4-FFF2-40B4-BE49-F238E27FC236}">
                      <a16:creationId xmlns:a16="http://schemas.microsoft.com/office/drawing/2014/main" id="{3B57E6BD-83C7-7A2F-5283-CCDE3A88D003}"/>
                    </a:ext>
                  </a:extLst>
                </p:cNvPr>
                <p:cNvGrpSpPr/>
                <p:nvPr/>
              </p:nvGrpSpPr>
              <p:grpSpPr>
                <a:xfrm>
                  <a:off x="8460137" y="2182412"/>
                  <a:ext cx="3454771" cy="2308148"/>
                  <a:chOff x="8672574" y="3447793"/>
                  <a:chExt cx="3454771" cy="2308148"/>
                </a:xfrm>
              </p:grpSpPr>
              <p:pic>
                <p:nvPicPr>
                  <p:cNvPr id="8" name="Picture 7">
                    <a:extLst>
                      <a:ext uri="{FF2B5EF4-FFF2-40B4-BE49-F238E27FC236}">
                        <a16:creationId xmlns:a16="http://schemas.microsoft.com/office/drawing/2014/main" id="{C6977E91-05A7-1F9C-33D5-0ECFE5B7DD2A}"/>
                      </a:ext>
                    </a:extLst>
                  </p:cNvPr>
                  <p:cNvPicPr>
                    <a:picLocks noChangeAspect="1"/>
                  </p:cNvPicPr>
                  <p:nvPr/>
                </p:nvPicPr>
                <p:blipFill rotWithShape="1">
                  <a:blip r:embed="rId2"/>
                  <a:srcRect r="48106"/>
                  <a:stretch/>
                </p:blipFill>
                <p:spPr>
                  <a:xfrm>
                    <a:off x="8672574" y="3892016"/>
                    <a:ext cx="3223489" cy="1863925"/>
                  </a:xfrm>
                  <a:prstGeom prst="rect">
                    <a:avLst/>
                  </a:prstGeom>
                </p:spPr>
              </p:pic>
              <p:pic>
                <p:nvPicPr>
                  <p:cNvPr id="1026" name="Picture 2" descr="2020 International Space Station Configuration - NASA">
                    <a:extLst>
                      <a:ext uri="{FF2B5EF4-FFF2-40B4-BE49-F238E27FC236}">
                        <a16:creationId xmlns:a16="http://schemas.microsoft.com/office/drawing/2014/main" id="{354E0815-BE46-21EF-385C-C0E5724C40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00" t="20932" r="2787" b="23674"/>
                  <a:stretch/>
                </p:blipFill>
                <p:spPr bwMode="auto">
                  <a:xfrm>
                    <a:off x="11131422" y="3447793"/>
                    <a:ext cx="995923" cy="1225807"/>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Rectangle 11">
                  <a:extLst>
                    <a:ext uri="{FF2B5EF4-FFF2-40B4-BE49-F238E27FC236}">
                      <a16:creationId xmlns:a16="http://schemas.microsoft.com/office/drawing/2014/main" id="{F132C41C-17F6-01AB-1FF0-126AD064EFA3}"/>
                    </a:ext>
                  </a:extLst>
                </p:cNvPr>
                <p:cNvSpPr/>
                <p:nvPr/>
              </p:nvSpPr>
              <p:spPr>
                <a:xfrm>
                  <a:off x="8849169" y="3300729"/>
                  <a:ext cx="738909" cy="439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11" name="Picture 10">
                <a:extLst>
                  <a:ext uri="{FF2B5EF4-FFF2-40B4-BE49-F238E27FC236}">
                    <a16:creationId xmlns:a16="http://schemas.microsoft.com/office/drawing/2014/main" id="{CF65F864-44E1-EF3E-EAF1-047F64D4071F}"/>
                  </a:ext>
                </a:extLst>
              </p:cNvPr>
              <p:cNvPicPr>
                <a:picLocks noChangeAspect="1"/>
              </p:cNvPicPr>
              <p:nvPr/>
            </p:nvPicPr>
            <p:blipFill>
              <a:blip r:embed="rId4"/>
              <a:stretch>
                <a:fillRect/>
              </a:stretch>
            </p:blipFill>
            <p:spPr>
              <a:xfrm>
                <a:off x="8775997" y="3140365"/>
                <a:ext cx="1069095" cy="599640"/>
              </a:xfrm>
              <a:prstGeom prst="rect">
                <a:avLst/>
              </a:prstGeom>
            </p:spPr>
          </p:pic>
        </p:grpSp>
        <p:sp>
          <p:nvSpPr>
            <p:cNvPr id="4" name="TextBox 3">
              <a:extLst>
                <a:ext uri="{FF2B5EF4-FFF2-40B4-BE49-F238E27FC236}">
                  <a16:creationId xmlns:a16="http://schemas.microsoft.com/office/drawing/2014/main" id="{3ABEE8ED-E9E6-093C-D468-F7A046AD86EA}"/>
                </a:ext>
              </a:extLst>
            </p:cNvPr>
            <p:cNvSpPr txBox="1"/>
            <p:nvPr/>
          </p:nvSpPr>
          <p:spPr>
            <a:xfrm>
              <a:off x="9165490" y="3315892"/>
              <a:ext cx="2614160" cy="307777"/>
            </a:xfrm>
            <a:prstGeom prst="rect">
              <a:avLst/>
            </a:prstGeom>
            <a:noFill/>
          </p:spPr>
          <p:txBody>
            <a:bodyPr wrap="square">
              <a:spAutoFit/>
            </a:bodyPr>
            <a:lstStyle/>
            <a:p>
              <a:r>
                <a:rPr lang="en-AU" b="1" i="1" dirty="0"/>
                <a:t>Space-based Intercalibration</a:t>
              </a:r>
            </a:p>
          </p:txBody>
        </p:sp>
      </p:grpSp>
      <p:sp>
        <p:nvSpPr>
          <p:cNvPr id="2" name="Title 1">
            <a:extLst>
              <a:ext uri="{FF2B5EF4-FFF2-40B4-BE49-F238E27FC236}">
                <a16:creationId xmlns:a16="http://schemas.microsoft.com/office/drawing/2014/main" id="{BE030219-D70E-0F35-5B1C-7DBA3D16B546}"/>
              </a:ext>
            </a:extLst>
          </p:cNvPr>
          <p:cNvSpPr>
            <a:spLocks noGrp="1"/>
          </p:cNvSpPr>
          <p:nvPr>
            <p:ph type="title"/>
          </p:nvPr>
        </p:nvSpPr>
        <p:spPr>
          <a:xfrm>
            <a:off x="2242791" y="164980"/>
            <a:ext cx="9386864" cy="779002"/>
          </a:xfrm>
        </p:spPr>
        <p:txBody>
          <a:bodyPr/>
          <a:lstStyle/>
          <a:p>
            <a:r>
              <a:rPr lang="en-AU" dirty="0"/>
              <a:t>Motivation for </a:t>
            </a:r>
            <a:r>
              <a:rPr lang="en-AU" dirty="0" err="1"/>
              <a:t>SITSats</a:t>
            </a:r>
            <a:endParaRPr lang="en-AU" dirty="0"/>
          </a:p>
        </p:txBody>
      </p:sp>
      <p:sp>
        <p:nvSpPr>
          <p:cNvPr id="9" name="TextBox 1">
            <a:extLst>
              <a:ext uri="{FF2B5EF4-FFF2-40B4-BE49-F238E27FC236}">
                <a16:creationId xmlns:a16="http://schemas.microsoft.com/office/drawing/2014/main" id="{8683E1E7-8D3E-B0B6-7EB0-D59FC7D2A3B9}"/>
              </a:ext>
            </a:extLst>
          </p:cNvPr>
          <p:cNvSpPr txBox="1"/>
          <p:nvPr/>
        </p:nvSpPr>
        <p:spPr>
          <a:xfrm>
            <a:off x="176048" y="1200847"/>
            <a:ext cx="10224184" cy="535531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Wingdings" panose="05000000000000000000" pitchFamily="2" charset="2"/>
              <a:buChar char="v"/>
            </a:pPr>
            <a:r>
              <a:rPr lang="en-GB" sz="1800" b="1" dirty="0"/>
              <a:t>Desire for ‘Reference/Fiducial’ data that enable unequivocal change detection in relatively short time-scales and mitigate ‘data gaps’ (</a:t>
            </a:r>
            <a:r>
              <a:rPr lang="en-GB" sz="1800" b="1" i="1" dirty="0"/>
              <a:t>particularly for climate</a:t>
            </a:r>
            <a:r>
              <a:rPr lang="en-GB" sz="1800" b="1" dirty="0"/>
              <a:t>) </a:t>
            </a:r>
          </a:p>
          <a:p>
            <a:pPr lvl="2"/>
            <a:r>
              <a:rPr lang="en-GB" sz="1800" dirty="0"/>
              <a:t>          - Robust, transparent quantified evidence of traceability to a reference (ideally SI) - ‘QA4EO’</a:t>
            </a:r>
          </a:p>
          <a:p>
            <a:pPr lvl="2"/>
            <a:r>
              <a:rPr lang="en-GB" sz="1800" dirty="0"/>
              <a:t>          - Small comprehensively evaluated uncertainties </a:t>
            </a:r>
          </a:p>
          <a:p>
            <a:pPr lvl="2"/>
            <a:r>
              <a:rPr lang="en-GB" sz="1800" dirty="0"/>
              <a:t>	     - Allowing ‘stability’ criteria for climate to be robustly tied to invariant reference (SI)</a:t>
            </a:r>
          </a:p>
          <a:p>
            <a:pPr lvl="2"/>
            <a:endParaRPr lang="en-GB" sz="1800" dirty="0"/>
          </a:p>
          <a:p>
            <a:pPr marL="285750" indent="-285750">
              <a:buFont typeface="Wingdings" panose="05000000000000000000" pitchFamily="2" charset="2"/>
              <a:buChar char="v"/>
            </a:pPr>
            <a:r>
              <a:rPr lang="en-GB" sz="1800" dirty="0"/>
              <a:t>‘</a:t>
            </a:r>
            <a:r>
              <a:rPr lang="en-GB" sz="1800" b="1" dirty="0"/>
              <a:t>System of systems’ Integrated EO data, interoperable/harmonised </a:t>
            </a:r>
          </a:p>
          <a:p>
            <a:r>
              <a:rPr lang="en-GB" sz="1800" b="1" dirty="0"/>
              <a:t>     knowledge of/removal of biases</a:t>
            </a:r>
          </a:p>
          <a:p>
            <a:r>
              <a:rPr lang="en-GB" sz="1800" dirty="0"/>
              <a:t>           - ARD</a:t>
            </a:r>
          </a:p>
          <a:p>
            <a:r>
              <a:rPr lang="en-GB" sz="1800" dirty="0"/>
              <a:t>           - SI-Traceability provides unambiguous trust, space agency agnostic, longevity</a:t>
            </a:r>
          </a:p>
          <a:p>
            <a:r>
              <a:rPr lang="en-GB" sz="1800" dirty="0"/>
              <a:t>  	</a:t>
            </a:r>
          </a:p>
          <a:p>
            <a:pPr marL="285750" indent="-285750">
              <a:buFont typeface="Wingdings" panose="05000000000000000000" pitchFamily="2" charset="2"/>
              <a:buChar char="v"/>
            </a:pPr>
            <a:r>
              <a:rPr lang="en-GB" sz="1800" b="1" dirty="0"/>
              <a:t>New space – reliance on post-launch calibration, no on-board calibration</a:t>
            </a:r>
          </a:p>
          <a:p>
            <a:pPr lvl="1"/>
            <a:r>
              <a:rPr lang="en-GB" sz="1800" dirty="0"/>
              <a:t>           - Reduced cost, complementary observations (</a:t>
            </a:r>
            <a:r>
              <a:rPr lang="en-GB" sz="1800" i="1" dirty="0"/>
              <a:t>temporal/spatial coverage</a:t>
            </a:r>
            <a:r>
              <a:rPr lang="en-GB" sz="1800" dirty="0"/>
              <a:t>) </a:t>
            </a:r>
          </a:p>
          <a:p>
            <a:pPr lvl="1"/>
            <a:r>
              <a:rPr lang="en-GB" sz="1800" dirty="0"/>
              <a:t>           - Level playing field, maximal utilisation of investments and assets  	</a:t>
            </a:r>
          </a:p>
          <a:p>
            <a:pPr marL="285750" indent="-285750">
              <a:buFont typeface="Wingdings" panose="05000000000000000000" pitchFamily="2" charset="2"/>
              <a:buChar char="§"/>
            </a:pPr>
            <a:endParaRPr lang="en-GB" sz="1800" dirty="0"/>
          </a:p>
          <a:p>
            <a:pPr marL="285750" indent="-285750">
              <a:buFont typeface="Wingdings" panose="05000000000000000000" pitchFamily="2" charset="2"/>
              <a:buChar char="v"/>
            </a:pPr>
            <a:r>
              <a:rPr lang="en-GB" sz="1800" b="1" dirty="0"/>
              <a:t>CEOS/GSICS initiatives to establish international references and SI-Traceability</a:t>
            </a:r>
          </a:p>
          <a:p>
            <a:r>
              <a:rPr lang="en-GB" sz="1800" dirty="0"/>
              <a:t>           - Coherent, comprehensive/flexible, reliable anchor to well-established methods</a:t>
            </a:r>
          </a:p>
          <a:p>
            <a:r>
              <a:rPr lang="en-GB" sz="1800" dirty="0"/>
              <a:t>           - Mimics calibration methodologies of all terrestrial ‘industries’ </a:t>
            </a:r>
          </a:p>
          <a:p>
            <a:r>
              <a:rPr lang="en-GB" sz="1800" dirty="0"/>
              <a:t>           - Provides a clear label of a specific sensor property but generic to ‘application’</a:t>
            </a:r>
          </a:p>
        </p:txBody>
      </p:sp>
      <p:pic>
        <p:nvPicPr>
          <p:cNvPr id="3" name="Picture 2">
            <a:extLst>
              <a:ext uri="{FF2B5EF4-FFF2-40B4-BE49-F238E27FC236}">
                <a16:creationId xmlns:a16="http://schemas.microsoft.com/office/drawing/2014/main" id="{A2CC66CA-E8F1-A16C-7171-EAC0282D529F}"/>
              </a:ext>
            </a:extLst>
          </p:cNvPr>
          <p:cNvPicPr/>
          <p:nvPr/>
        </p:nvPicPr>
        <p:blipFill>
          <a:blip r:embed="rId5">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Tree>
    <p:extLst>
      <p:ext uri="{BB962C8B-B14F-4D97-AF65-F5344CB8AC3E}">
        <p14:creationId xmlns:p14="http://schemas.microsoft.com/office/powerpoint/2010/main" val="1219642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EF666-2420-754C-868B-0D2423B0A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298582-A861-DF08-2B8E-A892DE6F9CD3}"/>
              </a:ext>
            </a:extLst>
          </p:cNvPr>
          <p:cNvSpPr>
            <a:spLocks noGrp="1"/>
          </p:cNvSpPr>
          <p:nvPr>
            <p:ph type="title"/>
          </p:nvPr>
        </p:nvSpPr>
        <p:spPr/>
        <p:txBody>
          <a:bodyPr/>
          <a:lstStyle/>
          <a:p>
            <a:r>
              <a:rPr lang="en-NL" dirty="0"/>
              <a:t>Meanwhile, around the World…</a:t>
            </a:r>
          </a:p>
        </p:txBody>
      </p:sp>
      <p:pic>
        <p:nvPicPr>
          <p:cNvPr id="4" name="Picture 3">
            <a:extLst>
              <a:ext uri="{FF2B5EF4-FFF2-40B4-BE49-F238E27FC236}">
                <a16:creationId xmlns:a16="http://schemas.microsoft.com/office/drawing/2014/main" id="{2124F2E4-3639-B188-FB5B-C8B14021EC7C}"/>
              </a:ext>
            </a:extLst>
          </p:cNvPr>
          <p:cNvPicPr>
            <a:picLocks noChangeAspect="1"/>
          </p:cNvPicPr>
          <p:nvPr/>
        </p:nvPicPr>
        <p:blipFill>
          <a:blip r:embed="rId2"/>
          <a:stretch>
            <a:fillRect/>
          </a:stretch>
        </p:blipFill>
        <p:spPr>
          <a:xfrm rot="21077348">
            <a:off x="63279" y="3971406"/>
            <a:ext cx="6715998" cy="1347161"/>
          </a:xfrm>
          <a:custGeom>
            <a:avLst/>
            <a:gdLst>
              <a:gd name="csX0" fmla="*/ 0 w 6715998"/>
              <a:gd name="csY0" fmla="*/ 0 h 1347161"/>
              <a:gd name="csX1" fmla="*/ 693986 w 6715998"/>
              <a:gd name="csY1" fmla="*/ 0 h 1347161"/>
              <a:gd name="csX2" fmla="*/ 1119333 w 6715998"/>
              <a:gd name="csY2" fmla="*/ 0 h 1347161"/>
              <a:gd name="csX3" fmla="*/ 1611840 w 6715998"/>
              <a:gd name="csY3" fmla="*/ 0 h 1347161"/>
              <a:gd name="csX4" fmla="*/ 2305826 w 6715998"/>
              <a:gd name="csY4" fmla="*/ 0 h 1347161"/>
              <a:gd name="csX5" fmla="*/ 2999812 w 6715998"/>
              <a:gd name="csY5" fmla="*/ 0 h 1347161"/>
              <a:gd name="csX6" fmla="*/ 3425159 w 6715998"/>
              <a:gd name="csY6" fmla="*/ 0 h 1347161"/>
              <a:gd name="csX7" fmla="*/ 3850506 w 6715998"/>
              <a:gd name="csY7" fmla="*/ 0 h 1347161"/>
              <a:gd name="csX8" fmla="*/ 4410172 w 6715998"/>
              <a:gd name="csY8" fmla="*/ 0 h 1347161"/>
              <a:gd name="csX9" fmla="*/ 4768359 w 6715998"/>
              <a:gd name="csY9" fmla="*/ 0 h 1347161"/>
              <a:gd name="csX10" fmla="*/ 5193705 w 6715998"/>
              <a:gd name="csY10" fmla="*/ 0 h 1347161"/>
              <a:gd name="csX11" fmla="*/ 5887692 w 6715998"/>
              <a:gd name="csY11" fmla="*/ 0 h 1347161"/>
              <a:gd name="csX12" fmla="*/ 6715998 w 6715998"/>
              <a:gd name="csY12" fmla="*/ 0 h 1347161"/>
              <a:gd name="csX13" fmla="*/ 6715998 w 6715998"/>
              <a:gd name="csY13" fmla="*/ 435582 h 1347161"/>
              <a:gd name="csX14" fmla="*/ 6715998 w 6715998"/>
              <a:gd name="csY14" fmla="*/ 844221 h 1347161"/>
              <a:gd name="csX15" fmla="*/ 6715998 w 6715998"/>
              <a:gd name="csY15" fmla="*/ 1347161 h 1347161"/>
              <a:gd name="csX16" fmla="*/ 6156332 w 6715998"/>
              <a:gd name="csY16" fmla="*/ 1347161 h 1347161"/>
              <a:gd name="csX17" fmla="*/ 5730985 w 6715998"/>
              <a:gd name="csY17" fmla="*/ 1347161 h 1347161"/>
              <a:gd name="csX18" fmla="*/ 5238478 w 6715998"/>
              <a:gd name="csY18" fmla="*/ 1347161 h 1347161"/>
              <a:gd name="csX19" fmla="*/ 4745972 w 6715998"/>
              <a:gd name="csY19" fmla="*/ 1347161 h 1347161"/>
              <a:gd name="csX20" fmla="*/ 4051985 w 6715998"/>
              <a:gd name="csY20" fmla="*/ 1347161 h 1347161"/>
              <a:gd name="csX21" fmla="*/ 3425159 w 6715998"/>
              <a:gd name="csY21" fmla="*/ 1347161 h 1347161"/>
              <a:gd name="csX22" fmla="*/ 2731173 w 6715998"/>
              <a:gd name="csY22" fmla="*/ 1347161 h 1347161"/>
              <a:gd name="csX23" fmla="*/ 2104346 w 6715998"/>
              <a:gd name="csY23" fmla="*/ 1347161 h 1347161"/>
              <a:gd name="csX24" fmla="*/ 1679000 w 6715998"/>
              <a:gd name="csY24" fmla="*/ 1347161 h 1347161"/>
              <a:gd name="csX25" fmla="*/ 985013 w 6715998"/>
              <a:gd name="csY25" fmla="*/ 1347161 h 1347161"/>
              <a:gd name="csX26" fmla="*/ 559667 w 6715998"/>
              <a:gd name="csY26" fmla="*/ 1347161 h 1347161"/>
              <a:gd name="csX27" fmla="*/ 0 w 6715998"/>
              <a:gd name="csY27" fmla="*/ 1347161 h 1347161"/>
              <a:gd name="csX28" fmla="*/ 0 w 6715998"/>
              <a:gd name="csY28" fmla="*/ 898107 h 1347161"/>
              <a:gd name="csX29" fmla="*/ 0 w 6715998"/>
              <a:gd name="csY29" fmla="*/ 449054 h 1347161"/>
              <a:gd name="csX30" fmla="*/ 0 w 6715998"/>
              <a:gd name="csY30" fmla="*/ 0 h 13471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6715998" h="1347161" fill="none" extrusionOk="0">
                <a:moveTo>
                  <a:pt x="0" y="0"/>
                </a:moveTo>
                <a:cubicBezTo>
                  <a:pt x="260200" y="-1238"/>
                  <a:pt x="439694" y="81104"/>
                  <a:pt x="693986" y="0"/>
                </a:cubicBezTo>
                <a:cubicBezTo>
                  <a:pt x="948278" y="-81104"/>
                  <a:pt x="1013656" y="31535"/>
                  <a:pt x="1119333" y="0"/>
                </a:cubicBezTo>
                <a:cubicBezTo>
                  <a:pt x="1225010" y="-31535"/>
                  <a:pt x="1506020" y="58855"/>
                  <a:pt x="1611840" y="0"/>
                </a:cubicBezTo>
                <a:cubicBezTo>
                  <a:pt x="1717660" y="-58855"/>
                  <a:pt x="2129750" y="20337"/>
                  <a:pt x="2305826" y="0"/>
                </a:cubicBezTo>
                <a:cubicBezTo>
                  <a:pt x="2481902" y="-20337"/>
                  <a:pt x="2676394" y="46865"/>
                  <a:pt x="2999812" y="0"/>
                </a:cubicBezTo>
                <a:cubicBezTo>
                  <a:pt x="3323230" y="-46865"/>
                  <a:pt x="3249724" y="44333"/>
                  <a:pt x="3425159" y="0"/>
                </a:cubicBezTo>
                <a:cubicBezTo>
                  <a:pt x="3600594" y="-44333"/>
                  <a:pt x="3736426" y="16429"/>
                  <a:pt x="3850506" y="0"/>
                </a:cubicBezTo>
                <a:cubicBezTo>
                  <a:pt x="3964586" y="-16429"/>
                  <a:pt x="4165292" y="16356"/>
                  <a:pt x="4410172" y="0"/>
                </a:cubicBezTo>
                <a:cubicBezTo>
                  <a:pt x="4655052" y="-16356"/>
                  <a:pt x="4672201" y="23363"/>
                  <a:pt x="4768359" y="0"/>
                </a:cubicBezTo>
                <a:cubicBezTo>
                  <a:pt x="4864517" y="-23363"/>
                  <a:pt x="5030124" y="38109"/>
                  <a:pt x="5193705" y="0"/>
                </a:cubicBezTo>
                <a:cubicBezTo>
                  <a:pt x="5357286" y="-38109"/>
                  <a:pt x="5693538" y="36010"/>
                  <a:pt x="5887692" y="0"/>
                </a:cubicBezTo>
                <a:cubicBezTo>
                  <a:pt x="6081846" y="-36010"/>
                  <a:pt x="6528675" y="29744"/>
                  <a:pt x="6715998" y="0"/>
                </a:cubicBezTo>
                <a:cubicBezTo>
                  <a:pt x="6748612" y="202697"/>
                  <a:pt x="6679157" y="230173"/>
                  <a:pt x="6715998" y="435582"/>
                </a:cubicBezTo>
                <a:cubicBezTo>
                  <a:pt x="6752839" y="640991"/>
                  <a:pt x="6702048" y="720787"/>
                  <a:pt x="6715998" y="844221"/>
                </a:cubicBezTo>
                <a:cubicBezTo>
                  <a:pt x="6729948" y="967655"/>
                  <a:pt x="6666472" y="1107971"/>
                  <a:pt x="6715998" y="1347161"/>
                </a:cubicBezTo>
                <a:cubicBezTo>
                  <a:pt x="6601892" y="1378803"/>
                  <a:pt x="6392879" y="1320548"/>
                  <a:pt x="6156332" y="1347161"/>
                </a:cubicBezTo>
                <a:cubicBezTo>
                  <a:pt x="5919785" y="1373774"/>
                  <a:pt x="5921177" y="1321743"/>
                  <a:pt x="5730985" y="1347161"/>
                </a:cubicBezTo>
                <a:cubicBezTo>
                  <a:pt x="5540793" y="1372579"/>
                  <a:pt x="5365361" y="1312848"/>
                  <a:pt x="5238478" y="1347161"/>
                </a:cubicBezTo>
                <a:cubicBezTo>
                  <a:pt x="5111595" y="1381474"/>
                  <a:pt x="4852713" y="1308985"/>
                  <a:pt x="4745972" y="1347161"/>
                </a:cubicBezTo>
                <a:cubicBezTo>
                  <a:pt x="4639231" y="1385337"/>
                  <a:pt x="4202526" y="1301182"/>
                  <a:pt x="4051985" y="1347161"/>
                </a:cubicBezTo>
                <a:cubicBezTo>
                  <a:pt x="3901444" y="1393140"/>
                  <a:pt x="3617447" y="1309513"/>
                  <a:pt x="3425159" y="1347161"/>
                </a:cubicBezTo>
                <a:cubicBezTo>
                  <a:pt x="3232871" y="1384809"/>
                  <a:pt x="3000141" y="1265856"/>
                  <a:pt x="2731173" y="1347161"/>
                </a:cubicBezTo>
                <a:cubicBezTo>
                  <a:pt x="2462205" y="1428466"/>
                  <a:pt x="2237182" y="1302257"/>
                  <a:pt x="2104346" y="1347161"/>
                </a:cubicBezTo>
                <a:cubicBezTo>
                  <a:pt x="1971510" y="1392065"/>
                  <a:pt x="1802663" y="1331464"/>
                  <a:pt x="1679000" y="1347161"/>
                </a:cubicBezTo>
                <a:cubicBezTo>
                  <a:pt x="1555337" y="1362858"/>
                  <a:pt x="1145715" y="1336070"/>
                  <a:pt x="985013" y="1347161"/>
                </a:cubicBezTo>
                <a:cubicBezTo>
                  <a:pt x="824311" y="1358252"/>
                  <a:pt x="754143" y="1343811"/>
                  <a:pt x="559667" y="1347161"/>
                </a:cubicBezTo>
                <a:cubicBezTo>
                  <a:pt x="365191" y="1350511"/>
                  <a:pt x="120209" y="1280615"/>
                  <a:pt x="0" y="1347161"/>
                </a:cubicBezTo>
                <a:cubicBezTo>
                  <a:pt x="-35475" y="1141374"/>
                  <a:pt x="22328" y="1039563"/>
                  <a:pt x="0" y="898107"/>
                </a:cubicBezTo>
                <a:cubicBezTo>
                  <a:pt x="-22328" y="756651"/>
                  <a:pt x="21336" y="656577"/>
                  <a:pt x="0" y="449054"/>
                </a:cubicBezTo>
                <a:cubicBezTo>
                  <a:pt x="-21336" y="241531"/>
                  <a:pt x="15834" y="168203"/>
                  <a:pt x="0" y="0"/>
                </a:cubicBezTo>
                <a:close/>
              </a:path>
              <a:path w="6715998" h="1347161" stroke="0" extrusionOk="0">
                <a:moveTo>
                  <a:pt x="0" y="0"/>
                </a:moveTo>
                <a:cubicBezTo>
                  <a:pt x="222872" y="-53981"/>
                  <a:pt x="439128" y="66450"/>
                  <a:pt x="559667" y="0"/>
                </a:cubicBezTo>
                <a:cubicBezTo>
                  <a:pt x="680206" y="-66450"/>
                  <a:pt x="915135" y="5204"/>
                  <a:pt x="1186493" y="0"/>
                </a:cubicBezTo>
                <a:cubicBezTo>
                  <a:pt x="1457851" y="-5204"/>
                  <a:pt x="1658373" y="63847"/>
                  <a:pt x="1813319" y="0"/>
                </a:cubicBezTo>
                <a:cubicBezTo>
                  <a:pt x="1968265" y="-63847"/>
                  <a:pt x="2314359" y="4420"/>
                  <a:pt x="2440146" y="0"/>
                </a:cubicBezTo>
                <a:cubicBezTo>
                  <a:pt x="2565933" y="-4420"/>
                  <a:pt x="2820373" y="22181"/>
                  <a:pt x="2999812" y="0"/>
                </a:cubicBezTo>
                <a:cubicBezTo>
                  <a:pt x="3179251" y="-22181"/>
                  <a:pt x="3288288" y="18565"/>
                  <a:pt x="3492319" y="0"/>
                </a:cubicBezTo>
                <a:cubicBezTo>
                  <a:pt x="3696350" y="-18565"/>
                  <a:pt x="3867862" y="2782"/>
                  <a:pt x="3984825" y="0"/>
                </a:cubicBezTo>
                <a:cubicBezTo>
                  <a:pt x="4101788" y="-2782"/>
                  <a:pt x="4387188" y="62830"/>
                  <a:pt x="4678812" y="0"/>
                </a:cubicBezTo>
                <a:cubicBezTo>
                  <a:pt x="4970436" y="-62830"/>
                  <a:pt x="4910431" y="35199"/>
                  <a:pt x="5104158" y="0"/>
                </a:cubicBezTo>
                <a:cubicBezTo>
                  <a:pt x="5297885" y="-35199"/>
                  <a:pt x="5373727" y="9397"/>
                  <a:pt x="5462345" y="0"/>
                </a:cubicBezTo>
                <a:cubicBezTo>
                  <a:pt x="5550963" y="-9397"/>
                  <a:pt x="5794560" y="40826"/>
                  <a:pt x="6089172" y="0"/>
                </a:cubicBezTo>
                <a:cubicBezTo>
                  <a:pt x="6383784" y="-40826"/>
                  <a:pt x="6429235" y="36046"/>
                  <a:pt x="6715998" y="0"/>
                </a:cubicBezTo>
                <a:cubicBezTo>
                  <a:pt x="6770995" y="172929"/>
                  <a:pt x="6674356" y="287371"/>
                  <a:pt x="6715998" y="475997"/>
                </a:cubicBezTo>
                <a:cubicBezTo>
                  <a:pt x="6757640" y="664623"/>
                  <a:pt x="6702123" y="703573"/>
                  <a:pt x="6715998" y="925051"/>
                </a:cubicBezTo>
                <a:cubicBezTo>
                  <a:pt x="6729873" y="1146529"/>
                  <a:pt x="6696083" y="1144110"/>
                  <a:pt x="6715998" y="1347161"/>
                </a:cubicBezTo>
                <a:cubicBezTo>
                  <a:pt x="6542313" y="1392268"/>
                  <a:pt x="6469503" y="1340823"/>
                  <a:pt x="6223491" y="1347161"/>
                </a:cubicBezTo>
                <a:cubicBezTo>
                  <a:pt x="5977479" y="1353499"/>
                  <a:pt x="5850440" y="1342927"/>
                  <a:pt x="5663825" y="1347161"/>
                </a:cubicBezTo>
                <a:cubicBezTo>
                  <a:pt x="5477210" y="1351395"/>
                  <a:pt x="5435324" y="1329069"/>
                  <a:pt x="5238478" y="1347161"/>
                </a:cubicBezTo>
                <a:cubicBezTo>
                  <a:pt x="5041632" y="1365253"/>
                  <a:pt x="4779562" y="1338558"/>
                  <a:pt x="4544492" y="1347161"/>
                </a:cubicBezTo>
                <a:cubicBezTo>
                  <a:pt x="4309422" y="1355764"/>
                  <a:pt x="4154165" y="1315834"/>
                  <a:pt x="3917665" y="1347161"/>
                </a:cubicBezTo>
                <a:cubicBezTo>
                  <a:pt x="3681165" y="1378488"/>
                  <a:pt x="3421699" y="1335995"/>
                  <a:pt x="3290839" y="1347161"/>
                </a:cubicBezTo>
                <a:cubicBezTo>
                  <a:pt x="3159979" y="1358327"/>
                  <a:pt x="2928683" y="1298701"/>
                  <a:pt x="2664013" y="1347161"/>
                </a:cubicBezTo>
                <a:cubicBezTo>
                  <a:pt x="2399343" y="1395621"/>
                  <a:pt x="2307736" y="1280925"/>
                  <a:pt x="2037186" y="1347161"/>
                </a:cubicBezTo>
                <a:cubicBezTo>
                  <a:pt x="1766636" y="1413397"/>
                  <a:pt x="1683480" y="1321617"/>
                  <a:pt x="1410360" y="1347161"/>
                </a:cubicBezTo>
                <a:cubicBezTo>
                  <a:pt x="1137240" y="1372705"/>
                  <a:pt x="1057285" y="1296308"/>
                  <a:pt x="917853" y="1347161"/>
                </a:cubicBezTo>
                <a:cubicBezTo>
                  <a:pt x="778421" y="1398014"/>
                  <a:pt x="644683" y="1336636"/>
                  <a:pt x="559667" y="1347161"/>
                </a:cubicBezTo>
                <a:cubicBezTo>
                  <a:pt x="474651" y="1357686"/>
                  <a:pt x="206008" y="1339430"/>
                  <a:pt x="0" y="1347161"/>
                </a:cubicBezTo>
                <a:cubicBezTo>
                  <a:pt x="-29860" y="1244735"/>
                  <a:pt x="6796" y="1125586"/>
                  <a:pt x="0" y="911579"/>
                </a:cubicBezTo>
                <a:cubicBezTo>
                  <a:pt x="-6796" y="697572"/>
                  <a:pt x="31342" y="616749"/>
                  <a:pt x="0" y="489468"/>
                </a:cubicBezTo>
                <a:cubicBezTo>
                  <a:pt x="-31342" y="362187"/>
                  <a:pt x="916" y="127864"/>
                  <a:pt x="0" y="0"/>
                </a:cubicBezTo>
                <a:close/>
              </a:path>
            </a:pathLst>
          </a:custGeom>
          <a:ln>
            <a:solidFill>
              <a:schemeClr val="tx1"/>
            </a:solidFill>
            <a:extLst>
              <a:ext uri="{C807C97D-BFC1-408E-A445-0C87EB9F89A2}">
                <ask:lineSketchStyleProps xmlns:ask="http://schemas.microsoft.com/office/drawing/2018/sketchyshapes" sd="1497230978">
                  <a:prstGeom prst="rect">
                    <a:avLst/>
                  </a:prstGeom>
                  <ask:type>
                    <ask:lineSketchScribble/>
                  </ask:type>
                </ask:lineSketchStyleProps>
              </a:ext>
            </a:extLst>
          </a:ln>
        </p:spPr>
      </p:pic>
      <p:pic>
        <p:nvPicPr>
          <p:cNvPr id="5" name="Picture 4">
            <a:extLst>
              <a:ext uri="{FF2B5EF4-FFF2-40B4-BE49-F238E27FC236}">
                <a16:creationId xmlns:a16="http://schemas.microsoft.com/office/drawing/2014/main" id="{228DFD1B-C323-E97E-7283-0B396121DF87}"/>
              </a:ext>
            </a:extLst>
          </p:cNvPr>
          <p:cNvPicPr>
            <a:picLocks noChangeAspect="1"/>
          </p:cNvPicPr>
          <p:nvPr/>
        </p:nvPicPr>
        <p:blipFill>
          <a:blip r:embed="rId3"/>
          <a:stretch>
            <a:fillRect/>
          </a:stretch>
        </p:blipFill>
        <p:spPr>
          <a:xfrm>
            <a:off x="329615" y="991816"/>
            <a:ext cx="4762178" cy="2495078"/>
          </a:xfrm>
          <a:custGeom>
            <a:avLst/>
            <a:gdLst>
              <a:gd name="csX0" fmla="*/ 0 w 4762178"/>
              <a:gd name="csY0" fmla="*/ 0 h 2495078"/>
              <a:gd name="csX1" fmla="*/ 642894 w 4762178"/>
              <a:gd name="csY1" fmla="*/ 0 h 2495078"/>
              <a:gd name="csX2" fmla="*/ 1095301 w 4762178"/>
              <a:gd name="csY2" fmla="*/ 0 h 2495078"/>
              <a:gd name="csX3" fmla="*/ 1642951 w 4762178"/>
              <a:gd name="csY3" fmla="*/ 0 h 2495078"/>
              <a:gd name="csX4" fmla="*/ 2333467 w 4762178"/>
              <a:gd name="csY4" fmla="*/ 0 h 2495078"/>
              <a:gd name="csX5" fmla="*/ 2928739 w 4762178"/>
              <a:gd name="csY5" fmla="*/ 0 h 2495078"/>
              <a:gd name="csX6" fmla="*/ 3571634 w 4762178"/>
              <a:gd name="csY6" fmla="*/ 0 h 2495078"/>
              <a:gd name="csX7" fmla="*/ 4119284 w 4762178"/>
              <a:gd name="csY7" fmla="*/ 0 h 2495078"/>
              <a:gd name="csX8" fmla="*/ 4762178 w 4762178"/>
              <a:gd name="csY8" fmla="*/ 0 h 2495078"/>
              <a:gd name="csX9" fmla="*/ 4762178 w 4762178"/>
              <a:gd name="csY9" fmla="*/ 548917 h 2495078"/>
              <a:gd name="csX10" fmla="*/ 4762178 w 4762178"/>
              <a:gd name="csY10" fmla="*/ 998031 h 2495078"/>
              <a:gd name="csX11" fmla="*/ 4762178 w 4762178"/>
              <a:gd name="csY11" fmla="*/ 1422194 h 2495078"/>
              <a:gd name="csX12" fmla="*/ 4762178 w 4762178"/>
              <a:gd name="csY12" fmla="*/ 1871309 h 2495078"/>
              <a:gd name="csX13" fmla="*/ 4762178 w 4762178"/>
              <a:gd name="csY13" fmla="*/ 2495078 h 2495078"/>
              <a:gd name="csX14" fmla="*/ 4166906 w 4762178"/>
              <a:gd name="csY14" fmla="*/ 2495078 h 2495078"/>
              <a:gd name="csX15" fmla="*/ 3571634 w 4762178"/>
              <a:gd name="csY15" fmla="*/ 2495078 h 2495078"/>
              <a:gd name="csX16" fmla="*/ 3071605 w 4762178"/>
              <a:gd name="csY16" fmla="*/ 2495078 h 2495078"/>
              <a:gd name="csX17" fmla="*/ 2476333 w 4762178"/>
              <a:gd name="csY17" fmla="*/ 2495078 h 2495078"/>
              <a:gd name="csX18" fmla="*/ 1881060 w 4762178"/>
              <a:gd name="csY18" fmla="*/ 2495078 h 2495078"/>
              <a:gd name="csX19" fmla="*/ 1285788 w 4762178"/>
              <a:gd name="csY19" fmla="*/ 2495078 h 2495078"/>
              <a:gd name="csX20" fmla="*/ 690516 w 4762178"/>
              <a:gd name="csY20" fmla="*/ 2495078 h 2495078"/>
              <a:gd name="csX21" fmla="*/ 0 w 4762178"/>
              <a:gd name="csY21" fmla="*/ 2495078 h 2495078"/>
              <a:gd name="csX22" fmla="*/ 0 w 4762178"/>
              <a:gd name="csY22" fmla="*/ 1971112 h 2495078"/>
              <a:gd name="csX23" fmla="*/ 0 w 4762178"/>
              <a:gd name="csY23" fmla="*/ 1447145 h 2495078"/>
              <a:gd name="csX24" fmla="*/ 0 w 4762178"/>
              <a:gd name="csY24" fmla="*/ 923179 h 2495078"/>
              <a:gd name="csX25" fmla="*/ 0 w 4762178"/>
              <a:gd name="csY25" fmla="*/ 0 h 24950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762178" h="2495078" fill="none" extrusionOk="0">
                <a:moveTo>
                  <a:pt x="0" y="0"/>
                </a:moveTo>
                <a:cubicBezTo>
                  <a:pt x="301635" y="-38156"/>
                  <a:pt x="445586" y="53574"/>
                  <a:pt x="642894" y="0"/>
                </a:cubicBezTo>
                <a:cubicBezTo>
                  <a:pt x="840202" y="-53574"/>
                  <a:pt x="990567" y="33842"/>
                  <a:pt x="1095301" y="0"/>
                </a:cubicBezTo>
                <a:cubicBezTo>
                  <a:pt x="1200035" y="-33842"/>
                  <a:pt x="1412622" y="2404"/>
                  <a:pt x="1642951" y="0"/>
                </a:cubicBezTo>
                <a:cubicBezTo>
                  <a:pt x="1873280" y="-2404"/>
                  <a:pt x="2122491" y="70651"/>
                  <a:pt x="2333467" y="0"/>
                </a:cubicBezTo>
                <a:cubicBezTo>
                  <a:pt x="2544443" y="-70651"/>
                  <a:pt x="2656369" y="21067"/>
                  <a:pt x="2928739" y="0"/>
                </a:cubicBezTo>
                <a:cubicBezTo>
                  <a:pt x="3201109" y="-21067"/>
                  <a:pt x="3353950" y="6474"/>
                  <a:pt x="3571634" y="0"/>
                </a:cubicBezTo>
                <a:cubicBezTo>
                  <a:pt x="3789318" y="-6474"/>
                  <a:pt x="3898681" y="29634"/>
                  <a:pt x="4119284" y="0"/>
                </a:cubicBezTo>
                <a:cubicBezTo>
                  <a:pt x="4339887" y="-29634"/>
                  <a:pt x="4575912" y="57039"/>
                  <a:pt x="4762178" y="0"/>
                </a:cubicBezTo>
                <a:cubicBezTo>
                  <a:pt x="4778923" y="227024"/>
                  <a:pt x="4699512" y="343661"/>
                  <a:pt x="4762178" y="548917"/>
                </a:cubicBezTo>
                <a:cubicBezTo>
                  <a:pt x="4824844" y="754173"/>
                  <a:pt x="4724785" y="838440"/>
                  <a:pt x="4762178" y="998031"/>
                </a:cubicBezTo>
                <a:cubicBezTo>
                  <a:pt x="4799571" y="1157622"/>
                  <a:pt x="4730327" y="1249685"/>
                  <a:pt x="4762178" y="1422194"/>
                </a:cubicBezTo>
                <a:cubicBezTo>
                  <a:pt x="4794029" y="1594703"/>
                  <a:pt x="4728261" y="1685651"/>
                  <a:pt x="4762178" y="1871309"/>
                </a:cubicBezTo>
                <a:cubicBezTo>
                  <a:pt x="4796095" y="2056968"/>
                  <a:pt x="4718714" y="2349460"/>
                  <a:pt x="4762178" y="2495078"/>
                </a:cubicBezTo>
                <a:cubicBezTo>
                  <a:pt x="4596021" y="2534671"/>
                  <a:pt x="4348076" y="2443453"/>
                  <a:pt x="4166906" y="2495078"/>
                </a:cubicBezTo>
                <a:cubicBezTo>
                  <a:pt x="3985736" y="2546703"/>
                  <a:pt x="3779103" y="2452187"/>
                  <a:pt x="3571634" y="2495078"/>
                </a:cubicBezTo>
                <a:cubicBezTo>
                  <a:pt x="3364165" y="2537969"/>
                  <a:pt x="3212671" y="2463455"/>
                  <a:pt x="3071605" y="2495078"/>
                </a:cubicBezTo>
                <a:cubicBezTo>
                  <a:pt x="2930539" y="2526701"/>
                  <a:pt x="2625559" y="2453582"/>
                  <a:pt x="2476333" y="2495078"/>
                </a:cubicBezTo>
                <a:cubicBezTo>
                  <a:pt x="2327107" y="2536574"/>
                  <a:pt x="2005702" y="2458068"/>
                  <a:pt x="1881060" y="2495078"/>
                </a:cubicBezTo>
                <a:cubicBezTo>
                  <a:pt x="1756418" y="2532088"/>
                  <a:pt x="1538194" y="2488518"/>
                  <a:pt x="1285788" y="2495078"/>
                </a:cubicBezTo>
                <a:cubicBezTo>
                  <a:pt x="1033382" y="2501638"/>
                  <a:pt x="872599" y="2477145"/>
                  <a:pt x="690516" y="2495078"/>
                </a:cubicBezTo>
                <a:cubicBezTo>
                  <a:pt x="508433" y="2513011"/>
                  <a:pt x="197494" y="2465947"/>
                  <a:pt x="0" y="2495078"/>
                </a:cubicBezTo>
                <a:cubicBezTo>
                  <a:pt x="-35054" y="2340468"/>
                  <a:pt x="43303" y="2080866"/>
                  <a:pt x="0" y="1971112"/>
                </a:cubicBezTo>
                <a:cubicBezTo>
                  <a:pt x="-43303" y="1861358"/>
                  <a:pt x="18219" y="1594873"/>
                  <a:pt x="0" y="1447145"/>
                </a:cubicBezTo>
                <a:cubicBezTo>
                  <a:pt x="-18219" y="1299417"/>
                  <a:pt x="44836" y="1130143"/>
                  <a:pt x="0" y="923179"/>
                </a:cubicBezTo>
                <a:cubicBezTo>
                  <a:pt x="-44836" y="716215"/>
                  <a:pt x="103644" y="206019"/>
                  <a:pt x="0" y="0"/>
                </a:cubicBezTo>
                <a:close/>
              </a:path>
              <a:path w="4762178" h="2495078" stroke="0" extrusionOk="0">
                <a:moveTo>
                  <a:pt x="0" y="0"/>
                </a:moveTo>
                <a:cubicBezTo>
                  <a:pt x="194351" y="-48685"/>
                  <a:pt x="304237" y="37067"/>
                  <a:pt x="547650" y="0"/>
                </a:cubicBezTo>
                <a:cubicBezTo>
                  <a:pt x="791063" y="-37067"/>
                  <a:pt x="879529" y="37733"/>
                  <a:pt x="1000057" y="0"/>
                </a:cubicBezTo>
                <a:cubicBezTo>
                  <a:pt x="1120585" y="-37733"/>
                  <a:pt x="1386509" y="24697"/>
                  <a:pt x="1690573" y="0"/>
                </a:cubicBezTo>
                <a:cubicBezTo>
                  <a:pt x="1994637" y="-24697"/>
                  <a:pt x="2026330" y="43478"/>
                  <a:pt x="2238224" y="0"/>
                </a:cubicBezTo>
                <a:cubicBezTo>
                  <a:pt x="2450118" y="-43478"/>
                  <a:pt x="2625633" y="7207"/>
                  <a:pt x="2785874" y="0"/>
                </a:cubicBezTo>
                <a:cubicBezTo>
                  <a:pt x="2946115" y="-7207"/>
                  <a:pt x="3207224" y="43557"/>
                  <a:pt x="3476390" y="0"/>
                </a:cubicBezTo>
                <a:cubicBezTo>
                  <a:pt x="3745556" y="-43557"/>
                  <a:pt x="3766004" y="13839"/>
                  <a:pt x="3976419" y="0"/>
                </a:cubicBezTo>
                <a:cubicBezTo>
                  <a:pt x="4186834" y="-13839"/>
                  <a:pt x="4578707" y="33254"/>
                  <a:pt x="4762178" y="0"/>
                </a:cubicBezTo>
                <a:cubicBezTo>
                  <a:pt x="4819465" y="222642"/>
                  <a:pt x="4712380" y="277407"/>
                  <a:pt x="4762178" y="548917"/>
                </a:cubicBezTo>
                <a:cubicBezTo>
                  <a:pt x="4811976" y="820427"/>
                  <a:pt x="4751589" y="858514"/>
                  <a:pt x="4762178" y="998031"/>
                </a:cubicBezTo>
                <a:cubicBezTo>
                  <a:pt x="4772767" y="1137548"/>
                  <a:pt x="4712178" y="1280534"/>
                  <a:pt x="4762178" y="1497047"/>
                </a:cubicBezTo>
                <a:cubicBezTo>
                  <a:pt x="4812178" y="1713560"/>
                  <a:pt x="4720014" y="1765332"/>
                  <a:pt x="4762178" y="2021013"/>
                </a:cubicBezTo>
                <a:cubicBezTo>
                  <a:pt x="4804342" y="2276694"/>
                  <a:pt x="4712191" y="2266756"/>
                  <a:pt x="4762178" y="2495078"/>
                </a:cubicBezTo>
                <a:cubicBezTo>
                  <a:pt x="4485857" y="2547475"/>
                  <a:pt x="4384592" y="2458263"/>
                  <a:pt x="4166906" y="2495078"/>
                </a:cubicBezTo>
                <a:cubicBezTo>
                  <a:pt x="3949220" y="2531893"/>
                  <a:pt x="3786559" y="2474694"/>
                  <a:pt x="3666877" y="2495078"/>
                </a:cubicBezTo>
                <a:cubicBezTo>
                  <a:pt x="3547195" y="2515462"/>
                  <a:pt x="3243701" y="2447836"/>
                  <a:pt x="3071605" y="2495078"/>
                </a:cubicBezTo>
                <a:cubicBezTo>
                  <a:pt x="2899509" y="2542320"/>
                  <a:pt x="2640090" y="2431499"/>
                  <a:pt x="2381089" y="2495078"/>
                </a:cubicBezTo>
                <a:cubicBezTo>
                  <a:pt x="2122088" y="2558657"/>
                  <a:pt x="1991328" y="2484545"/>
                  <a:pt x="1785817" y="2495078"/>
                </a:cubicBezTo>
                <a:cubicBezTo>
                  <a:pt x="1580306" y="2505611"/>
                  <a:pt x="1509183" y="2479804"/>
                  <a:pt x="1333410" y="2495078"/>
                </a:cubicBezTo>
                <a:cubicBezTo>
                  <a:pt x="1157637" y="2510352"/>
                  <a:pt x="1033851" y="2472601"/>
                  <a:pt x="833381" y="2495078"/>
                </a:cubicBezTo>
                <a:cubicBezTo>
                  <a:pt x="632911" y="2517555"/>
                  <a:pt x="268542" y="2460973"/>
                  <a:pt x="0" y="2495078"/>
                </a:cubicBezTo>
                <a:cubicBezTo>
                  <a:pt x="-44147" y="2303626"/>
                  <a:pt x="18839" y="2107058"/>
                  <a:pt x="0" y="1996062"/>
                </a:cubicBezTo>
                <a:cubicBezTo>
                  <a:pt x="-18839" y="1885066"/>
                  <a:pt x="58931" y="1719324"/>
                  <a:pt x="0" y="1497047"/>
                </a:cubicBezTo>
                <a:cubicBezTo>
                  <a:pt x="-58931" y="1274771"/>
                  <a:pt x="40753" y="1151512"/>
                  <a:pt x="0" y="1022982"/>
                </a:cubicBezTo>
                <a:cubicBezTo>
                  <a:pt x="-40753" y="894452"/>
                  <a:pt x="3605" y="731159"/>
                  <a:pt x="0" y="598819"/>
                </a:cubicBezTo>
                <a:cubicBezTo>
                  <a:pt x="-3605" y="466479"/>
                  <a:pt x="34298" y="203610"/>
                  <a:pt x="0" y="0"/>
                </a:cubicBezTo>
                <a:close/>
              </a:path>
            </a:pathLst>
          </a:custGeom>
          <a:ln>
            <a:solidFill>
              <a:schemeClr val="accent1">
                <a:shade val="1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pic>
        <p:nvPicPr>
          <p:cNvPr id="6" name="Picture 5">
            <a:extLst>
              <a:ext uri="{FF2B5EF4-FFF2-40B4-BE49-F238E27FC236}">
                <a16:creationId xmlns:a16="http://schemas.microsoft.com/office/drawing/2014/main" id="{A536D980-B877-10E1-E8A2-4EDDC63FBABC}"/>
              </a:ext>
            </a:extLst>
          </p:cNvPr>
          <p:cNvPicPr>
            <a:picLocks noChangeAspect="1"/>
          </p:cNvPicPr>
          <p:nvPr/>
        </p:nvPicPr>
        <p:blipFill>
          <a:blip r:embed="rId4"/>
          <a:stretch>
            <a:fillRect/>
          </a:stretch>
        </p:blipFill>
        <p:spPr>
          <a:xfrm>
            <a:off x="5256028" y="991817"/>
            <a:ext cx="3738119" cy="2478795"/>
          </a:xfrm>
          <a:prstGeom prst="rect">
            <a:avLst/>
          </a:prstGeom>
        </p:spPr>
      </p:pic>
      <p:pic>
        <p:nvPicPr>
          <p:cNvPr id="7" name="Picture 6">
            <a:extLst>
              <a:ext uri="{FF2B5EF4-FFF2-40B4-BE49-F238E27FC236}">
                <a16:creationId xmlns:a16="http://schemas.microsoft.com/office/drawing/2014/main" id="{76F0CA29-23AB-E3B0-12D6-94582B596657}"/>
              </a:ext>
            </a:extLst>
          </p:cNvPr>
          <p:cNvPicPr>
            <a:picLocks noChangeAspect="1"/>
          </p:cNvPicPr>
          <p:nvPr/>
        </p:nvPicPr>
        <p:blipFill>
          <a:blip r:embed="rId5"/>
          <a:stretch>
            <a:fillRect/>
          </a:stretch>
        </p:blipFill>
        <p:spPr>
          <a:xfrm rot="20703391">
            <a:off x="3678664" y="4582721"/>
            <a:ext cx="8479373" cy="563658"/>
          </a:xfrm>
          <a:custGeom>
            <a:avLst/>
            <a:gdLst>
              <a:gd name="csX0" fmla="*/ 0 w 8479373"/>
              <a:gd name="csY0" fmla="*/ 0 h 563658"/>
              <a:gd name="csX1" fmla="*/ 395704 w 8479373"/>
              <a:gd name="csY1" fmla="*/ 0 h 563658"/>
              <a:gd name="csX2" fmla="*/ 706614 w 8479373"/>
              <a:gd name="csY2" fmla="*/ 0 h 563658"/>
              <a:gd name="csX3" fmla="*/ 1017525 w 8479373"/>
              <a:gd name="csY3" fmla="*/ 0 h 563658"/>
              <a:gd name="csX4" fmla="*/ 1413229 w 8479373"/>
              <a:gd name="csY4" fmla="*/ 0 h 563658"/>
              <a:gd name="csX5" fmla="*/ 1978520 w 8479373"/>
              <a:gd name="csY5" fmla="*/ 0 h 563658"/>
              <a:gd name="csX6" fmla="*/ 2543812 w 8479373"/>
              <a:gd name="csY6" fmla="*/ 0 h 563658"/>
              <a:gd name="csX7" fmla="*/ 3193897 w 8479373"/>
              <a:gd name="csY7" fmla="*/ 0 h 563658"/>
              <a:gd name="csX8" fmla="*/ 3589601 w 8479373"/>
              <a:gd name="csY8" fmla="*/ 0 h 563658"/>
              <a:gd name="csX9" fmla="*/ 3985305 w 8479373"/>
              <a:gd name="csY9" fmla="*/ 0 h 563658"/>
              <a:gd name="csX10" fmla="*/ 4296216 w 8479373"/>
              <a:gd name="csY10" fmla="*/ 0 h 563658"/>
              <a:gd name="csX11" fmla="*/ 4861507 w 8479373"/>
              <a:gd name="csY11" fmla="*/ 0 h 563658"/>
              <a:gd name="csX12" fmla="*/ 5596386 w 8479373"/>
              <a:gd name="csY12" fmla="*/ 0 h 563658"/>
              <a:gd name="csX13" fmla="*/ 6246471 w 8479373"/>
              <a:gd name="csY13" fmla="*/ 0 h 563658"/>
              <a:gd name="csX14" fmla="*/ 6981350 w 8479373"/>
              <a:gd name="csY14" fmla="*/ 0 h 563658"/>
              <a:gd name="csX15" fmla="*/ 7716229 w 8479373"/>
              <a:gd name="csY15" fmla="*/ 0 h 563658"/>
              <a:gd name="csX16" fmla="*/ 8479373 w 8479373"/>
              <a:gd name="csY16" fmla="*/ 0 h 563658"/>
              <a:gd name="csX17" fmla="*/ 8479373 w 8479373"/>
              <a:gd name="csY17" fmla="*/ 563658 h 563658"/>
              <a:gd name="csX18" fmla="*/ 8083669 w 8479373"/>
              <a:gd name="csY18" fmla="*/ 563658 h 563658"/>
              <a:gd name="csX19" fmla="*/ 7603171 w 8479373"/>
              <a:gd name="csY19" fmla="*/ 563658 h 563658"/>
              <a:gd name="csX20" fmla="*/ 7037880 w 8479373"/>
              <a:gd name="csY20" fmla="*/ 563658 h 563658"/>
              <a:gd name="csX21" fmla="*/ 6387794 w 8479373"/>
              <a:gd name="csY21" fmla="*/ 563658 h 563658"/>
              <a:gd name="csX22" fmla="*/ 5907297 w 8479373"/>
              <a:gd name="csY22" fmla="*/ 563658 h 563658"/>
              <a:gd name="csX23" fmla="*/ 5596386 w 8479373"/>
              <a:gd name="csY23" fmla="*/ 563658 h 563658"/>
              <a:gd name="csX24" fmla="*/ 5115888 w 8479373"/>
              <a:gd name="csY24" fmla="*/ 563658 h 563658"/>
              <a:gd name="csX25" fmla="*/ 4465803 w 8479373"/>
              <a:gd name="csY25" fmla="*/ 563658 h 563658"/>
              <a:gd name="csX26" fmla="*/ 3985305 w 8479373"/>
              <a:gd name="csY26" fmla="*/ 563658 h 563658"/>
              <a:gd name="csX27" fmla="*/ 3335220 w 8479373"/>
              <a:gd name="csY27" fmla="*/ 563658 h 563658"/>
              <a:gd name="csX28" fmla="*/ 2769929 w 8479373"/>
              <a:gd name="csY28" fmla="*/ 563658 h 563658"/>
              <a:gd name="csX29" fmla="*/ 2289431 w 8479373"/>
              <a:gd name="csY29" fmla="*/ 563658 h 563658"/>
              <a:gd name="csX30" fmla="*/ 1978520 w 8479373"/>
              <a:gd name="csY30" fmla="*/ 563658 h 563658"/>
              <a:gd name="csX31" fmla="*/ 1667610 w 8479373"/>
              <a:gd name="csY31" fmla="*/ 563658 h 563658"/>
              <a:gd name="csX32" fmla="*/ 932731 w 8479373"/>
              <a:gd name="csY32" fmla="*/ 563658 h 563658"/>
              <a:gd name="csX33" fmla="*/ 0 w 8479373"/>
              <a:gd name="csY33" fmla="*/ 563658 h 563658"/>
              <a:gd name="csX34" fmla="*/ 0 w 8479373"/>
              <a:gd name="csY34" fmla="*/ 0 h 5636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8479373" h="563658" fill="none" extrusionOk="0">
                <a:moveTo>
                  <a:pt x="0" y="0"/>
                </a:moveTo>
                <a:cubicBezTo>
                  <a:pt x="118406" y="-44487"/>
                  <a:pt x="232681" y="10259"/>
                  <a:pt x="395704" y="0"/>
                </a:cubicBezTo>
                <a:cubicBezTo>
                  <a:pt x="558727" y="-10259"/>
                  <a:pt x="612265" y="782"/>
                  <a:pt x="706614" y="0"/>
                </a:cubicBezTo>
                <a:cubicBezTo>
                  <a:pt x="800963" y="-782"/>
                  <a:pt x="875655" y="32185"/>
                  <a:pt x="1017525" y="0"/>
                </a:cubicBezTo>
                <a:cubicBezTo>
                  <a:pt x="1159395" y="-32185"/>
                  <a:pt x="1325294" y="11510"/>
                  <a:pt x="1413229" y="0"/>
                </a:cubicBezTo>
                <a:cubicBezTo>
                  <a:pt x="1501164" y="-11510"/>
                  <a:pt x="1836047" y="45416"/>
                  <a:pt x="1978520" y="0"/>
                </a:cubicBezTo>
                <a:cubicBezTo>
                  <a:pt x="2120993" y="-45416"/>
                  <a:pt x="2327160" y="5112"/>
                  <a:pt x="2543812" y="0"/>
                </a:cubicBezTo>
                <a:cubicBezTo>
                  <a:pt x="2760464" y="-5112"/>
                  <a:pt x="2989796" y="43944"/>
                  <a:pt x="3193897" y="0"/>
                </a:cubicBezTo>
                <a:cubicBezTo>
                  <a:pt x="3397999" y="-43944"/>
                  <a:pt x="3475625" y="14079"/>
                  <a:pt x="3589601" y="0"/>
                </a:cubicBezTo>
                <a:cubicBezTo>
                  <a:pt x="3703577" y="-14079"/>
                  <a:pt x="3853432" y="22166"/>
                  <a:pt x="3985305" y="0"/>
                </a:cubicBezTo>
                <a:cubicBezTo>
                  <a:pt x="4117178" y="-22166"/>
                  <a:pt x="4160167" y="32520"/>
                  <a:pt x="4296216" y="0"/>
                </a:cubicBezTo>
                <a:cubicBezTo>
                  <a:pt x="4432265" y="-32520"/>
                  <a:pt x="4735046" y="3297"/>
                  <a:pt x="4861507" y="0"/>
                </a:cubicBezTo>
                <a:cubicBezTo>
                  <a:pt x="4987968" y="-3297"/>
                  <a:pt x="5442766" y="12739"/>
                  <a:pt x="5596386" y="0"/>
                </a:cubicBezTo>
                <a:cubicBezTo>
                  <a:pt x="5750006" y="-12739"/>
                  <a:pt x="6005931" y="4879"/>
                  <a:pt x="6246471" y="0"/>
                </a:cubicBezTo>
                <a:cubicBezTo>
                  <a:pt x="6487012" y="-4879"/>
                  <a:pt x="6808329" y="33101"/>
                  <a:pt x="6981350" y="0"/>
                </a:cubicBezTo>
                <a:cubicBezTo>
                  <a:pt x="7154371" y="-33101"/>
                  <a:pt x="7506199" y="81791"/>
                  <a:pt x="7716229" y="0"/>
                </a:cubicBezTo>
                <a:cubicBezTo>
                  <a:pt x="7926259" y="-81791"/>
                  <a:pt x="8103697" y="83147"/>
                  <a:pt x="8479373" y="0"/>
                </a:cubicBezTo>
                <a:cubicBezTo>
                  <a:pt x="8491711" y="200864"/>
                  <a:pt x="8434235" y="285722"/>
                  <a:pt x="8479373" y="563658"/>
                </a:cubicBezTo>
                <a:cubicBezTo>
                  <a:pt x="8368230" y="601921"/>
                  <a:pt x="8180033" y="529469"/>
                  <a:pt x="8083669" y="563658"/>
                </a:cubicBezTo>
                <a:cubicBezTo>
                  <a:pt x="7987305" y="597847"/>
                  <a:pt x="7739876" y="531620"/>
                  <a:pt x="7603171" y="563658"/>
                </a:cubicBezTo>
                <a:cubicBezTo>
                  <a:pt x="7466466" y="595696"/>
                  <a:pt x="7273406" y="550176"/>
                  <a:pt x="7037880" y="563658"/>
                </a:cubicBezTo>
                <a:cubicBezTo>
                  <a:pt x="6802354" y="577140"/>
                  <a:pt x="6537197" y="526258"/>
                  <a:pt x="6387794" y="563658"/>
                </a:cubicBezTo>
                <a:cubicBezTo>
                  <a:pt x="6238391" y="601058"/>
                  <a:pt x="6099329" y="510259"/>
                  <a:pt x="5907297" y="563658"/>
                </a:cubicBezTo>
                <a:cubicBezTo>
                  <a:pt x="5715265" y="617057"/>
                  <a:pt x="5677694" y="547902"/>
                  <a:pt x="5596386" y="563658"/>
                </a:cubicBezTo>
                <a:cubicBezTo>
                  <a:pt x="5515078" y="579414"/>
                  <a:pt x="5326040" y="528538"/>
                  <a:pt x="5115888" y="563658"/>
                </a:cubicBezTo>
                <a:cubicBezTo>
                  <a:pt x="4905736" y="598778"/>
                  <a:pt x="4620115" y="543001"/>
                  <a:pt x="4465803" y="563658"/>
                </a:cubicBezTo>
                <a:cubicBezTo>
                  <a:pt x="4311492" y="584315"/>
                  <a:pt x="4147393" y="535042"/>
                  <a:pt x="3985305" y="563658"/>
                </a:cubicBezTo>
                <a:cubicBezTo>
                  <a:pt x="3823217" y="592274"/>
                  <a:pt x="3647849" y="515748"/>
                  <a:pt x="3335220" y="563658"/>
                </a:cubicBezTo>
                <a:cubicBezTo>
                  <a:pt x="3022591" y="611568"/>
                  <a:pt x="2918331" y="547745"/>
                  <a:pt x="2769929" y="563658"/>
                </a:cubicBezTo>
                <a:cubicBezTo>
                  <a:pt x="2621527" y="579571"/>
                  <a:pt x="2408790" y="555077"/>
                  <a:pt x="2289431" y="563658"/>
                </a:cubicBezTo>
                <a:cubicBezTo>
                  <a:pt x="2170072" y="572239"/>
                  <a:pt x="2063365" y="531340"/>
                  <a:pt x="1978520" y="563658"/>
                </a:cubicBezTo>
                <a:cubicBezTo>
                  <a:pt x="1893675" y="595976"/>
                  <a:pt x="1781024" y="535434"/>
                  <a:pt x="1667610" y="563658"/>
                </a:cubicBezTo>
                <a:cubicBezTo>
                  <a:pt x="1554196" y="591882"/>
                  <a:pt x="1135787" y="554251"/>
                  <a:pt x="932731" y="563658"/>
                </a:cubicBezTo>
                <a:cubicBezTo>
                  <a:pt x="729675" y="573065"/>
                  <a:pt x="364871" y="536776"/>
                  <a:pt x="0" y="563658"/>
                </a:cubicBezTo>
                <a:cubicBezTo>
                  <a:pt x="-48427" y="434943"/>
                  <a:pt x="5775" y="237556"/>
                  <a:pt x="0" y="0"/>
                </a:cubicBezTo>
                <a:close/>
              </a:path>
              <a:path w="8479373" h="563658" stroke="0" extrusionOk="0">
                <a:moveTo>
                  <a:pt x="0" y="0"/>
                </a:moveTo>
                <a:cubicBezTo>
                  <a:pt x="128847" y="-46689"/>
                  <a:pt x="209054" y="31199"/>
                  <a:pt x="395704" y="0"/>
                </a:cubicBezTo>
                <a:cubicBezTo>
                  <a:pt x="582354" y="-31199"/>
                  <a:pt x="712032" y="1185"/>
                  <a:pt x="960996" y="0"/>
                </a:cubicBezTo>
                <a:cubicBezTo>
                  <a:pt x="1209960" y="-1185"/>
                  <a:pt x="1312754" y="37672"/>
                  <a:pt x="1526287" y="0"/>
                </a:cubicBezTo>
                <a:cubicBezTo>
                  <a:pt x="1739820" y="-37672"/>
                  <a:pt x="1839902" y="4228"/>
                  <a:pt x="2091579" y="0"/>
                </a:cubicBezTo>
                <a:cubicBezTo>
                  <a:pt x="2343256" y="-4228"/>
                  <a:pt x="2330843" y="18327"/>
                  <a:pt x="2402489" y="0"/>
                </a:cubicBezTo>
                <a:cubicBezTo>
                  <a:pt x="2474135" y="-18327"/>
                  <a:pt x="2686733" y="20703"/>
                  <a:pt x="2798193" y="0"/>
                </a:cubicBezTo>
                <a:cubicBezTo>
                  <a:pt x="2909653" y="-20703"/>
                  <a:pt x="3249037" y="17220"/>
                  <a:pt x="3363485" y="0"/>
                </a:cubicBezTo>
                <a:cubicBezTo>
                  <a:pt x="3477933" y="-17220"/>
                  <a:pt x="3572812" y="7454"/>
                  <a:pt x="3674395" y="0"/>
                </a:cubicBezTo>
                <a:cubicBezTo>
                  <a:pt x="3775978" y="-7454"/>
                  <a:pt x="3883673" y="4447"/>
                  <a:pt x="4070099" y="0"/>
                </a:cubicBezTo>
                <a:cubicBezTo>
                  <a:pt x="4256525" y="-4447"/>
                  <a:pt x="4256157" y="3207"/>
                  <a:pt x="4381009" y="0"/>
                </a:cubicBezTo>
                <a:cubicBezTo>
                  <a:pt x="4505861" y="-3207"/>
                  <a:pt x="4862175" y="7381"/>
                  <a:pt x="5031095" y="0"/>
                </a:cubicBezTo>
                <a:cubicBezTo>
                  <a:pt x="5200015" y="-7381"/>
                  <a:pt x="5282506" y="47057"/>
                  <a:pt x="5426799" y="0"/>
                </a:cubicBezTo>
                <a:cubicBezTo>
                  <a:pt x="5571092" y="-47057"/>
                  <a:pt x="5810572" y="57470"/>
                  <a:pt x="5907297" y="0"/>
                </a:cubicBezTo>
                <a:cubicBezTo>
                  <a:pt x="6004022" y="-57470"/>
                  <a:pt x="6205277" y="23429"/>
                  <a:pt x="6303001" y="0"/>
                </a:cubicBezTo>
                <a:cubicBezTo>
                  <a:pt x="6400725" y="-23429"/>
                  <a:pt x="6800671" y="17411"/>
                  <a:pt x="6953086" y="0"/>
                </a:cubicBezTo>
                <a:cubicBezTo>
                  <a:pt x="7105502" y="-17411"/>
                  <a:pt x="7131877" y="23797"/>
                  <a:pt x="7263996" y="0"/>
                </a:cubicBezTo>
                <a:cubicBezTo>
                  <a:pt x="7396115" y="-23797"/>
                  <a:pt x="7468714" y="3493"/>
                  <a:pt x="7574907" y="0"/>
                </a:cubicBezTo>
                <a:cubicBezTo>
                  <a:pt x="7681100" y="-3493"/>
                  <a:pt x="7783765" y="9211"/>
                  <a:pt x="7885817" y="0"/>
                </a:cubicBezTo>
                <a:cubicBezTo>
                  <a:pt x="7987869" y="-9211"/>
                  <a:pt x="8265862" y="15142"/>
                  <a:pt x="8479373" y="0"/>
                </a:cubicBezTo>
                <a:cubicBezTo>
                  <a:pt x="8540126" y="139397"/>
                  <a:pt x="8432102" y="431404"/>
                  <a:pt x="8479373" y="563658"/>
                </a:cubicBezTo>
                <a:cubicBezTo>
                  <a:pt x="8277884" y="566489"/>
                  <a:pt x="8101037" y="515345"/>
                  <a:pt x="7914081" y="563658"/>
                </a:cubicBezTo>
                <a:cubicBezTo>
                  <a:pt x="7727125" y="611971"/>
                  <a:pt x="7552909" y="542237"/>
                  <a:pt x="7263996" y="563658"/>
                </a:cubicBezTo>
                <a:cubicBezTo>
                  <a:pt x="6975084" y="585079"/>
                  <a:pt x="7016893" y="548502"/>
                  <a:pt x="6953086" y="563658"/>
                </a:cubicBezTo>
                <a:cubicBezTo>
                  <a:pt x="6889279" y="578814"/>
                  <a:pt x="6630577" y="559538"/>
                  <a:pt x="6472588" y="563658"/>
                </a:cubicBezTo>
                <a:cubicBezTo>
                  <a:pt x="6314599" y="567778"/>
                  <a:pt x="6037060" y="502263"/>
                  <a:pt x="5907297" y="563658"/>
                </a:cubicBezTo>
                <a:cubicBezTo>
                  <a:pt x="5777534" y="625053"/>
                  <a:pt x="5647629" y="548122"/>
                  <a:pt x="5426799" y="563658"/>
                </a:cubicBezTo>
                <a:cubicBezTo>
                  <a:pt x="5205969" y="579194"/>
                  <a:pt x="5057775" y="536386"/>
                  <a:pt x="4861507" y="563658"/>
                </a:cubicBezTo>
                <a:cubicBezTo>
                  <a:pt x="4665239" y="590930"/>
                  <a:pt x="4433913" y="501001"/>
                  <a:pt x="4296216" y="563658"/>
                </a:cubicBezTo>
                <a:cubicBezTo>
                  <a:pt x="4158519" y="626315"/>
                  <a:pt x="4041464" y="545970"/>
                  <a:pt x="3900512" y="563658"/>
                </a:cubicBezTo>
                <a:cubicBezTo>
                  <a:pt x="3759560" y="581346"/>
                  <a:pt x="3331666" y="554471"/>
                  <a:pt x="3165633" y="563658"/>
                </a:cubicBezTo>
                <a:cubicBezTo>
                  <a:pt x="2999600" y="572845"/>
                  <a:pt x="2894979" y="535745"/>
                  <a:pt x="2769929" y="563658"/>
                </a:cubicBezTo>
                <a:cubicBezTo>
                  <a:pt x="2644879" y="591571"/>
                  <a:pt x="2474482" y="521754"/>
                  <a:pt x="2204637" y="563658"/>
                </a:cubicBezTo>
                <a:cubicBezTo>
                  <a:pt x="1934792" y="605562"/>
                  <a:pt x="1992802" y="546710"/>
                  <a:pt x="1808933" y="563658"/>
                </a:cubicBezTo>
                <a:cubicBezTo>
                  <a:pt x="1625064" y="580606"/>
                  <a:pt x="1332789" y="501938"/>
                  <a:pt x="1158848" y="563658"/>
                </a:cubicBezTo>
                <a:cubicBezTo>
                  <a:pt x="984908" y="625378"/>
                  <a:pt x="886759" y="536703"/>
                  <a:pt x="763144" y="563658"/>
                </a:cubicBezTo>
                <a:cubicBezTo>
                  <a:pt x="639529" y="590613"/>
                  <a:pt x="260605" y="546239"/>
                  <a:pt x="0" y="563658"/>
                </a:cubicBezTo>
                <a:cubicBezTo>
                  <a:pt x="-63565" y="437650"/>
                  <a:pt x="30870" y="243596"/>
                  <a:pt x="0" y="0"/>
                </a:cubicBezTo>
                <a:close/>
              </a:path>
            </a:pathLst>
          </a:custGeom>
          <a:ln>
            <a:solidFill>
              <a:schemeClr val="tx1"/>
            </a:solidFill>
            <a:extLst>
              <a:ext uri="{C807C97D-BFC1-408E-A445-0C87EB9F89A2}">
                <ask:lineSketchStyleProps xmlns:ask="http://schemas.microsoft.com/office/drawing/2018/sketchyshapes" sd="1616015675">
                  <a:prstGeom prst="rect">
                    <a:avLst/>
                  </a:prstGeom>
                  <ask:type>
                    <ask:lineSketchScribble/>
                  </ask:type>
                </ask:lineSketchStyleProps>
              </a:ext>
            </a:extLst>
          </a:ln>
        </p:spPr>
      </p:pic>
      <p:pic>
        <p:nvPicPr>
          <p:cNvPr id="8" name="Picture 7">
            <a:extLst>
              <a:ext uri="{FF2B5EF4-FFF2-40B4-BE49-F238E27FC236}">
                <a16:creationId xmlns:a16="http://schemas.microsoft.com/office/drawing/2014/main" id="{BA9A9C09-A6EC-AEED-1FF6-2D8D560FF872}"/>
              </a:ext>
            </a:extLst>
          </p:cNvPr>
          <p:cNvPicPr>
            <a:picLocks noChangeAspect="1"/>
          </p:cNvPicPr>
          <p:nvPr/>
        </p:nvPicPr>
        <p:blipFill>
          <a:blip r:embed="rId6"/>
          <a:stretch>
            <a:fillRect/>
          </a:stretch>
        </p:blipFill>
        <p:spPr>
          <a:xfrm>
            <a:off x="7332782" y="5403898"/>
            <a:ext cx="4546867" cy="924572"/>
          </a:xfrm>
          <a:custGeom>
            <a:avLst/>
            <a:gdLst>
              <a:gd name="csX0" fmla="*/ 0 w 4546867"/>
              <a:gd name="csY0" fmla="*/ 0 h 924572"/>
              <a:gd name="csX1" fmla="*/ 477421 w 4546867"/>
              <a:gd name="csY1" fmla="*/ 0 h 924572"/>
              <a:gd name="csX2" fmla="*/ 1000311 w 4546867"/>
              <a:gd name="csY2" fmla="*/ 0 h 924572"/>
              <a:gd name="csX3" fmla="*/ 1477732 w 4546867"/>
              <a:gd name="csY3" fmla="*/ 0 h 924572"/>
              <a:gd name="csX4" fmla="*/ 2091559 w 4546867"/>
              <a:gd name="csY4" fmla="*/ 0 h 924572"/>
              <a:gd name="csX5" fmla="*/ 2659917 w 4546867"/>
              <a:gd name="csY5" fmla="*/ 0 h 924572"/>
              <a:gd name="csX6" fmla="*/ 3228276 w 4546867"/>
              <a:gd name="csY6" fmla="*/ 0 h 924572"/>
              <a:gd name="csX7" fmla="*/ 3887571 w 4546867"/>
              <a:gd name="csY7" fmla="*/ 0 h 924572"/>
              <a:gd name="csX8" fmla="*/ 4546867 w 4546867"/>
              <a:gd name="csY8" fmla="*/ 0 h 924572"/>
              <a:gd name="csX9" fmla="*/ 4546867 w 4546867"/>
              <a:gd name="csY9" fmla="*/ 434549 h 924572"/>
              <a:gd name="csX10" fmla="*/ 4546867 w 4546867"/>
              <a:gd name="csY10" fmla="*/ 924572 h 924572"/>
              <a:gd name="csX11" fmla="*/ 4114915 w 4546867"/>
              <a:gd name="csY11" fmla="*/ 924572 h 924572"/>
              <a:gd name="csX12" fmla="*/ 3637494 w 4546867"/>
              <a:gd name="csY12" fmla="*/ 924572 h 924572"/>
              <a:gd name="csX13" fmla="*/ 3023667 w 4546867"/>
              <a:gd name="csY13" fmla="*/ 924572 h 924572"/>
              <a:gd name="csX14" fmla="*/ 2364371 w 4546867"/>
              <a:gd name="csY14" fmla="*/ 924572 h 924572"/>
              <a:gd name="csX15" fmla="*/ 1841481 w 4546867"/>
              <a:gd name="csY15" fmla="*/ 924572 h 924572"/>
              <a:gd name="csX16" fmla="*/ 1182185 w 4546867"/>
              <a:gd name="csY16" fmla="*/ 924572 h 924572"/>
              <a:gd name="csX17" fmla="*/ 704764 w 4546867"/>
              <a:gd name="csY17" fmla="*/ 924572 h 924572"/>
              <a:gd name="csX18" fmla="*/ 0 w 4546867"/>
              <a:gd name="csY18" fmla="*/ 924572 h 924572"/>
              <a:gd name="csX19" fmla="*/ 0 w 4546867"/>
              <a:gd name="csY19" fmla="*/ 490023 h 924572"/>
              <a:gd name="csX20" fmla="*/ 0 w 4546867"/>
              <a:gd name="csY20" fmla="*/ 0 h 9245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546867" h="924572" fill="none" extrusionOk="0">
                <a:moveTo>
                  <a:pt x="0" y="0"/>
                </a:moveTo>
                <a:cubicBezTo>
                  <a:pt x="139220" y="-49232"/>
                  <a:pt x="338966" y="11963"/>
                  <a:pt x="477421" y="0"/>
                </a:cubicBezTo>
                <a:cubicBezTo>
                  <a:pt x="615876" y="-11963"/>
                  <a:pt x="871877" y="10833"/>
                  <a:pt x="1000311" y="0"/>
                </a:cubicBezTo>
                <a:cubicBezTo>
                  <a:pt x="1128745" y="-10833"/>
                  <a:pt x="1323161" y="39070"/>
                  <a:pt x="1477732" y="0"/>
                </a:cubicBezTo>
                <a:cubicBezTo>
                  <a:pt x="1632303" y="-39070"/>
                  <a:pt x="1905020" y="5255"/>
                  <a:pt x="2091559" y="0"/>
                </a:cubicBezTo>
                <a:cubicBezTo>
                  <a:pt x="2278098" y="-5255"/>
                  <a:pt x="2502751" y="35537"/>
                  <a:pt x="2659917" y="0"/>
                </a:cubicBezTo>
                <a:cubicBezTo>
                  <a:pt x="2817083" y="-35537"/>
                  <a:pt x="3091712" y="64077"/>
                  <a:pt x="3228276" y="0"/>
                </a:cubicBezTo>
                <a:cubicBezTo>
                  <a:pt x="3364840" y="-64077"/>
                  <a:pt x="3593498" y="12757"/>
                  <a:pt x="3887571" y="0"/>
                </a:cubicBezTo>
                <a:cubicBezTo>
                  <a:pt x="4181644" y="-12757"/>
                  <a:pt x="4287189" y="5523"/>
                  <a:pt x="4546867" y="0"/>
                </a:cubicBezTo>
                <a:cubicBezTo>
                  <a:pt x="4581794" y="88357"/>
                  <a:pt x="4508704" y="243524"/>
                  <a:pt x="4546867" y="434549"/>
                </a:cubicBezTo>
                <a:cubicBezTo>
                  <a:pt x="4585030" y="625574"/>
                  <a:pt x="4494429" y="695603"/>
                  <a:pt x="4546867" y="924572"/>
                </a:cubicBezTo>
                <a:cubicBezTo>
                  <a:pt x="4364811" y="928720"/>
                  <a:pt x="4289785" y="904529"/>
                  <a:pt x="4114915" y="924572"/>
                </a:cubicBezTo>
                <a:cubicBezTo>
                  <a:pt x="3940045" y="944615"/>
                  <a:pt x="3740308" y="882311"/>
                  <a:pt x="3637494" y="924572"/>
                </a:cubicBezTo>
                <a:cubicBezTo>
                  <a:pt x="3534680" y="966833"/>
                  <a:pt x="3178328" y="871780"/>
                  <a:pt x="3023667" y="924572"/>
                </a:cubicBezTo>
                <a:cubicBezTo>
                  <a:pt x="2869006" y="977364"/>
                  <a:pt x="2619294" y="907970"/>
                  <a:pt x="2364371" y="924572"/>
                </a:cubicBezTo>
                <a:cubicBezTo>
                  <a:pt x="2109448" y="941174"/>
                  <a:pt x="2078624" y="868247"/>
                  <a:pt x="1841481" y="924572"/>
                </a:cubicBezTo>
                <a:cubicBezTo>
                  <a:pt x="1604338" y="980897"/>
                  <a:pt x="1402971" y="909204"/>
                  <a:pt x="1182185" y="924572"/>
                </a:cubicBezTo>
                <a:cubicBezTo>
                  <a:pt x="961399" y="939940"/>
                  <a:pt x="871053" y="907114"/>
                  <a:pt x="704764" y="924572"/>
                </a:cubicBezTo>
                <a:cubicBezTo>
                  <a:pt x="538475" y="942030"/>
                  <a:pt x="284398" y="902673"/>
                  <a:pt x="0" y="924572"/>
                </a:cubicBezTo>
                <a:cubicBezTo>
                  <a:pt x="-44858" y="730834"/>
                  <a:pt x="40665" y="576976"/>
                  <a:pt x="0" y="490023"/>
                </a:cubicBezTo>
                <a:cubicBezTo>
                  <a:pt x="-40665" y="403070"/>
                  <a:pt x="41831" y="156821"/>
                  <a:pt x="0" y="0"/>
                </a:cubicBezTo>
                <a:close/>
              </a:path>
              <a:path w="4546867" h="924572" stroke="0" extrusionOk="0">
                <a:moveTo>
                  <a:pt x="0" y="0"/>
                </a:moveTo>
                <a:cubicBezTo>
                  <a:pt x="125151" y="-10142"/>
                  <a:pt x="357169" y="9013"/>
                  <a:pt x="522890" y="0"/>
                </a:cubicBezTo>
                <a:cubicBezTo>
                  <a:pt x="688611" y="-9013"/>
                  <a:pt x="813389" y="30218"/>
                  <a:pt x="954842" y="0"/>
                </a:cubicBezTo>
                <a:cubicBezTo>
                  <a:pt x="1096295" y="-30218"/>
                  <a:pt x="1304628" y="34342"/>
                  <a:pt x="1614138" y="0"/>
                </a:cubicBezTo>
                <a:cubicBezTo>
                  <a:pt x="1923648" y="-34342"/>
                  <a:pt x="1905393" y="22877"/>
                  <a:pt x="2137027" y="0"/>
                </a:cubicBezTo>
                <a:cubicBezTo>
                  <a:pt x="2368661" y="-22877"/>
                  <a:pt x="2408444" y="43148"/>
                  <a:pt x="2659917" y="0"/>
                </a:cubicBezTo>
                <a:cubicBezTo>
                  <a:pt x="2911390" y="-43148"/>
                  <a:pt x="3026191" y="43604"/>
                  <a:pt x="3319213" y="0"/>
                </a:cubicBezTo>
                <a:cubicBezTo>
                  <a:pt x="3612235" y="-43604"/>
                  <a:pt x="3693391" y="57051"/>
                  <a:pt x="3796634" y="0"/>
                </a:cubicBezTo>
                <a:cubicBezTo>
                  <a:pt x="3899877" y="-57051"/>
                  <a:pt x="4229476" y="6656"/>
                  <a:pt x="4546867" y="0"/>
                </a:cubicBezTo>
                <a:cubicBezTo>
                  <a:pt x="4568882" y="226708"/>
                  <a:pt x="4534459" y="334397"/>
                  <a:pt x="4546867" y="480777"/>
                </a:cubicBezTo>
                <a:cubicBezTo>
                  <a:pt x="4559275" y="627157"/>
                  <a:pt x="4527240" y="830848"/>
                  <a:pt x="4546867" y="924572"/>
                </a:cubicBezTo>
                <a:cubicBezTo>
                  <a:pt x="4318131" y="926330"/>
                  <a:pt x="4111996" y="858134"/>
                  <a:pt x="3978509" y="924572"/>
                </a:cubicBezTo>
                <a:cubicBezTo>
                  <a:pt x="3845022" y="991010"/>
                  <a:pt x="3644990" y="922469"/>
                  <a:pt x="3455619" y="924572"/>
                </a:cubicBezTo>
                <a:cubicBezTo>
                  <a:pt x="3266248" y="926675"/>
                  <a:pt x="2944091" y="855816"/>
                  <a:pt x="2796323" y="924572"/>
                </a:cubicBezTo>
                <a:cubicBezTo>
                  <a:pt x="2648555" y="993328"/>
                  <a:pt x="2373625" y="898982"/>
                  <a:pt x="2137027" y="924572"/>
                </a:cubicBezTo>
                <a:cubicBezTo>
                  <a:pt x="1900429" y="950162"/>
                  <a:pt x="1819647" y="874250"/>
                  <a:pt x="1659606" y="924572"/>
                </a:cubicBezTo>
                <a:cubicBezTo>
                  <a:pt x="1499565" y="974894"/>
                  <a:pt x="1352291" y="872612"/>
                  <a:pt x="1091248" y="924572"/>
                </a:cubicBezTo>
                <a:cubicBezTo>
                  <a:pt x="830205" y="976532"/>
                  <a:pt x="347958" y="878402"/>
                  <a:pt x="0" y="924572"/>
                </a:cubicBezTo>
                <a:cubicBezTo>
                  <a:pt x="-19048" y="806720"/>
                  <a:pt x="37241" y="652226"/>
                  <a:pt x="0" y="462286"/>
                </a:cubicBezTo>
                <a:cubicBezTo>
                  <a:pt x="-37241" y="272346"/>
                  <a:pt x="47968" y="177514"/>
                  <a:pt x="0" y="0"/>
                </a:cubicBezTo>
                <a:close/>
              </a:path>
            </a:pathLst>
          </a:custGeom>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pic>
        <p:nvPicPr>
          <p:cNvPr id="9" name="Picture 8">
            <a:extLst>
              <a:ext uri="{FF2B5EF4-FFF2-40B4-BE49-F238E27FC236}">
                <a16:creationId xmlns:a16="http://schemas.microsoft.com/office/drawing/2014/main" id="{B46BE798-B31D-DA12-A1CC-E9D9C9F61D77}"/>
              </a:ext>
            </a:extLst>
          </p:cNvPr>
          <p:cNvPicPr>
            <a:picLocks noChangeAspect="1"/>
          </p:cNvPicPr>
          <p:nvPr/>
        </p:nvPicPr>
        <p:blipFill>
          <a:blip r:embed="rId7"/>
          <a:stretch>
            <a:fillRect/>
          </a:stretch>
        </p:blipFill>
        <p:spPr>
          <a:xfrm>
            <a:off x="9158382" y="748368"/>
            <a:ext cx="2721268" cy="1281220"/>
          </a:xfrm>
          <a:prstGeom prst="rect">
            <a:avLst/>
          </a:prstGeom>
        </p:spPr>
      </p:pic>
      <p:sp>
        <p:nvSpPr>
          <p:cNvPr id="3" name="TextBox 2">
            <a:extLst>
              <a:ext uri="{FF2B5EF4-FFF2-40B4-BE49-F238E27FC236}">
                <a16:creationId xmlns:a16="http://schemas.microsoft.com/office/drawing/2014/main" id="{0A330035-0B1D-4D93-6DF5-596A4363C84F}"/>
              </a:ext>
            </a:extLst>
          </p:cNvPr>
          <p:cNvSpPr txBox="1"/>
          <p:nvPr/>
        </p:nvSpPr>
        <p:spPr>
          <a:xfrm>
            <a:off x="9127456" y="1999079"/>
            <a:ext cx="2928946" cy="1754326"/>
          </a:xfrm>
          <a:prstGeom prst="rect">
            <a:avLst/>
          </a:prstGeom>
          <a:noFill/>
        </p:spPr>
        <p:txBody>
          <a:bodyPr wrap="square" rtlCol="0">
            <a:spAutoFit/>
          </a:bodyPr>
          <a:lstStyle/>
          <a:p>
            <a:r>
              <a:rPr lang="en-GB" sz="1800" b="1" dirty="0"/>
              <a:t>TIROS Operation Vertical Sounder (TOVS)</a:t>
            </a:r>
          </a:p>
          <a:p>
            <a:endParaRPr lang="en-GB" sz="1800" b="1" dirty="0"/>
          </a:p>
          <a:p>
            <a:r>
              <a:rPr lang="en-GB" sz="1800" b="1" dirty="0"/>
              <a:t>(Television </a:t>
            </a:r>
            <a:r>
              <a:rPr lang="en-GB" sz="1800" b="1" dirty="0" err="1"/>
              <a:t>InfRared</a:t>
            </a:r>
            <a:r>
              <a:rPr lang="en-GB" sz="1800" b="1" dirty="0"/>
              <a:t> Observation Satellite (TIROS)</a:t>
            </a:r>
          </a:p>
        </p:txBody>
      </p:sp>
    </p:spTree>
    <p:extLst>
      <p:ext uri="{BB962C8B-B14F-4D97-AF65-F5344CB8AC3E}">
        <p14:creationId xmlns:p14="http://schemas.microsoft.com/office/powerpoint/2010/main" val="1786964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9E016244-6052-444F-A050-58E37AE6DE91}"/>
              </a:ext>
            </a:extLst>
          </p:cNvPr>
          <p:cNvSpPr/>
          <p:nvPr/>
        </p:nvSpPr>
        <p:spPr>
          <a:xfrm>
            <a:off x="2278212" y="168372"/>
            <a:ext cx="7373788"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altLang="ja-JP" sz="2800" b="0" i="0" u="none" strike="noStrike" kern="0" cap="none" spc="0" normalizeH="0" baseline="0" noProof="0" dirty="0">
                <a:ln>
                  <a:noFill/>
                </a:ln>
                <a:solidFill>
                  <a:srgbClr val="FFFFFF"/>
                </a:solidFill>
                <a:effectLst/>
                <a:uLnTx/>
                <a:uFillTx/>
                <a:latin typeface="Arial" panose="020B0604020202020204" pitchFamily="34" charset="0"/>
                <a:ea typeface="Meiryo UI" panose="020B0604030504040204" pitchFamily="50" charset="-128"/>
                <a:cs typeface="Arial" panose="020B0604020202020204" pitchFamily="34" charset="0"/>
                <a:sym typeface="Arial"/>
              </a:rPr>
              <a:t>Task Group – Objectives</a:t>
            </a:r>
            <a:endParaRPr kumimoji="0" lang="ja-JP" altLang="en-US" sz="2800" b="0" i="0" u="none" strike="noStrike" kern="0" cap="none" spc="0" normalizeH="0" baseline="0" noProof="0" dirty="0">
              <a:ln>
                <a:noFill/>
              </a:ln>
              <a:solidFill>
                <a:srgbClr val="FFFFFF"/>
              </a:solidFill>
              <a:effectLst/>
              <a:uLnTx/>
              <a:uFillTx/>
              <a:latin typeface="Arial" panose="020B0604020202020204" pitchFamily="34" charset="0"/>
              <a:ea typeface="Meiryo UI" panose="020B0604030504040204" pitchFamily="50" charset="-128"/>
              <a:cs typeface="Arial" panose="020B0604020202020204" pitchFamily="34" charset="0"/>
              <a:sym typeface="Arial"/>
            </a:endParaRPr>
          </a:p>
        </p:txBody>
      </p:sp>
      <p:sp>
        <p:nvSpPr>
          <p:cNvPr id="18" name="スライド番号プレースホルダー 2">
            <a:extLst>
              <a:ext uri="{FF2B5EF4-FFF2-40B4-BE49-F238E27FC236}">
                <a16:creationId xmlns:a16="http://schemas.microsoft.com/office/drawing/2014/main" id="{AF3155A8-8793-467C-BE6C-2FA5DC42BFC7}"/>
              </a:ext>
            </a:extLst>
          </p:cNvPr>
          <p:cNvSpPr>
            <a:spLocks noGrp="1"/>
          </p:cNvSpPr>
          <p:nvPr>
            <p:ph type="sldNum" sz="quarter" idx="12"/>
          </p:nvPr>
        </p:nvSpPr>
        <p:spPr>
          <a:xfrm>
            <a:off x="9652000" y="6512562"/>
            <a:ext cx="2540000" cy="369332"/>
          </a:xfr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92B7386E-C2F9-4FDD-850A-759F4B31A3FD}" type="slidenum">
              <a:rPr kumimoji="0" lang="en-US" altLang="ja-JP"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US" altLang="ja-JP"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5" name="Picture 4">
            <a:extLst>
              <a:ext uri="{FF2B5EF4-FFF2-40B4-BE49-F238E27FC236}">
                <a16:creationId xmlns:a16="http://schemas.microsoft.com/office/drawing/2014/main" id="{816F7C8E-8FD0-37FB-8B22-0D0F0C082A49}"/>
              </a:ext>
            </a:extLst>
          </p:cNvPr>
          <p:cNvPicPr/>
          <p:nvPr/>
        </p:nvPicPr>
        <p:blipFill>
          <a:blip r:embed="rId3">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
        <p:nvSpPr>
          <p:cNvPr id="3" name="TextBox 2">
            <a:extLst>
              <a:ext uri="{FF2B5EF4-FFF2-40B4-BE49-F238E27FC236}">
                <a16:creationId xmlns:a16="http://schemas.microsoft.com/office/drawing/2014/main" id="{8357B119-3186-0B17-05C8-2FB5728AC514}"/>
              </a:ext>
            </a:extLst>
          </p:cNvPr>
          <p:cNvSpPr txBox="1"/>
          <p:nvPr/>
        </p:nvSpPr>
        <p:spPr>
          <a:xfrm>
            <a:off x="122548" y="1211809"/>
            <a:ext cx="11726945" cy="5324535"/>
          </a:xfrm>
          <a:prstGeom prst="rect">
            <a:avLst/>
          </a:prstGeom>
          <a:noFill/>
        </p:spPr>
        <p:txBody>
          <a:bodyPr wrap="square">
            <a:spAutoFit/>
          </a:bodyPr>
          <a:lstStyle/>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Establish clear definitions of what constitutes a </a:t>
            </a:r>
            <a:r>
              <a:rPr kumimoji="0" lang="en-US" sz="20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SITSat</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and minimal requirements needed to evidence this status.</a:t>
            </a: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r>
              <a:rPr kumimoji="0" lang="en-US" sz="20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Arial"/>
              </a:rPr>
              <a:t>  Serve as a forum for agencies developing/planning </a:t>
            </a:r>
            <a:r>
              <a:rPr kumimoji="0" lang="en-US" sz="2000" b="1" i="0" u="none" strike="noStrike" kern="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sym typeface="Arial"/>
              </a:rPr>
              <a:t>SITSat</a:t>
            </a:r>
            <a:r>
              <a:rPr kumimoji="0" lang="en-US" sz="20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Arial"/>
              </a:rPr>
              <a:t> missions to share experiences and knowledge.</a:t>
            </a:r>
          </a:p>
          <a:p>
            <a:pPr lvl="3" algn="just" fontAlgn="base"/>
            <a:r>
              <a:rPr lang="en-US" sz="2000" b="1" dirty="0">
                <a:solidFill>
                  <a:srgbClr val="0070C0"/>
                </a:solidFill>
                <a:latin typeface="Arial" panose="020B0604020202020204" pitchFamily="34" charset="0"/>
                <a:cs typeface="Arial" panose="020B0604020202020204" pitchFamily="34" charset="0"/>
              </a:rPr>
              <a:t>	</a:t>
            </a:r>
            <a:r>
              <a:rPr kumimoji="0" lang="en-US" sz="2000" b="0"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Arial"/>
              </a:rPr>
              <a:t> - Create common messaging, Communication of benefit to all stakeholders, (website)</a:t>
            </a:r>
            <a:endParaRPr kumimoji="0" lang="en-US" sz="20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Arial"/>
            </a:endParaRP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Discuss collaboration opportunities, joint </a:t>
            </a:r>
            <a:r>
              <a:rPr kumimoji="0" lang="en-US" sz="20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cal</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a:t>
            </a:r>
            <a:r>
              <a:rPr kumimoji="0" lang="en-US" sz="20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val</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activities, campaigns, data sharing, etc.</a:t>
            </a: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r>
              <a:rPr kumimoji="0" lang="en-US" sz="20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Arial"/>
              </a:rPr>
              <a:t>  Provide an opportunity for mission coordination, gap analyses, efficient tasking, acquisition planning, etc.</a:t>
            </a: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Facilitate coordination on technical topics, reporting of uncertainty and traceability information, interoperability, methods of dissemination, etc.</a:t>
            </a:r>
          </a:p>
          <a:p>
            <a:pPr marL="0" marR="0" lvl="0" indent="0" algn="just"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just" defTabSz="914400" rtl="0" eaLnBrk="1" fontAlgn="base" latinLnBrk="0" hangingPunct="1">
              <a:lnSpc>
                <a:spcPct val="100000"/>
              </a:lnSpc>
              <a:spcBef>
                <a:spcPts val="0"/>
              </a:spcBef>
              <a:spcAft>
                <a:spcPts val="600"/>
              </a:spcAft>
              <a:buClr>
                <a:srgbClr val="000000"/>
              </a:buClr>
              <a:buSzTx/>
              <a:buFont typeface="+mj-lt"/>
              <a:buAutoNum type="arabicPeriod"/>
              <a:tabLst/>
              <a:defRPr/>
            </a:pPr>
            <a:r>
              <a:rPr kumimoji="0" lang="en-US" sz="20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Arial"/>
              </a:rPr>
              <a:t>  Aim for a systems-based approach, rather than having missions being developed and operated in isolation, along the lines of a CEOS Virtual Constellation.</a:t>
            </a:r>
          </a:p>
        </p:txBody>
      </p:sp>
    </p:spTree>
    <p:extLst>
      <p:ext uri="{BB962C8B-B14F-4D97-AF65-F5344CB8AC3E}">
        <p14:creationId xmlns:p14="http://schemas.microsoft.com/office/powerpoint/2010/main" val="623588967"/>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8E54E-DF9D-1F43-CF84-CE65DA6F187E}"/>
              </a:ext>
            </a:extLst>
          </p:cNvPr>
          <p:cNvSpPr>
            <a:spLocks noGrp="1"/>
          </p:cNvSpPr>
          <p:nvPr>
            <p:ph type="title"/>
          </p:nvPr>
        </p:nvSpPr>
        <p:spPr>
          <a:xfrm>
            <a:off x="2528612" y="122673"/>
            <a:ext cx="9386864" cy="779002"/>
          </a:xfrm>
        </p:spPr>
        <p:txBody>
          <a:bodyPr/>
          <a:lstStyle/>
          <a:p>
            <a:r>
              <a:rPr lang="en-AU" dirty="0"/>
              <a:t>Task Group Deliverables</a:t>
            </a:r>
          </a:p>
        </p:txBody>
      </p:sp>
      <p:sp>
        <p:nvSpPr>
          <p:cNvPr id="3" name="TextBox 3">
            <a:extLst>
              <a:ext uri="{FF2B5EF4-FFF2-40B4-BE49-F238E27FC236}">
                <a16:creationId xmlns:a16="http://schemas.microsoft.com/office/drawing/2014/main" id="{D5AAEBD7-E841-D9BA-5F5F-91815E7A4D9F}"/>
              </a:ext>
            </a:extLst>
          </p:cNvPr>
          <p:cNvSpPr txBox="1"/>
          <p:nvPr/>
        </p:nvSpPr>
        <p:spPr>
          <a:xfrm>
            <a:off x="297925" y="1020950"/>
            <a:ext cx="11674733" cy="6001643"/>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lgn="just" rtl="0" fontAlgn="base">
              <a:spcBef>
                <a:spcPts val="0"/>
              </a:spcBef>
              <a:spcAft>
                <a:spcPts val="0"/>
              </a:spcAft>
              <a:buFont typeface="Wingdings" panose="05000000000000000000" pitchFamily="2" charset="2"/>
              <a:buChar char="v"/>
            </a:pPr>
            <a:r>
              <a:rPr lang="en-US" sz="2400" b="1" i="0" u="none" strike="noStrike" dirty="0">
                <a:solidFill>
                  <a:schemeClr val="tx1"/>
                </a:solidFill>
                <a:effectLst/>
                <a:latin typeface="Arial" panose="020B0604020202020204" pitchFamily="34" charset="0"/>
                <a:cs typeface="Arial" panose="020B0604020202020204" pitchFamily="34" charset="0"/>
              </a:rPr>
              <a:t>Establish a </a:t>
            </a:r>
            <a:r>
              <a:rPr lang="en-US" sz="2400" b="1" i="0" u="sng" strike="noStrike" dirty="0">
                <a:solidFill>
                  <a:schemeClr val="tx1"/>
                </a:solidFill>
                <a:effectLst/>
                <a:latin typeface="Arial" panose="020B0604020202020204" pitchFamily="34" charset="0"/>
                <a:cs typeface="Arial" panose="020B0604020202020204" pitchFamily="34" charset="0"/>
              </a:rPr>
              <a:t>clear definition</a:t>
            </a:r>
            <a:r>
              <a:rPr lang="en-US" sz="2400" b="1" i="0" strike="noStrike" dirty="0">
                <a:solidFill>
                  <a:schemeClr val="tx1"/>
                </a:solidFill>
                <a:effectLst/>
                <a:latin typeface="Arial" panose="020B0604020202020204" pitchFamily="34" charset="0"/>
                <a:cs typeface="Arial" panose="020B0604020202020204" pitchFamily="34" charset="0"/>
              </a:rPr>
              <a:t> </a:t>
            </a:r>
            <a:r>
              <a:rPr lang="en-US" sz="2400" b="1" i="0" u="none" strike="noStrike" dirty="0">
                <a:solidFill>
                  <a:schemeClr val="tx1"/>
                </a:solidFill>
                <a:effectLst/>
                <a:latin typeface="Arial" panose="020B0604020202020204" pitchFamily="34" charset="0"/>
                <a:cs typeface="Arial" panose="020B0604020202020204" pitchFamily="34" charset="0"/>
              </a:rPr>
              <a:t>of what constitutes a </a:t>
            </a:r>
            <a:r>
              <a:rPr lang="en-US" sz="2400" b="1" i="0" u="none" strike="noStrike" dirty="0" err="1">
                <a:solidFill>
                  <a:schemeClr val="tx1"/>
                </a:solidFill>
                <a:effectLst/>
                <a:latin typeface="Arial" panose="020B0604020202020204" pitchFamily="34" charset="0"/>
                <a:cs typeface="Arial" panose="020B0604020202020204" pitchFamily="34" charset="0"/>
              </a:rPr>
              <a:t>SITSat</a:t>
            </a:r>
            <a:r>
              <a:rPr lang="en-US" sz="2400" b="1" i="0" u="none" strike="noStrike" dirty="0">
                <a:solidFill>
                  <a:schemeClr val="tx1"/>
                </a:solidFill>
                <a:effectLst/>
                <a:latin typeface="Arial" panose="020B0604020202020204" pitchFamily="34" charset="0"/>
                <a:cs typeface="Arial" panose="020B0604020202020204" pitchFamily="34" charset="0"/>
              </a:rPr>
              <a:t> and minimal requirements needed to evidence this status</a:t>
            </a:r>
          </a:p>
          <a:p>
            <a:pPr lvl="2" algn="just" fontAlgn="base"/>
            <a:r>
              <a:rPr lang="en-US" sz="2400" dirty="0">
                <a:solidFill>
                  <a:schemeClr val="tx1"/>
                </a:solidFill>
                <a:latin typeface="Arial" panose="020B0604020202020204" pitchFamily="34" charset="0"/>
                <a:cs typeface="Arial" panose="020B0604020202020204" pitchFamily="34" charset="0"/>
              </a:rPr>
              <a:t>	</a:t>
            </a:r>
            <a:r>
              <a:rPr lang="en-US" sz="1800" dirty="0">
                <a:solidFill>
                  <a:schemeClr val="tx1"/>
                </a:solidFill>
                <a:latin typeface="Arial" panose="020B0604020202020204" pitchFamily="34" charset="0"/>
                <a:cs typeface="Arial" panose="020B0604020202020204" pitchFamily="34" charset="0"/>
              </a:rPr>
              <a:t>- How and what to present as Uncertainty/SI-traceability evidence  (standardized content and/or format)</a:t>
            </a:r>
            <a:endParaRPr lang="en-US" sz="1800" i="0" u="none" strike="noStrike" dirty="0">
              <a:solidFill>
                <a:schemeClr val="tx1"/>
              </a:solidFill>
              <a:effectLst/>
              <a:latin typeface="Arial" panose="020B0604020202020204" pitchFamily="34" charset="0"/>
              <a:cs typeface="Arial" panose="020B0604020202020204" pitchFamily="34" charset="0"/>
            </a:endParaRPr>
          </a:p>
          <a:p>
            <a:pPr lvl="2" algn="just" fontAlgn="base"/>
            <a:r>
              <a:rPr lang="en-US" sz="2400" dirty="0">
                <a:solidFill>
                  <a:schemeClr val="tx1"/>
                </a:solidFill>
                <a:latin typeface="Arial" panose="020B0604020202020204" pitchFamily="34" charset="0"/>
                <a:cs typeface="Arial" panose="020B0604020202020204" pitchFamily="34" charset="0"/>
              </a:rPr>
              <a:t>	</a:t>
            </a:r>
            <a:endParaRPr lang="en-US" sz="2400" i="0" u="none" strike="noStrike" dirty="0">
              <a:solidFill>
                <a:schemeClr val="tx1"/>
              </a:solidFill>
              <a:effectLst/>
              <a:latin typeface="Arial" panose="020B0604020202020204" pitchFamily="34" charset="0"/>
              <a:cs typeface="Arial" panose="020B0604020202020204" pitchFamily="34" charset="0"/>
            </a:endParaRPr>
          </a:p>
          <a:p>
            <a:pPr marL="342900" indent="-342900" algn="just" rtl="0" fontAlgn="base">
              <a:spcBef>
                <a:spcPts val="0"/>
              </a:spcBef>
              <a:spcAft>
                <a:spcPts val="0"/>
              </a:spcAft>
              <a:buFont typeface="Wingdings" panose="05000000000000000000" pitchFamily="2" charset="2"/>
              <a:buChar char="v"/>
            </a:pPr>
            <a:r>
              <a:rPr lang="en-US" sz="2400" b="1" i="0" u="none" strike="noStrike" dirty="0">
                <a:solidFill>
                  <a:schemeClr val="tx1"/>
                </a:solidFill>
                <a:effectLst/>
                <a:latin typeface="Arial" panose="020B0604020202020204" pitchFamily="34" charset="0"/>
                <a:cs typeface="Arial" panose="020B0604020202020204" pitchFamily="34" charset="0"/>
              </a:rPr>
              <a:t>Develop a </a:t>
            </a:r>
            <a:r>
              <a:rPr lang="en-US" sz="2400" b="1" i="0" u="sng" strike="noStrike" dirty="0">
                <a:solidFill>
                  <a:schemeClr val="tx1"/>
                </a:solidFill>
                <a:effectLst/>
                <a:latin typeface="Arial" panose="020B0604020202020204" pitchFamily="34" charset="0"/>
                <a:cs typeface="Arial" panose="020B0604020202020204" pitchFamily="34" charset="0"/>
              </a:rPr>
              <a:t>roadmap</a:t>
            </a:r>
            <a:r>
              <a:rPr lang="en-US" sz="2400" b="1" i="0" strike="noStrike" dirty="0">
                <a:solidFill>
                  <a:schemeClr val="tx1"/>
                </a:solidFill>
                <a:effectLst/>
                <a:latin typeface="Arial" panose="020B0604020202020204" pitchFamily="34" charset="0"/>
                <a:cs typeface="Arial" panose="020B0604020202020204" pitchFamily="34" charset="0"/>
              </a:rPr>
              <a:t> (</a:t>
            </a:r>
            <a:r>
              <a:rPr lang="en-US" sz="2400" b="1" i="0" u="none" strike="noStrike" dirty="0">
                <a:solidFill>
                  <a:schemeClr val="tx1"/>
                </a:solidFill>
                <a:effectLst/>
                <a:latin typeface="Arial" panose="020B0604020202020204" pitchFamily="34" charset="0"/>
                <a:cs typeface="Arial" panose="020B0604020202020204" pitchFamily="34" charset="0"/>
              </a:rPr>
              <a:t>whitepaper) of what a </a:t>
            </a:r>
            <a:r>
              <a:rPr lang="en-US" sz="2400" b="1" i="0" u="none" strike="noStrike" dirty="0" err="1">
                <a:solidFill>
                  <a:schemeClr val="tx1"/>
                </a:solidFill>
                <a:effectLst/>
                <a:latin typeface="Arial" panose="020B0604020202020204" pitchFamily="34" charset="0"/>
                <a:cs typeface="Arial" panose="020B0604020202020204" pitchFamily="34" charset="0"/>
              </a:rPr>
              <a:t>SITSat</a:t>
            </a:r>
            <a:r>
              <a:rPr lang="en-US" sz="2400" b="1" i="0" u="none" strike="noStrike" dirty="0">
                <a:solidFill>
                  <a:schemeClr val="tx1"/>
                </a:solidFill>
                <a:effectLst/>
                <a:latin typeface="Arial" panose="020B0604020202020204" pitchFamily="34" charset="0"/>
                <a:cs typeface="Arial" panose="020B0604020202020204" pitchFamily="34" charset="0"/>
              </a:rPr>
              <a:t> enabled observing system looks like</a:t>
            </a:r>
          </a:p>
          <a:p>
            <a:pPr marL="342900" indent="-342900" algn="just" rtl="0" fontAlgn="base">
              <a:spcBef>
                <a:spcPts val="0"/>
              </a:spcBef>
              <a:spcAft>
                <a:spcPts val="0"/>
              </a:spcAft>
              <a:buFont typeface="Wingdings" panose="05000000000000000000" pitchFamily="2" charset="2"/>
              <a:buChar char="v"/>
            </a:pPr>
            <a:endParaRPr lang="en-US" sz="2400" i="0" u="none" strike="noStrike" dirty="0">
              <a:solidFill>
                <a:schemeClr val="tx1"/>
              </a:solidFill>
              <a:effectLst/>
              <a:latin typeface="Arial" panose="020B0604020202020204" pitchFamily="34" charset="0"/>
              <a:cs typeface="Arial" panose="020B0604020202020204" pitchFamily="34" charset="0"/>
            </a:endParaRPr>
          </a:p>
          <a:p>
            <a:pPr marL="342900" indent="-342900" algn="just" rtl="0" fontAlgn="base">
              <a:spcBef>
                <a:spcPts val="0"/>
              </a:spcBef>
              <a:spcAft>
                <a:spcPts val="0"/>
              </a:spcAft>
              <a:buFont typeface="Wingdings" panose="05000000000000000000" pitchFamily="2" charset="2"/>
              <a:buChar char="v"/>
            </a:pPr>
            <a:r>
              <a:rPr lang="en-US" sz="2400" b="1" i="0" u="sng" strike="noStrike" dirty="0">
                <a:solidFill>
                  <a:schemeClr val="tx1"/>
                </a:solidFill>
                <a:effectLst/>
                <a:latin typeface="Arial" panose="020B0604020202020204" pitchFamily="34" charset="0"/>
                <a:cs typeface="Arial" panose="020B0604020202020204" pitchFamily="34" charset="0"/>
              </a:rPr>
              <a:t>Data sharing</a:t>
            </a:r>
            <a:r>
              <a:rPr lang="en-US" sz="2400" b="1" i="0" strike="noStrike" dirty="0">
                <a:solidFill>
                  <a:schemeClr val="tx1"/>
                </a:solidFill>
                <a:effectLst/>
                <a:latin typeface="Arial" panose="020B0604020202020204" pitchFamily="34" charset="0"/>
                <a:cs typeface="Arial" panose="020B0604020202020204" pitchFamily="34" charset="0"/>
              </a:rPr>
              <a:t> based on a</a:t>
            </a:r>
            <a:r>
              <a:rPr lang="en-US" sz="2400" b="1" i="0" u="none" strike="noStrike" dirty="0">
                <a:solidFill>
                  <a:schemeClr val="tx1"/>
                </a:solidFill>
                <a:effectLst/>
                <a:latin typeface="Arial" panose="020B0604020202020204" pitchFamily="34" charset="0"/>
                <a:cs typeface="Arial" panose="020B0604020202020204" pitchFamily="34" charset="0"/>
              </a:rPr>
              <a:t> systems</a:t>
            </a:r>
            <a:r>
              <a:rPr lang="en-US" sz="2400" b="1" dirty="0">
                <a:solidFill>
                  <a:schemeClr val="tx1"/>
                </a:solidFill>
                <a:latin typeface="Arial" panose="020B0604020202020204" pitchFamily="34" charset="0"/>
                <a:cs typeface="Arial" panose="020B0604020202020204" pitchFamily="34" charset="0"/>
              </a:rPr>
              <a:t> approach</a:t>
            </a:r>
          </a:p>
          <a:p>
            <a:pPr marL="0" marR="0" lvl="0" indent="0" algn="just"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 Common (interoperable?) reporting/archive grid for climate?  (Spectral/spatial)</a:t>
            </a:r>
          </a:p>
          <a:p>
            <a:pPr marL="0" marR="0" lvl="0" indent="0" algn="just"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 Common Grid for S2S calibration?</a:t>
            </a:r>
          </a:p>
          <a:p>
            <a:pPr marL="0" marR="0" lvl="0" indent="0" algn="just"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 Format – what info to report and how?   (note volume of information when including uncertainties)</a:t>
            </a:r>
          </a:p>
          <a:p>
            <a:pPr marL="0" marR="0" lvl="0" indent="0" algn="just"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 Mirrored data stores/access?</a:t>
            </a:r>
          </a:p>
          <a:p>
            <a:pPr marL="0" marR="0" lvl="0" indent="0" algn="just"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 Minimal set of common ‘targets’ (comparison/gap filling </a:t>
            </a:r>
            <a:r>
              <a:rPr kumimoji="0" lang="en-US" sz="1600" b="1"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Arial"/>
              </a:rPr>
              <a:t>etc</a:t>
            </a:r>
            <a:r>
              <a:rPr kumimoji="0" lang="en-US"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a:t>
            </a:r>
          </a:p>
          <a:p>
            <a:pPr marL="0" marR="0" lvl="0" indent="0" algn="just" defTabSz="914400" rtl="0" eaLnBrk="1" fontAlgn="base"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342900" indent="-342900" algn="just" rtl="0" fontAlgn="base">
              <a:spcBef>
                <a:spcPts val="0"/>
              </a:spcBef>
              <a:spcAft>
                <a:spcPts val="0"/>
              </a:spcAft>
              <a:buFont typeface="Wingdings" panose="05000000000000000000" pitchFamily="2" charset="2"/>
              <a:buChar char="v"/>
            </a:pPr>
            <a:r>
              <a:rPr lang="en-US" sz="2400" b="1" i="0" u="sng" strike="noStrike" dirty="0">
                <a:solidFill>
                  <a:schemeClr val="tx1"/>
                </a:solidFill>
                <a:effectLst/>
                <a:latin typeface="Arial" panose="020B0604020202020204" pitchFamily="34" charset="0"/>
                <a:cs typeface="Arial" panose="020B0604020202020204" pitchFamily="34" charset="0"/>
              </a:rPr>
              <a:t>Communications strategy</a:t>
            </a:r>
            <a:r>
              <a:rPr lang="en-US" sz="2400" b="1" i="0" strike="noStrike" dirty="0">
                <a:solidFill>
                  <a:schemeClr val="tx1"/>
                </a:solidFill>
                <a:effectLst/>
                <a:latin typeface="Arial" panose="020B0604020202020204" pitchFamily="34" charset="0"/>
                <a:cs typeface="Arial" panose="020B0604020202020204" pitchFamily="34" charset="0"/>
              </a:rPr>
              <a:t> </a:t>
            </a:r>
            <a:r>
              <a:rPr lang="en-US" sz="2400" i="0" strike="noStrike" dirty="0">
                <a:solidFill>
                  <a:schemeClr val="tx1"/>
                </a:solidFill>
                <a:effectLst/>
                <a:latin typeface="Arial" panose="020B0604020202020204" pitchFamily="34" charset="0"/>
                <a:cs typeface="Arial" panose="020B0604020202020204" pitchFamily="34" charset="0"/>
              </a:rPr>
              <a:t>for a</a:t>
            </a:r>
            <a:r>
              <a:rPr lang="en-US" sz="2400" i="0" u="none" strike="noStrike" dirty="0">
                <a:solidFill>
                  <a:schemeClr val="tx1"/>
                </a:solidFill>
                <a:effectLst/>
                <a:latin typeface="Arial" panose="020B0604020202020204" pitchFamily="34" charset="0"/>
                <a:cs typeface="Arial" panose="020B0604020202020204" pitchFamily="34" charset="0"/>
              </a:rPr>
              <a:t>wareness raising / key messages / utility for observing system / integrated mult</a:t>
            </a:r>
            <a:r>
              <a:rPr lang="en-US" sz="2400" dirty="0">
                <a:solidFill>
                  <a:schemeClr val="tx1"/>
                </a:solidFill>
                <a:latin typeface="Arial" panose="020B0604020202020204" pitchFamily="34" charset="0"/>
                <a:cs typeface="Arial" panose="020B0604020202020204" pitchFamily="34" charset="0"/>
              </a:rPr>
              <a:t>i-</a:t>
            </a:r>
            <a:r>
              <a:rPr lang="en-US" sz="2400" dirty="0" err="1">
                <a:solidFill>
                  <a:schemeClr val="tx1"/>
                </a:solidFill>
                <a:latin typeface="Arial" panose="020B0604020202020204" pitchFamily="34" charset="0"/>
                <a:cs typeface="Arial" panose="020B0604020202020204" pitchFamily="34" charset="0"/>
              </a:rPr>
              <a:t>SITSat</a:t>
            </a:r>
            <a:r>
              <a:rPr lang="en-US" sz="2400" dirty="0">
                <a:solidFill>
                  <a:schemeClr val="tx1"/>
                </a:solidFill>
                <a:latin typeface="Arial" panose="020B0604020202020204" pitchFamily="34" charset="0"/>
                <a:cs typeface="Arial" panose="020B0604020202020204" pitchFamily="34" charset="0"/>
              </a:rPr>
              <a:t> observing system</a:t>
            </a:r>
          </a:p>
          <a:p>
            <a:pPr algn="just" rtl="0" fontAlgn="base">
              <a:spcBef>
                <a:spcPts val="0"/>
              </a:spcBef>
              <a:spcAft>
                <a:spcPts val="0"/>
              </a:spcAft>
            </a:pPr>
            <a:r>
              <a:rPr lang="en-US" sz="2400" i="0" u="none" strike="noStrike" dirty="0">
                <a:solidFill>
                  <a:srgbClr val="FF0000"/>
                </a:solidFill>
                <a:effectLst/>
                <a:latin typeface="Arial" panose="020B0604020202020204" pitchFamily="34" charset="0"/>
                <a:cs typeface="Arial" panose="020B0604020202020204" pitchFamily="34" charset="0"/>
              </a:rPr>
              <a:t>Visibility of new class of sensors and </a:t>
            </a:r>
            <a:r>
              <a:rPr lang="en-US" sz="2400" dirty="0">
                <a:solidFill>
                  <a:srgbClr val="FF0000"/>
                </a:solidFill>
                <a:latin typeface="Arial" panose="020B0604020202020204" pitchFamily="34" charset="0"/>
                <a:cs typeface="Arial" panose="020B0604020202020204" pitchFamily="34" charset="0"/>
              </a:rPr>
              <a:t>their benefits to senior executives in agencies</a:t>
            </a:r>
            <a:endParaRPr lang="en-US" sz="2400" i="0" u="none" strike="noStrike" dirty="0">
              <a:solidFill>
                <a:srgbClr val="FF0000"/>
              </a:solidFill>
              <a:effectLst/>
              <a:latin typeface="Arial" panose="020B0604020202020204" pitchFamily="34" charset="0"/>
              <a:cs typeface="Arial" panose="020B0604020202020204" pitchFamily="34" charset="0"/>
            </a:endParaRPr>
          </a:p>
          <a:p>
            <a:pPr marL="342900" indent="-342900" algn="just" rtl="0" fontAlgn="base">
              <a:spcBef>
                <a:spcPts val="0"/>
              </a:spcBef>
              <a:spcAft>
                <a:spcPts val="0"/>
              </a:spcAft>
              <a:buFont typeface="Wingdings" panose="05000000000000000000" pitchFamily="2" charset="2"/>
              <a:buChar char="v"/>
            </a:pPr>
            <a:endParaRPr lang="en-US" sz="2400" i="0" u="none" strike="noStrike" dirty="0">
              <a:solidFill>
                <a:schemeClr val="tx1"/>
              </a:solidFill>
              <a:effectLst/>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A647371-A8AA-7581-4885-C2CD09589701}"/>
              </a:ext>
            </a:extLst>
          </p:cNvPr>
          <p:cNvPicPr/>
          <p:nvPr/>
        </p:nvPicPr>
        <p:blipFill>
          <a:blip r:embed="rId3">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Tree>
    <p:extLst>
      <p:ext uri="{BB962C8B-B14F-4D97-AF65-F5344CB8AC3E}">
        <p14:creationId xmlns:p14="http://schemas.microsoft.com/office/powerpoint/2010/main" val="512981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333C73D-0075-C7C6-B80D-B3192E91B755}"/>
              </a:ext>
            </a:extLst>
          </p:cNvPr>
          <p:cNvSpPr>
            <a:spLocks noGrp="1"/>
          </p:cNvSpPr>
          <p:nvPr>
            <p:ph type="body" idx="1"/>
          </p:nvPr>
        </p:nvSpPr>
        <p:spPr>
          <a:xfrm>
            <a:off x="-62144" y="922140"/>
            <a:ext cx="12015953" cy="4775482"/>
          </a:xfrm>
        </p:spPr>
        <p:txBody>
          <a:bodyPr/>
          <a:lstStyle/>
          <a:p>
            <a:r>
              <a:rPr lang="en-US" dirty="0"/>
              <a:t>Potential Content</a:t>
            </a:r>
          </a:p>
          <a:p>
            <a:pPr lvl="1"/>
            <a:r>
              <a:rPr lang="en-US" dirty="0"/>
              <a:t>Define </a:t>
            </a:r>
            <a:r>
              <a:rPr lang="en-US" dirty="0" err="1"/>
              <a:t>SITSats</a:t>
            </a:r>
            <a:r>
              <a:rPr lang="en-US" dirty="0"/>
              <a:t> and why they are important for global climate observing system</a:t>
            </a:r>
          </a:p>
          <a:p>
            <a:pPr lvl="2"/>
            <a:r>
              <a:rPr lang="en-US" dirty="0"/>
              <a:t>How to evidence it is a </a:t>
            </a:r>
            <a:r>
              <a:rPr lang="en-US" dirty="0" err="1"/>
              <a:t>SITSat</a:t>
            </a:r>
            <a:r>
              <a:rPr lang="en-US" dirty="0"/>
              <a:t> – Traceability &amp; Uncertainty</a:t>
            </a:r>
          </a:p>
          <a:p>
            <a:pPr lvl="2"/>
            <a:r>
              <a:rPr lang="en-US" dirty="0"/>
              <a:t>How they can transfer calibrations – Link to full </a:t>
            </a:r>
            <a:r>
              <a:rPr lang="en-US" dirty="0" err="1"/>
              <a:t>cal</a:t>
            </a:r>
            <a:r>
              <a:rPr lang="en-US" dirty="0"/>
              <a:t> </a:t>
            </a:r>
            <a:r>
              <a:rPr lang="en-US" dirty="0" err="1"/>
              <a:t>val</a:t>
            </a:r>
            <a:r>
              <a:rPr lang="en-US" dirty="0"/>
              <a:t> architecture – expected performance improvement  - utilize COVE tool (orbit propagator) to illustrate Cal opportunities</a:t>
            </a:r>
          </a:p>
          <a:p>
            <a:pPr lvl="2"/>
            <a:r>
              <a:rPr lang="en-US" dirty="0"/>
              <a:t>What they don’t do i.e. cannot correct without assumptions of sensor under test</a:t>
            </a:r>
          </a:p>
          <a:p>
            <a:pPr lvl="1"/>
            <a:r>
              <a:rPr lang="en-US" dirty="0"/>
              <a:t>Purpose of the </a:t>
            </a:r>
            <a:r>
              <a:rPr lang="en-US" dirty="0" err="1"/>
              <a:t>SITSat</a:t>
            </a:r>
            <a:r>
              <a:rPr lang="en-US" dirty="0"/>
              <a:t> group</a:t>
            </a:r>
          </a:p>
          <a:p>
            <a:pPr lvl="1"/>
            <a:r>
              <a:rPr lang="en-US" dirty="0" err="1"/>
              <a:t>SITSat</a:t>
            </a:r>
            <a:r>
              <a:rPr lang="en-US" dirty="0"/>
              <a:t> group members &amp; how to contact the group</a:t>
            </a:r>
          </a:p>
          <a:p>
            <a:pPr lvl="1"/>
            <a:r>
              <a:rPr lang="en-US" dirty="0"/>
              <a:t>Overview of </a:t>
            </a:r>
            <a:r>
              <a:rPr lang="en-US" dirty="0" err="1"/>
              <a:t>SITSats</a:t>
            </a:r>
            <a:r>
              <a:rPr lang="en-US" dirty="0"/>
              <a:t> in development/planned &amp; expected operational timeframes</a:t>
            </a:r>
          </a:p>
          <a:p>
            <a:pPr lvl="1"/>
            <a:r>
              <a:rPr lang="en-US" dirty="0"/>
              <a:t>Future: Past and upcoming group activities (meetings, </a:t>
            </a:r>
            <a:r>
              <a:rPr lang="en-US" dirty="0" err="1"/>
              <a:t>etc</a:t>
            </a:r>
            <a:r>
              <a:rPr lang="en-US" dirty="0"/>
              <a:t>)</a:t>
            </a:r>
          </a:p>
          <a:p>
            <a:pPr lvl="1"/>
            <a:r>
              <a:rPr lang="en-US" dirty="0"/>
              <a:t>Future: Relevant Documentation (To be created by this group)</a:t>
            </a:r>
          </a:p>
          <a:p>
            <a:r>
              <a:rPr lang="en-US" dirty="0"/>
              <a:t>General</a:t>
            </a:r>
          </a:p>
          <a:p>
            <a:pPr lvl="1"/>
            <a:r>
              <a:rPr lang="en-US" dirty="0"/>
              <a:t>Key simple common messages for end of a talk or opportune meeting</a:t>
            </a:r>
          </a:p>
          <a:p>
            <a:pPr lvl="1"/>
            <a:r>
              <a:rPr lang="en-US" dirty="0"/>
              <a:t>Poster for common </a:t>
            </a:r>
            <a:r>
              <a:rPr lang="en-US" dirty="0" err="1"/>
              <a:t>useage</a:t>
            </a:r>
            <a:endParaRPr lang="en-US" dirty="0"/>
          </a:p>
          <a:p>
            <a:endParaRPr lang="en-US" dirty="0"/>
          </a:p>
          <a:p>
            <a:endParaRPr lang="en-US" dirty="0"/>
          </a:p>
        </p:txBody>
      </p:sp>
      <p:sp>
        <p:nvSpPr>
          <p:cNvPr id="6" name="Title 5">
            <a:extLst>
              <a:ext uri="{FF2B5EF4-FFF2-40B4-BE49-F238E27FC236}">
                <a16:creationId xmlns:a16="http://schemas.microsoft.com/office/drawing/2014/main" id="{6268EEC8-3B98-FD5A-187B-88D706928999}"/>
              </a:ext>
            </a:extLst>
          </p:cNvPr>
          <p:cNvSpPr>
            <a:spLocks noGrp="1"/>
          </p:cNvSpPr>
          <p:nvPr>
            <p:ph type="title"/>
          </p:nvPr>
        </p:nvSpPr>
        <p:spPr>
          <a:xfrm>
            <a:off x="2476870" y="-108157"/>
            <a:ext cx="7408534" cy="779002"/>
          </a:xfrm>
        </p:spPr>
        <p:txBody>
          <a:bodyPr/>
          <a:lstStyle/>
          <a:p>
            <a:r>
              <a:rPr lang="en-US" sz="4000" dirty="0"/>
              <a:t>Communications:</a:t>
            </a:r>
            <a:br>
              <a:rPr lang="en-US" sz="4000" dirty="0"/>
            </a:br>
            <a:r>
              <a:rPr lang="en-US" sz="4000" dirty="0"/>
              <a:t> </a:t>
            </a:r>
            <a:r>
              <a:rPr lang="en-US" sz="2400" dirty="0"/>
              <a:t>CEOS Cal/Val portal </a:t>
            </a:r>
            <a:r>
              <a:rPr lang="en-US" sz="2400" dirty="0" err="1"/>
              <a:t>SITSat</a:t>
            </a:r>
            <a:r>
              <a:rPr lang="en-US" sz="2400" dirty="0"/>
              <a:t> group page</a:t>
            </a:r>
          </a:p>
        </p:txBody>
      </p:sp>
      <p:pic>
        <p:nvPicPr>
          <p:cNvPr id="2" name="Picture 1">
            <a:extLst>
              <a:ext uri="{FF2B5EF4-FFF2-40B4-BE49-F238E27FC236}">
                <a16:creationId xmlns:a16="http://schemas.microsoft.com/office/drawing/2014/main" id="{3367BB77-7BCD-CBF7-DC78-45458445DA20}"/>
              </a:ext>
            </a:extLst>
          </p:cNvPr>
          <p:cNvPicPr/>
          <p:nvPr/>
        </p:nvPicPr>
        <p:blipFill>
          <a:blip r:embed="rId2">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Tree>
    <p:extLst>
      <p:ext uri="{BB962C8B-B14F-4D97-AF65-F5344CB8AC3E}">
        <p14:creationId xmlns:p14="http://schemas.microsoft.com/office/powerpoint/2010/main" val="1633041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DC30F2-AEFF-49D0-5102-78EBE6E36DAD}"/>
              </a:ext>
            </a:extLst>
          </p:cNvPr>
          <p:cNvSpPr>
            <a:spLocks noGrp="1"/>
          </p:cNvSpPr>
          <p:nvPr>
            <p:ph type="body" idx="2"/>
          </p:nvPr>
        </p:nvSpPr>
        <p:spPr>
          <a:xfrm>
            <a:off x="176048" y="1445923"/>
            <a:ext cx="5377259" cy="4775482"/>
          </a:xfrm>
        </p:spPr>
        <p:txBody>
          <a:bodyPr/>
          <a:lstStyle/>
          <a:p>
            <a:pPr marL="342900" indent="-342900">
              <a:lnSpc>
                <a:spcPct val="107000"/>
              </a:lnSpc>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Page: Landing Page</a:t>
            </a:r>
          </a:p>
          <a:p>
            <a:pPr marL="742950" lvl="1" indent="-285750">
              <a:lnSpc>
                <a:spcPct val="107000"/>
              </a:lnSpc>
            </a:pPr>
            <a:r>
              <a:rPr lang="en-GB" sz="2000" kern="100" dirty="0" err="1">
                <a:effectLst/>
                <a:latin typeface="Calibri" panose="020F0502020204030204" pitchFamily="34" charset="0"/>
                <a:ea typeface="Calibri" panose="020F0502020204030204" pitchFamily="34" charset="0"/>
                <a:cs typeface="Times New Roman" panose="02020603050405020304" pitchFamily="18" charset="0"/>
              </a:rPr>
              <a:t>SITSat</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Description (brief summary)</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Mission of Task Team</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Terms of Reference</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Membership (CEOS WGCV &amp; GSICS collab)</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Leadership &amp; Contact</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Related Links</a:t>
            </a:r>
          </a:p>
          <a:p>
            <a:pPr marL="1143000" lvl="2" indent="-228600">
              <a:lnSpc>
                <a:spcPct val="107000"/>
              </a:lnSpc>
            </a:pPr>
            <a:r>
              <a:rPr lang="en-GB" kern="100" dirty="0">
                <a:effectLst/>
                <a:latin typeface="Calibri" panose="020F0502020204030204" pitchFamily="34" charset="0"/>
                <a:ea typeface="Calibri" panose="020F0502020204030204" pitchFamily="34" charset="0"/>
                <a:cs typeface="Times New Roman" panose="02020603050405020304" pitchFamily="18" charset="0"/>
              </a:rPr>
              <a:t>GSICS, GSICS Wiki</a:t>
            </a:r>
          </a:p>
          <a:p>
            <a:pPr marL="1143000" lvl="2" indent="-228600">
              <a:lnSpc>
                <a:spcPct val="107000"/>
              </a:lnSpc>
            </a:pPr>
            <a:r>
              <a:rPr lang="en-GB" kern="100" dirty="0" err="1">
                <a:effectLst/>
                <a:latin typeface="Calibri" panose="020F0502020204030204" pitchFamily="34" charset="0"/>
                <a:ea typeface="Calibri" panose="020F0502020204030204" pitchFamily="34" charset="0"/>
                <a:cs typeface="Times New Roman" panose="02020603050405020304" pitchFamily="18" charset="0"/>
              </a:rPr>
              <a:t>SITSats</a:t>
            </a:r>
            <a:r>
              <a:rPr lang="en-GB" kern="100" dirty="0">
                <a:effectLst/>
                <a:latin typeface="Calibri" panose="020F0502020204030204" pitchFamily="34" charset="0"/>
                <a:ea typeface="Calibri" panose="020F0502020204030204" pitchFamily="34" charset="0"/>
                <a:cs typeface="Times New Roman" panose="02020603050405020304" pitchFamily="18" charset="0"/>
              </a:rPr>
              <a:t> Operational &amp; in Development</a:t>
            </a:r>
          </a:p>
          <a:p>
            <a:pPr marL="1143000" lvl="2" indent="-228600">
              <a:lnSpc>
                <a:spcPct val="107000"/>
              </a:lnSpc>
              <a:spcAft>
                <a:spcPts val="800"/>
              </a:spcAft>
            </a:pPr>
            <a:r>
              <a:rPr lang="en-GB" kern="100" dirty="0">
                <a:effectLst/>
                <a:latin typeface="Calibri" panose="020F0502020204030204" pitchFamily="34" charset="0"/>
                <a:ea typeface="Calibri" panose="020F0502020204030204" pitchFamily="34" charset="0"/>
                <a:cs typeface="Times New Roman" panose="02020603050405020304" pitchFamily="18" charset="0"/>
              </a:rPr>
              <a:t>CEOS, WGCV</a:t>
            </a:r>
          </a:p>
          <a:p>
            <a:pPr marL="50800" indent="0">
              <a:buNone/>
            </a:pPr>
            <a:endParaRPr lang="en-GB" dirty="0"/>
          </a:p>
        </p:txBody>
      </p:sp>
      <p:sp>
        <p:nvSpPr>
          <p:cNvPr id="4" name="Title 3">
            <a:extLst>
              <a:ext uri="{FF2B5EF4-FFF2-40B4-BE49-F238E27FC236}">
                <a16:creationId xmlns:a16="http://schemas.microsoft.com/office/drawing/2014/main" id="{E675E796-1BC8-F008-E1CD-9412D9C00B6B}"/>
              </a:ext>
            </a:extLst>
          </p:cNvPr>
          <p:cNvSpPr>
            <a:spLocks noGrp="1"/>
          </p:cNvSpPr>
          <p:nvPr>
            <p:ph type="title"/>
          </p:nvPr>
        </p:nvSpPr>
        <p:spPr>
          <a:xfrm>
            <a:off x="2805136" y="153636"/>
            <a:ext cx="9386864" cy="779002"/>
          </a:xfrm>
        </p:spPr>
        <p:txBody>
          <a:bodyPr/>
          <a:lstStyle/>
          <a:p>
            <a:r>
              <a:rPr lang="en-GB" dirty="0"/>
              <a:t>Outline of Website</a:t>
            </a:r>
          </a:p>
        </p:txBody>
      </p:sp>
      <p:sp>
        <p:nvSpPr>
          <p:cNvPr id="5" name="Text Placeholder 2">
            <a:extLst>
              <a:ext uri="{FF2B5EF4-FFF2-40B4-BE49-F238E27FC236}">
                <a16:creationId xmlns:a16="http://schemas.microsoft.com/office/drawing/2014/main" id="{5F3D1F91-B1CD-E419-E8A7-878B6711A948}"/>
              </a:ext>
            </a:extLst>
          </p:cNvPr>
          <p:cNvSpPr txBox="1">
            <a:spLocks/>
          </p:cNvSpPr>
          <p:nvPr/>
        </p:nvSpPr>
        <p:spPr>
          <a:xfrm>
            <a:off x="6096000" y="1460773"/>
            <a:ext cx="5377259" cy="477548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Courier New"/>
              <a:buChar char="o"/>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pPr marL="342900" indent="-342900">
              <a:lnSpc>
                <a:spcPct val="107000"/>
              </a:lnSpc>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Sub-Page: What is a </a:t>
            </a:r>
            <a:r>
              <a:rPr lang="en-GB" sz="2000" b="1" kern="100" dirty="0" err="1">
                <a:effectLst/>
                <a:latin typeface="Calibri" panose="020F0502020204030204" pitchFamily="34" charset="0"/>
                <a:ea typeface="Calibri" panose="020F0502020204030204" pitchFamily="34" charset="0"/>
                <a:cs typeface="Times New Roman" panose="02020603050405020304" pitchFamily="18" charset="0"/>
              </a:rPr>
              <a:t>SITSat</a:t>
            </a: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 (sub-page)</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More detailed definition</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Underpinning challenge (&amp; how </a:t>
            </a:r>
            <a:r>
              <a:rPr lang="en-GB" sz="2000" kern="100" dirty="0" err="1">
                <a:effectLst/>
                <a:latin typeface="Calibri" panose="020F0502020204030204" pitchFamily="34" charset="0"/>
                <a:ea typeface="Calibri" panose="020F0502020204030204" pitchFamily="34" charset="0"/>
                <a:cs typeface="Times New Roman" panose="02020603050405020304" pitchFamily="18" charset="0"/>
              </a:rPr>
              <a:t>SITSats</a:t>
            </a: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 support it)</a:t>
            </a:r>
          </a:p>
          <a:p>
            <a:pPr marL="1143000" lvl="2" indent="-228600">
              <a:lnSpc>
                <a:spcPct val="107000"/>
              </a:lnSpc>
            </a:pPr>
            <a:r>
              <a:rPr lang="en-GB" kern="100" dirty="0">
                <a:effectLst/>
                <a:latin typeface="Calibri" panose="020F0502020204030204" pitchFamily="34" charset="0"/>
                <a:ea typeface="Calibri" panose="020F0502020204030204" pitchFamily="34" charset="0"/>
                <a:cs typeface="Times New Roman" panose="02020603050405020304" pitchFamily="18" charset="0"/>
              </a:rPr>
              <a:t>Within this include how instruments currently calibration and differences for </a:t>
            </a:r>
            <a:r>
              <a:rPr lang="en-GB" kern="100" dirty="0" err="1">
                <a:effectLst/>
                <a:latin typeface="Calibri" panose="020F0502020204030204" pitchFamily="34" charset="0"/>
                <a:ea typeface="Calibri" panose="020F0502020204030204" pitchFamily="34" charset="0"/>
                <a:cs typeface="Times New Roman" panose="02020603050405020304" pitchFamily="18" charset="0"/>
              </a:rPr>
              <a:t>SITSats</a:t>
            </a:r>
            <a:endParaRPr lang="en-GB"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SI-Traceability &amp; what is enables</a:t>
            </a:r>
          </a:p>
          <a:p>
            <a:pPr marL="742950" lvl="1" indent="-285750">
              <a:lnSpc>
                <a:spcPct val="107000"/>
              </a:lnSpc>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What they do (and don’t do)</a:t>
            </a:r>
          </a:p>
          <a:p>
            <a:pPr marL="742950" lvl="1" indent="-285750">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Information to be provided &amp; method</a:t>
            </a:r>
          </a:p>
          <a:p>
            <a:pPr marL="50800" indent="0">
              <a:buFont typeface="Noto Sans Symbols"/>
              <a:buNone/>
            </a:pPr>
            <a:endParaRPr lang="en-GB" dirty="0"/>
          </a:p>
        </p:txBody>
      </p:sp>
      <p:pic>
        <p:nvPicPr>
          <p:cNvPr id="6" name="Picture 5">
            <a:extLst>
              <a:ext uri="{FF2B5EF4-FFF2-40B4-BE49-F238E27FC236}">
                <a16:creationId xmlns:a16="http://schemas.microsoft.com/office/drawing/2014/main" id="{BE99E906-0CC4-1A1B-E4C1-AA8E82C483F8}"/>
              </a:ext>
            </a:extLst>
          </p:cNvPr>
          <p:cNvPicPr/>
          <p:nvPr/>
        </p:nvPicPr>
        <p:blipFill>
          <a:blip r:embed="rId2">
            <a:extLst>
              <a:ext uri="{28A0092B-C50C-407E-A947-70E740481C1C}">
                <a14:useLocalDpi xmlns:a14="http://schemas.microsoft.com/office/drawing/2010/main" val="0"/>
              </a:ext>
            </a:extLst>
          </a:blip>
          <a:stretch>
            <a:fillRect/>
          </a:stretch>
        </p:blipFill>
        <p:spPr>
          <a:xfrm>
            <a:off x="468303" y="168372"/>
            <a:ext cx="1605593" cy="648896"/>
          </a:xfrm>
          <a:prstGeom prst="rect">
            <a:avLst/>
          </a:prstGeom>
        </p:spPr>
      </p:pic>
    </p:spTree>
    <p:extLst>
      <p:ext uri="{BB962C8B-B14F-4D97-AF65-F5344CB8AC3E}">
        <p14:creationId xmlns:p14="http://schemas.microsoft.com/office/powerpoint/2010/main" val="1558835175"/>
      </p:ext>
    </p:extLst>
  </p:cSld>
  <p:clrMapOvr>
    <a:masterClrMapping/>
  </p:clrMapOvr>
</p:sld>
</file>

<file path=ppt/theme/theme1.xml><?xml version="1.0" encoding="utf-8"?>
<a:theme xmlns:a="http://schemas.openxmlformats.org/drawingml/2006/main"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5" id="{71108255-D6B1-4323-B2C2-D5E6C8842599}" vid="{F781841B-06CE-4946-9D8D-B0932D96B3F7}"/>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19369</TotalTime>
  <Words>2260</Words>
  <Application>Microsoft Office PowerPoint</Application>
  <PresentationFormat>Widescreen</PresentationFormat>
  <Paragraphs>226</Paragraphs>
  <Slides>20</Slides>
  <Notes>5</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20</vt:i4>
      </vt:variant>
    </vt:vector>
  </HeadingPairs>
  <TitlesOfParts>
    <vt:vector size="32" baseType="lpstr">
      <vt:lpstr>Aptos</vt:lpstr>
      <vt:lpstr>Aptos Display</vt:lpstr>
      <vt:lpstr>Arial</vt:lpstr>
      <vt:lpstr>Calibri</vt:lpstr>
      <vt:lpstr>Courier New</vt:lpstr>
      <vt:lpstr>Georgia</vt:lpstr>
      <vt:lpstr>Noto Sans Symbols</vt:lpstr>
      <vt:lpstr>Verdana</vt:lpstr>
      <vt:lpstr>Wingdings</vt:lpstr>
      <vt:lpstr>ceos</vt:lpstr>
      <vt:lpstr>Office Theme</vt:lpstr>
      <vt:lpstr>ESA_Presentation_DARK</vt:lpstr>
      <vt:lpstr> SI-Traceable Satellite (SITSat) Task Group</vt:lpstr>
      <vt:lpstr>Overview</vt:lpstr>
      <vt:lpstr>Task Group Members</vt:lpstr>
      <vt:lpstr>Motivation for SITSats</vt:lpstr>
      <vt:lpstr>Meanwhile, around the World…</vt:lpstr>
      <vt:lpstr>PowerPoint Presentation</vt:lpstr>
      <vt:lpstr>Task Group Deliverables</vt:lpstr>
      <vt:lpstr>Communications:  CEOS Cal/Val portal SITSat group page</vt:lpstr>
      <vt:lpstr>Outline of Website</vt:lpstr>
      <vt:lpstr>Outline of Website</vt:lpstr>
      <vt:lpstr>PowerPoint Presentation</vt:lpstr>
      <vt:lpstr>Name!</vt:lpstr>
      <vt:lpstr>Inputs/options</vt:lpstr>
      <vt:lpstr>Considered RefSat</vt:lpstr>
      <vt:lpstr>Feedback on RefSat from WGCV Members</vt:lpstr>
      <vt:lpstr>A New Suggestion: FRMsat</vt:lpstr>
      <vt:lpstr>PowerPoint Presentation</vt:lpstr>
      <vt:lpstr>What is a FRMsat ?: Full definition</vt:lpstr>
      <vt:lpstr>What  is a FRMsat?: simple definition</vt:lpstr>
      <vt:lpstr>2026 Goals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WGCV-51 Presentation Template and Guidance</dc:title>
  <dc:creator>Philippe Goryl</dc:creator>
  <cp:lastModifiedBy>Nigel Fox</cp:lastModifiedBy>
  <cp:revision>31</cp:revision>
  <dcterms:modified xsi:type="dcterms:W3CDTF">2026-04-19T14:17:08Z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e8f52fc-90ad-4089-8b41-04a6070796d3_Enabled">
    <vt:lpwstr>true</vt:lpwstr>
  </property>
  <property fmtid="{D5CDD505-2E9C-101B-9397-08002B2CF9AE}" pid="3" name="MSIP_Label_ce8f52fc-90ad-4089-8b41-04a6070796d3_SetDate">
    <vt:lpwstr>2023-10-24T11:40:03Z</vt:lpwstr>
  </property>
  <property fmtid="{D5CDD505-2E9C-101B-9397-08002B2CF9AE}" pid="4" name="MSIP_Label_ce8f52fc-90ad-4089-8b41-04a6070796d3_Method">
    <vt:lpwstr>Privileged</vt:lpwstr>
  </property>
  <property fmtid="{D5CDD505-2E9C-101B-9397-08002B2CF9AE}" pid="5" name="MSIP_Label_ce8f52fc-90ad-4089-8b41-04a6070796d3_Name">
    <vt:lpwstr>ce8f52fc-90ad-4089-8b41-04a6070796d3</vt:lpwstr>
  </property>
  <property fmtid="{D5CDD505-2E9C-101B-9397-08002B2CF9AE}" pid="6" name="MSIP_Label_ce8f52fc-90ad-4089-8b41-04a6070796d3_SiteId">
    <vt:lpwstr>601e5460-b1bf-49c0-bd2d-e76ffc186a8d</vt:lpwstr>
  </property>
  <property fmtid="{D5CDD505-2E9C-101B-9397-08002B2CF9AE}" pid="7" name="MSIP_Label_ce8f52fc-90ad-4089-8b41-04a6070796d3_ActionId">
    <vt:lpwstr>f9ce412c-8c65-4fe8-80cd-d162c90512fe</vt:lpwstr>
  </property>
  <property fmtid="{D5CDD505-2E9C-101B-9397-08002B2CF9AE}" pid="8" name="MSIP_Label_ce8f52fc-90ad-4089-8b41-04a6070796d3_ContentBits">
    <vt:lpwstr>1</vt:lpwstr>
  </property>
</Properties>
</file>