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2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Quattrocento Sans"/>
      <p:regular r:id="rId11"/>
      <p:bold r:id="rId12"/>
      <p:italic r:id="rId13"/>
      <p:boldItalic r:id="rId14"/>
    </p:embeddedFont>
    <p:embeddedFont>
      <p:font typeface="Open Sans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HnhMQ0s0UmGTBt/aB4Ma7I8Ag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regular.fntdata"/><Relationship Id="rId10" Type="http://schemas.openxmlformats.org/officeDocument/2006/relationships/slide" Target="slides/slide4.xml"/><Relationship Id="rId13" Type="http://schemas.openxmlformats.org/officeDocument/2006/relationships/font" Target="fonts/QuattrocentoSans-italic.fntdata"/><Relationship Id="rId12" Type="http://schemas.openxmlformats.org/officeDocument/2006/relationships/font" Target="fonts/QuattrocentoSans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OpenSansLight-regular.fntdata"/><Relationship Id="rId14" Type="http://schemas.openxmlformats.org/officeDocument/2006/relationships/font" Target="fonts/QuattrocentoSans-boldItalic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Master" Target="slideMasters/slideMaster3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"/>
          <p:cNvSpPr txBox="1"/>
          <p:nvPr/>
        </p:nvSpPr>
        <p:spPr>
          <a:xfrm>
            <a:off x="-56088" y="6562413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WGCV-53, 5-9 Sep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9347200" y="6504802"/>
            <a:ext cx="254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4978400" y="6477000"/>
            <a:ext cx="609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92D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 Group on Calibration and Validation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/>
        </p:nvSpPr>
        <p:spPr>
          <a:xfrm>
            <a:off x="812800" y="6172200"/>
            <a:ext cx="7010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92D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 Group on Calibration and Validation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itre (centré)">
  <p:cSld name="1_Slide de titre (centré)">
    <p:bg>
      <p:bgPr>
        <a:solidFill>
          <a:srgbClr val="59595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3"/>
          <p:cNvCxnSpPr/>
          <p:nvPr/>
        </p:nvCxnSpPr>
        <p:spPr>
          <a:xfrm>
            <a:off x="778487" y="1988840"/>
            <a:ext cx="10635028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2" name="Google Shape;62;p13"/>
          <p:cNvGrpSpPr/>
          <p:nvPr/>
        </p:nvGrpSpPr>
        <p:grpSpPr>
          <a:xfrm>
            <a:off x="399582" y="260649"/>
            <a:ext cx="2861733" cy="1440160"/>
            <a:chOff x="324658" y="260648"/>
            <a:chExt cx="2325158" cy="1440160"/>
          </a:xfrm>
        </p:grpSpPr>
        <p:pic>
          <p:nvPicPr>
            <p:cNvPr descr="C:\Users\bkf\Desktop\Image1.png" id="63" name="Google Shape;63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58" y="260648"/>
              <a:ext cx="2325158" cy="1236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3"/>
            <p:cNvSpPr txBox="1"/>
            <p:nvPr/>
          </p:nvSpPr>
          <p:spPr>
            <a:xfrm>
              <a:off x="560512" y="1412776"/>
              <a:ext cx="2016224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75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GB" sz="1100" u="none" cap="small" strike="noStrike">
                  <a:solidFill>
                    <a:srgbClr val="F2F2F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Putting knowledge on the map</a:t>
              </a:r>
              <a:endParaRPr b="0" i="0" sz="2000" u="none" cap="small" strike="noStrike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5" name="Google Shape;65;p13"/>
          <p:cNvSpPr txBox="1"/>
          <p:nvPr>
            <p:ph type="title"/>
          </p:nvPr>
        </p:nvSpPr>
        <p:spPr>
          <a:xfrm>
            <a:off x="1683881" y="2636912"/>
            <a:ext cx="8754756" cy="3672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Quattrocento Sans"/>
              <a:buNone/>
              <a:defRPr sz="4000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5741499" y="6641976"/>
            <a:ext cx="1949755" cy="21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PICSCAR-PPT-061-MAG</a:t>
            </a:r>
            <a:endParaRPr/>
          </a:p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 rot="-5400000">
            <a:off x="-246284" y="6339581"/>
            <a:ext cx="764704" cy="272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 rot="-5400000">
            <a:off x="-1452365" y="3441204"/>
            <a:ext cx="3136900" cy="232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itre (justifié à gauche)">
  <p:cSld name="2_Slide de titre (justifié à gauche)">
    <p:bg>
      <p:bgPr>
        <a:solidFill>
          <a:srgbClr val="59595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4"/>
          <p:cNvCxnSpPr/>
          <p:nvPr/>
        </p:nvCxnSpPr>
        <p:spPr>
          <a:xfrm>
            <a:off x="778486" y="1988840"/>
            <a:ext cx="11059013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778491" y="2276872"/>
            <a:ext cx="7090017" cy="2952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Quattrocento Sans"/>
              <a:buNone/>
              <a:defRPr sz="4000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5741499" y="6641976"/>
            <a:ext cx="612012" cy="21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3" name="Google Shape;73;p14"/>
          <p:cNvGrpSpPr/>
          <p:nvPr/>
        </p:nvGrpSpPr>
        <p:grpSpPr>
          <a:xfrm>
            <a:off x="399582" y="260649"/>
            <a:ext cx="2861733" cy="1440160"/>
            <a:chOff x="324658" y="260648"/>
            <a:chExt cx="2325158" cy="1440160"/>
          </a:xfrm>
        </p:grpSpPr>
        <p:pic>
          <p:nvPicPr>
            <p:cNvPr descr="C:\Users\bkf\Desktop\Image1.png" id="74" name="Google Shape;74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58" y="260648"/>
              <a:ext cx="2325158" cy="1236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4"/>
            <p:cNvSpPr txBox="1"/>
            <p:nvPr/>
          </p:nvSpPr>
          <p:spPr>
            <a:xfrm>
              <a:off x="560512" y="1412776"/>
              <a:ext cx="2016224" cy="288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7500"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r>
                <a:rPr b="0" i="0" lang="en-GB" sz="1100" u="none" cap="small" strike="noStrike">
                  <a:solidFill>
                    <a:srgbClr val="F2F2F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Putting knowledge on the map</a:t>
              </a:r>
              <a:endParaRPr b="0" i="0" sz="2000" u="none" cap="small" strike="noStrike">
                <a:solidFill>
                  <a:srgbClr val="F2F2F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6" name="Google Shape;76;p14"/>
          <p:cNvSpPr txBox="1"/>
          <p:nvPr>
            <p:ph idx="10" type="dt"/>
          </p:nvPr>
        </p:nvSpPr>
        <p:spPr>
          <a:xfrm rot="-5400000">
            <a:off x="-246284" y="6339581"/>
            <a:ext cx="764704" cy="272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 rot="-5400000">
            <a:off x="-1452364" y="3441204"/>
            <a:ext cx="3136900" cy="232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texte 2/3 (logo bas)">
  <p:cSld name="3_Slide texte 2/3 (logo bas)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-9223" y="1346"/>
            <a:ext cx="12201227" cy="54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58108" y="980733"/>
            <a:ext cx="7001393" cy="5145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>
                <a:solidFill>
                  <a:srgbClr val="3F3F3F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>
                <a:solidFill>
                  <a:srgbClr val="3F3F3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1" name="Google Shape;81;p15"/>
          <p:cNvCxnSpPr/>
          <p:nvPr/>
        </p:nvCxnSpPr>
        <p:spPr>
          <a:xfrm>
            <a:off x="0" y="54868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bkf\Desktop\Image1.png" id="82" name="Google Shape;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7403" y="6429098"/>
            <a:ext cx="992513" cy="4289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5741499" y="6641976"/>
            <a:ext cx="612012" cy="21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 rot="-5400000">
            <a:off x="-246284" y="6339581"/>
            <a:ext cx="764704" cy="272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 rot="-5400000">
            <a:off x="-1452365" y="3441204"/>
            <a:ext cx="3136900" cy="232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texte (logo bas)">
  <p:cSld name="3_Slide texte (logo bas)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-9223" y="1346"/>
            <a:ext cx="12201227" cy="54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58114" y="980733"/>
            <a:ext cx="11698529" cy="5145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>
                <a:solidFill>
                  <a:srgbClr val="3F3F3F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>
                <a:solidFill>
                  <a:srgbClr val="3F3F3F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>
                <a:solidFill>
                  <a:srgbClr val="3F3F3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9" name="Google Shape;89;p16"/>
          <p:cNvCxnSpPr/>
          <p:nvPr/>
        </p:nvCxnSpPr>
        <p:spPr>
          <a:xfrm>
            <a:off x="0" y="54868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bkf\Desktop\magellium_logoRVB.jpg" id="90" name="Google Shape;9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19737" y="6453339"/>
            <a:ext cx="813259" cy="3820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5741502" y="6525344"/>
            <a:ext cx="2481505" cy="332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</a:t>
            </a:r>
            <a:endParaRPr/>
          </a:p>
        </p:txBody>
      </p:sp>
      <p:sp>
        <p:nvSpPr>
          <p:cNvPr id="92" name="Google Shape;92;p16"/>
          <p:cNvSpPr txBox="1"/>
          <p:nvPr>
            <p:ph idx="11" type="ftr"/>
          </p:nvPr>
        </p:nvSpPr>
        <p:spPr>
          <a:xfrm rot="-5400000">
            <a:off x="-1452365" y="3441204"/>
            <a:ext cx="3136900" cy="232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 rot="-5400000">
            <a:off x="-246284" y="6339581"/>
            <a:ext cx="764704" cy="272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9347200" y="6504802"/>
            <a:ext cx="254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4978400" y="6477000"/>
            <a:ext cx="609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92D05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Working Group on Calibration and Validation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0" y="1"/>
            <a:ext cx="12192000" cy="246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0" y="6491289"/>
            <a:ext cx="12192000" cy="246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1579990" y="6688738"/>
            <a:ext cx="612012" cy="16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 rot="-5400000">
            <a:off x="-246284" y="6339581"/>
            <a:ext cx="764704" cy="272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 rot="-5400000">
            <a:off x="-1452365" y="3441204"/>
            <a:ext cx="3136900" cy="232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8488" y="6321474"/>
            <a:ext cx="674613" cy="5365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WGCV-56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</a:rPr>
              <a:t>Potential candidacy</a:t>
            </a:r>
            <a:br>
              <a:rPr b="1" lang="en-GB" sz="4000">
                <a:solidFill>
                  <a:srgbClr val="FFFFFF"/>
                </a:solidFill>
              </a:rPr>
            </a:br>
            <a:r>
              <a:rPr b="1" lang="en-GB" sz="4000">
                <a:solidFill>
                  <a:srgbClr val="FFFFFF"/>
                </a:solidFill>
              </a:rPr>
              <a:t>WGCV Vice-chair-Chair</a:t>
            </a:r>
            <a:br>
              <a:rPr b="1" lang="en-GB" sz="4000">
                <a:solidFill>
                  <a:srgbClr val="FFFFFF"/>
                </a:solidFill>
              </a:rPr>
            </a:br>
            <a:r>
              <a:rPr b="1" lang="en-GB" sz="4000">
                <a:solidFill>
                  <a:srgbClr val="FFFFFF"/>
                </a:solidFill>
              </a:rPr>
              <a:t>Nov 26 – Nov 30</a:t>
            </a:r>
            <a:br>
              <a:rPr lang="en-GB" sz="4000">
                <a:solidFill>
                  <a:srgbClr val="F2DFE0"/>
                </a:solidFill>
              </a:rPr>
            </a:br>
            <a:endParaRPr i="1" sz="4000"/>
          </a:p>
        </p:txBody>
      </p:sp>
      <p:sp>
        <p:nvSpPr>
          <p:cNvPr id="99" name="Google Shape;99;p1"/>
          <p:cNvSpPr/>
          <p:nvPr/>
        </p:nvSpPr>
        <p:spPr>
          <a:xfrm>
            <a:off x="7117381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Nigel Fox, NPL/UKSA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Item:W9.1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WGCV-56,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Sioux Falls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20th - 24th Apr 2026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451495" y="1436145"/>
            <a:ext cx="11315962" cy="4785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(Visiting Professor Univ Reading) Dr Nigel Fox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 1960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Graduated BSc Physics and Astronomy, Uni Coll Lon  1981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Joined NPL 1981 to work on developing new primary optical radiometric scales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b="1" i="0" lang="en-GB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Laser Radiometry 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b="1" i="0" lang="en-GB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Cryogenic Radiometer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b="1" i="0" lang="en-GB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Radiometry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b="1" i="0" lang="en-GB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Synchrotron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</a:pPr>
            <a:r>
              <a:rPr b="1" i="0" lang="en-GB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 -TIR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 1994  (Establishing a primary Radiometric scale)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038600" y="363986"/>
            <a:ext cx="4114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146887" y="3567506"/>
            <a:ext cx="2119256" cy="158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2325" y="3149325"/>
            <a:ext cx="1907950" cy="2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7707086" y="5552399"/>
            <a:ext cx="1458685" cy="37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0308772" y="5552399"/>
            <a:ext cx="1458685" cy="37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1985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127556" y="1811953"/>
            <a:ext cx="12064444" cy="56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Started active work related to EO (primarily pre-flight Cal) ~1990 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area needing high accuracy now achievable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engaged with all aspects; post-launch, level 2 products, climate 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Engaged with CEOS WGCV &amp; IVOS ~ 1996/7      IVOS chair ~2006 (from Mike Rast)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Attended pretty much every meeting 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Bringing Metrology focus, 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on various initiatives many with cross-cutting focus e.g. QA4EO, RadCalNet, EDAP, FRM, ….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Proposed TRUTHS in 2001 (as essentially a CEOS focussed mission for Cal/Val)</a:t>
            </a:r>
            <a:endParaRPr/>
          </a:p>
          <a:p>
            <a:pPr indent="-342900" lvl="2" marL="1485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Driver came from IVOS meetings and members many were CIs in proposal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3962400" y="152400"/>
            <a:ext cx="4114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601718" y="1066116"/>
            <a:ext cx="10988564" cy="7048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 keen to promote importance of ‘fit for purpose’ Cal/Val and QA in general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forward can probably find more time 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commit to 4 more years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IVOS have shown I can be a facilitator of the groups members ideas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Whilst not an expert in other sub-group domains believe I am sufficiently versed that with their support can attempt to represent all sub-groups effectively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Believe that we are moving into an era where commercial sector becomes increasingly important and am keen to engage  - particularly in supporting initiatives such as Future ARD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worked with Medhavy in various guises so think this can be a good partnership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Whilst formally representing a space agency am not part of a space agency but one which has, with sister NMIs an authority of independence on SI-Traceability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 formal and financial backing from UKSA</a:t>
            </a:r>
            <a:endParaRPr/>
          </a:p>
          <a:p>
            <a:pPr indent="-342900" lvl="1" marL="10858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</a:pPr>
            <a:r>
              <a:rPr b="1" i="0" lang="en-GB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need to find successor for IVOS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3962400" y="152400"/>
            <a:ext cx="4114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Motivation?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-MAG-MOD.PRE-GEN-083-v2.0-Présentation-Mode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Nigel Fox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2022-09-30T08:15:28Z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52abae9c-f8c9-45c5-9e89-06c734e4e77f</vt:lpwstr>
  </property>
  <property fmtid="{D5CDD505-2E9C-101B-9397-08002B2CF9AE}" pid="8" name="MSIP_Label_9df4b5af-ab42-45d5-91e7-45583bed1b2a_ContentBits">
    <vt:lpwstr>0</vt:lpwstr>
  </property>
</Properties>
</file>