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0287000" cx="18288000"/>
  <p:notesSz cx="6858000" cy="9144000"/>
  <p:embeddedFontLst>
    <p:embeddedFont>
      <p:font typeface="Poppins"/>
      <p:regular r:id="rId8"/>
      <p:bold r:id="rId9"/>
      <p:italic r:id="rId10"/>
      <p:boldItalic r:id="rId11"/>
    </p:embeddedFont>
    <p:embeddedFont>
      <p:font typeface="Montserrat"/>
      <p:bold r:id="rId12"/>
      <p:boldItalic r:id="rId13"/>
    </p:embeddedFont>
    <p:embeddedFont>
      <p:font typeface="Prompt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iiygqJKC5IlFZInFpujSxxjIxM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oppins-boldItalic.fntdata"/><Relationship Id="rId10" Type="http://schemas.openxmlformats.org/officeDocument/2006/relationships/font" Target="fonts/Poppins-italic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bold.fntdata"/><Relationship Id="rId15" Type="http://schemas.openxmlformats.org/officeDocument/2006/relationships/font" Target="fonts/Prompt-bold.fntdata"/><Relationship Id="rId14" Type="http://schemas.openxmlformats.org/officeDocument/2006/relationships/font" Target="fonts/Prompt-regular.fntdata"/><Relationship Id="rId17" Type="http://schemas.openxmlformats.org/officeDocument/2006/relationships/font" Target="fonts/Prompt-boldItalic.fntdata"/><Relationship Id="rId16" Type="http://schemas.openxmlformats.org/officeDocument/2006/relationships/font" Target="fonts/Promp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font" Target="fonts/Poppi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p1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:notes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7" name="Google Shape;127;p2:notes"/>
          <p:cNvSpPr/>
          <p:nvPr>
            <p:ph idx="3" type="sldImg"/>
          </p:nvPr>
        </p:nvSpPr>
        <p:spPr>
          <a:xfrm>
            <a:off x="2290763" y="512763"/>
            <a:ext cx="4562475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1" Type="http://schemas.openxmlformats.org/officeDocument/2006/relationships/image" Target="../media/image7.png"/><Relationship Id="rId10" Type="http://schemas.openxmlformats.org/officeDocument/2006/relationships/image" Target="../media/image11.png"/><Relationship Id="rId9" Type="http://schemas.openxmlformats.org/officeDocument/2006/relationships/image" Target="../media/image13.png"/><Relationship Id="rId5" Type="http://schemas.openxmlformats.org/officeDocument/2006/relationships/image" Target="../media/image2.jp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4.jpg"/><Relationship Id="rId6" Type="http://schemas.openxmlformats.org/officeDocument/2006/relationships/image" Target="../media/image10.jpg"/><Relationship Id="rId7" Type="http://schemas.openxmlformats.org/officeDocument/2006/relationships/image" Target="../media/image5.jpg"/><Relationship Id="rId8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/>
          <p:nvPr/>
        </p:nvSpPr>
        <p:spPr>
          <a:xfrm>
            <a:off x="0" y="1"/>
            <a:ext cx="18288000" cy="1556194"/>
          </a:xfrm>
          <a:custGeom>
            <a:rect b="b" l="l" r="r" t="t"/>
            <a:pathLst>
              <a:path extrusionOk="0" h="2074926" w="24384000">
                <a:moveTo>
                  <a:pt x="0" y="0"/>
                </a:moveTo>
                <a:lnTo>
                  <a:pt x="24384000" y="0"/>
                </a:lnTo>
                <a:lnTo>
                  <a:pt x="24384000" y="2074926"/>
                </a:lnTo>
                <a:lnTo>
                  <a:pt x="0" y="2074926"/>
                </a:lnTo>
                <a:close/>
              </a:path>
            </a:pathLst>
          </a:custGeom>
          <a:solidFill>
            <a:srgbClr val="3344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flipH="1">
            <a:off x="13956630" y="0"/>
            <a:ext cx="4331398" cy="1556194"/>
          </a:xfrm>
          <a:custGeom>
            <a:rect b="b" l="l" r="r" t="t"/>
            <a:pathLst>
              <a:path extrusionOk="0" h="2074926" w="5775198">
                <a:moveTo>
                  <a:pt x="5775198" y="0"/>
                </a:moveTo>
                <a:lnTo>
                  <a:pt x="0" y="0"/>
                </a:lnTo>
                <a:lnTo>
                  <a:pt x="0" y="2074926"/>
                </a:lnTo>
                <a:lnTo>
                  <a:pt x="5775198" y="2074926"/>
                </a:lnTo>
                <a:lnTo>
                  <a:pt x="5775198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-147750" l="-99687" r="5513" t="-1601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4687550" y="167488"/>
            <a:ext cx="3041809" cy="1205198"/>
          </a:xfrm>
          <a:custGeom>
            <a:rect b="b" l="l" r="r" t="t"/>
            <a:pathLst>
              <a:path extrusionOk="0" h="1606931" w="4055745">
                <a:moveTo>
                  <a:pt x="0" y="0"/>
                </a:moveTo>
                <a:lnTo>
                  <a:pt x="4055745" y="0"/>
                </a:lnTo>
                <a:lnTo>
                  <a:pt x="4055745" y="1606931"/>
                </a:lnTo>
                <a:lnTo>
                  <a:pt x="0" y="1606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3" l="0" r="-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-2667" y="9861909"/>
            <a:ext cx="18290667" cy="425101"/>
          </a:xfrm>
          <a:custGeom>
            <a:rect b="b" l="l" r="r" t="t"/>
            <a:pathLst>
              <a:path extrusionOk="0" h="566801" w="24387556">
                <a:moveTo>
                  <a:pt x="0" y="0"/>
                </a:moveTo>
                <a:lnTo>
                  <a:pt x="24387556" y="0"/>
                </a:lnTo>
                <a:lnTo>
                  <a:pt x="24387556" y="566801"/>
                </a:lnTo>
                <a:lnTo>
                  <a:pt x="0" y="566801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 rot="10800000">
            <a:off x="-6763" y="9810693"/>
            <a:ext cx="18294763" cy="89249"/>
          </a:xfrm>
          <a:custGeom>
            <a:rect b="b" l="l" r="r" t="t"/>
            <a:pathLst>
              <a:path extrusionOk="0" h="118999" w="24393017">
                <a:moveTo>
                  <a:pt x="24393017" y="0"/>
                </a:moveTo>
                <a:lnTo>
                  <a:pt x="0" y="0"/>
                </a:lnTo>
                <a:lnTo>
                  <a:pt x="0" y="118999"/>
                </a:lnTo>
                <a:lnTo>
                  <a:pt x="24393017" y="118999"/>
                </a:lnTo>
                <a:close/>
              </a:path>
            </a:pathLst>
          </a:custGeom>
          <a:solidFill>
            <a:srgbClr val="3344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0" y="1"/>
            <a:ext cx="18288000" cy="1556194"/>
          </a:xfrm>
          <a:custGeom>
            <a:rect b="b" l="l" r="r" t="t"/>
            <a:pathLst>
              <a:path extrusionOk="0" h="2074926" w="24384000">
                <a:moveTo>
                  <a:pt x="0" y="0"/>
                </a:moveTo>
                <a:lnTo>
                  <a:pt x="24384000" y="0"/>
                </a:lnTo>
                <a:lnTo>
                  <a:pt x="24384000" y="2074926"/>
                </a:lnTo>
                <a:lnTo>
                  <a:pt x="0" y="2074926"/>
                </a:lnTo>
                <a:close/>
              </a:path>
            </a:pathLst>
          </a:custGeom>
          <a:solidFill>
            <a:srgbClr val="3344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/>
          <p:nvPr/>
        </p:nvSpPr>
        <p:spPr>
          <a:xfrm flipH="1">
            <a:off x="13956630" y="0"/>
            <a:ext cx="4331398" cy="1556194"/>
          </a:xfrm>
          <a:custGeom>
            <a:rect b="b" l="l" r="r" t="t"/>
            <a:pathLst>
              <a:path extrusionOk="0" h="2074926" w="5775198">
                <a:moveTo>
                  <a:pt x="5775198" y="0"/>
                </a:moveTo>
                <a:lnTo>
                  <a:pt x="0" y="0"/>
                </a:lnTo>
                <a:lnTo>
                  <a:pt x="0" y="2074926"/>
                </a:lnTo>
                <a:lnTo>
                  <a:pt x="5775198" y="2074926"/>
                </a:lnTo>
                <a:lnTo>
                  <a:pt x="5775198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-147750" l="-99687" r="5513" t="-1601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14687550" y="167488"/>
            <a:ext cx="3041809" cy="1205198"/>
          </a:xfrm>
          <a:custGeom>
            <a:rect b="b" l="l" r="r" t="t"/>
            <a:pathLst>
              <a:path extrusionOk="0" h="1606931" w="4055745">
                <a:moveTo>
                  <a:pt x="0" y="0"/>
                </a:moveTo>
                <a:lnTo>
                  <a:pt x="4055745" y="0"/>
                </a:lnTo>
                <a:lnTo>
                  <a:pt x="4055745" y="1606931"/>
                </a:lnTo>
                <a:lnTo>
                  <a:pt x="0" y="1606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3" l="0" r="-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-2667" y="9861909"/>
            <a:ext cx="18290667" cy="425101"/>
          </a:xfrm>
          <a:custGeom>
            <a:rect b="b" l="l" r="r" t="t"/>
            <a:pathLst>
              <a:path extrusionOk="0" h="566801" w="24387556">
                <a:moveTo>
                  <a:pt x="0" y="0"/>
                </a:moveTo>
                <a:lnTo>
                  <a:pt x="24387556" y="0"/>
                </a:lnTo>
                <a:lnTo>
                  <a:pt x="24387556" y="566801"/>
                </a:lnTo>
                <a:lnTo>
                  <a:pt x="0" y="566801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/>
          <p:nvPr/>
        </p:nvSpPr>
        <p:spPr>
          <a:xfrm rot="10800000">
            <a:off x="-6763" y="9810693"/>
            <a:ext cx="18294763" cy="89249"/>
          </a:xfrm>
          <a:custGeom>
            <a:rect b="b" l="l" r="r" t="t"/>
            <a:pathLst>
              <a:path extrusionOk="0" h="118999" w="24393017">
                <a:moveTo>
                  <a:pt x="24393017" y="0"/>
                </a:moveTo>
                <a:lnTo>
                  <a:pt x="0" y="0"/>
                </a:lnTo>
                <a:lnTo>
                  <a:pt x="0" y="118999"/>
                </a:lnTo>
                <a:lnTo>
                  <a:pt x="24393017" y="118999"/>
                </a:lnTo>
                <a:close/>
              </a:path>
            </a:pathLst>
          </a:custGeom>
          <a:solidFill>
            <a:srgbClr val="3344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p1"/>
          <p:cNvCxnSpPr/>
          <p:nvPr/>
        </p:nvCxnSpPr>
        <p:spPr>
          <a:xfrm rot="43499">
            <a:off x="8025746" y="5230349"/>
            <a:ext cx="2259540" cy="0"/>
          </a:xfrm>
          <a:prstGeom prst="straightConnector1">
            <a:avLst/>
          </a:prstGeom>
          <a:noFill/>
          <a:ln cap="rnd" cmpd="sng" w="19050">
            <a:solidFill>
              <a:srgbClr val="D52FC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descr="No photo description available." id="103" name="Google Shape;103;p1"/>
          <p:cNvSpPr/>
          <p:nvPr/>
        </p:nvSpPr>
        <p:spPr>
          <a:xfrm>
            <a:off x="9133870" y="1556242"/>
            <a:ext cx="9286891" cy="5223877"/>
          </a:xfrm>
          <a:custGeom>
            <a:rect b="b" l="l" r="r" t="t"/>
            <a:pathLst>
              <a:path extrusionOk="0" h="5223877" w="9286891">
                <a:moveTo>
                  <a:pt x="0" y="0"/>
                </a:moveTo>
                <a:lnTo>
                  <a:pt x="9286892" y="0"/>
                </a:lnTo>
                <a:lnTo>
                  <a:pt x="9286892" y="5223877"/>
                </a:lnTo>
                <a:lnTo>
                  <a:pt x="0" y="522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-13506" y="6743007"/>
            <a:ext cx="2500133" cy="3067647"/>
          </a:xfrm>
          <a:custGeom>
            <a:rect b="b" l="l" r="r" t="t"/>
            <a:pathLst>
              <a:path extrusionOk="0" h="3067647" w="2500133">
                <a:moveTo>
                  <a:pt x="0" y="0"/>
                </a:moveTo>
                <a:lnTo>
                  <a:pt x="2500132" y="0"/>
                </a:lnTo>
                <a:lnTo>
                  <a:pt x="2500132" y="3067648"/>
                </a:lnTo>
                <a:lnTo>
                  <a:pt x="0" y="3067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6536640" y="7534546"/>
            <a:ext cx="1384661" cy="924954"/>
          </a:xfrm>
          <a:custGeom>
            <a:rect b="b" l="l" r="r" t="t"/>
            <a:pathLst>
              <a:path extrusionOk="0" h="924954" w="1384661">
                <a:moveTo>
                  <a:pt x="0" y="0"/>
                </a:moveTo>
                <a:lnTo>
                  <a:pt x="1384661" y="0"/>
                </a:lnTo>
                <a:lnTo>
                  <a:pt x="1384661" y="924953"/>
                </a:lnTo>
                <a:lnTo>
                  <a:pt x="0" y="9249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1"/>
          <p:cNvGrpSpPr/>
          <p:nvPr/>
        </p:nvGrpSpPr>
        <p:grpSpPr>
          <a:xfrm>
            <a:off x="1344279" y="8190883"/>
            <a:ext cx="136440" cy="136440"/>
            <a:chOff x="0" y="0"/>
            <a:chExt cx="812800" cy="812800"/>
          </a:xfrm>
        </p:grpSpPr>
        <p:sp>
          <p:nvSpPr>
            <p:cNvPr id="107" name="Google Shape;107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BF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1198314" y="8012153"/>
            <a:ext cx="136440" cy="136440"/>
            <a:chOff x="0" y="0"/>
            <a:chExt cx="812800" cy="812800"/>
          </a:xfrm>
        </p:grpSpPr>
        <p:sp>
          <p:nvSpPr>
            <p:cNvPr id="110" name="Google Shape;110;p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E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/>
          <p:nvPr/>
        </p:nvSpPr>
        <p:spPr>
          <a:xfrm>
            <a:off x="8389693" y="8772146"/>
            <a:ext cx="3791004" cy="312520"/>
          </a:xfrm>
          <a:custGeom>
            <a:rect b="b" l="l" r="r" t="t"/>
            <a:pathLst>
              <a:path extrusionOk="0" h="312520" w="3791004">
                <a:moveTo>
                  <a:pt x="0" y="0"/>
                </a:moveTo>
                <a:lnTo>
                  <a:pt x="3791004" y="0"/>
                </a:lnTo>
                <a:lnTo>
                  <a:pt x="3791004" y="312520"/>
                </a:lnTo>
                <a:lnTo>
                  <a:pt x="0" y="312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"/>
          <p:cNvSpPr/>
          <p:nvPr/>
        </p:nvSpPr>
        <p:spPr>
          <a:xfrm>
            <a:off x="6865416" y="9251046"/>
            <a:ext cx="6557084" cy="393228"/>
          </a:xfrm>
          <a:custGeom>
            <a:rect b="b" l="l" r="r" t="t"/>
            <a:pathLst>
              <a:path extrusionOk="0" h="393228" w="6557084">
                <a:moveTo>
                  <a:pt x="0" y="0"/>
                </a:moveTo>
                <a:lnTo>
                  <a:pt x="6557084" y="0"/>
                </a:lnTo>
                <a:lnTo>
                  <a:pt x="6557084" y="393229"/>
                </a:lnTo>
                <a:lnTo>
                  <a:pt x="0" y="393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2777866" y="7355075"/>
            <a:ext cx="2879593" cy="1450595"/>
          </a:xfrm>
          <a:custGeom>
            <a:rect b="b" l="l" r="r" t="t"/>
            <a:pathLst>
              <a:path extrusionOk="0" h="1450595" w="2879593">
                <a:moveTo>
                  <a:pt x="0" y="0"/>
                </a:moveTo>
                <a:lnTo>
                  <a:pt x="2879592" y="0"/>
                </a:lnTo>
                <a:lnTo>
                  <a:pt x="2879592" y="1450595"/>
                </a:lnTo>
                <a:lnTo>
                  <a:pt x="0" y="14505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-125720" y="1556242"/>
            <a:ext cx="9269720" cy="5225805"/>
          </a:xfrm>
          <a:custGeom>
            <a:rect b="b" l="l" r="r" t="t"/>
            <a:pathLst>
              <a:path extrusionOk="0" h="5225805" w="9269720">
                <a:moveTo>
                  <a:pt x="0" y="0"/>
                </a:moveTo>
                <a:lnTo>
                  <a:pt x="9269720" y="0"/>
                </a:lnTo>
                <a:lnTo>
                  <a:pt x="9269720" y="5225805"/>
                </a:lnTo>
                <a:lnTo>
                  <a:pt x="0" y="52258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9042316" y="6039141"/>
            <a:ext cx="913387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GISTDA Ground Station</a:t>
            </a:r>
            <a:endParaRPr/>
          </a:p>
          <a:p>
            <a:pPr indent="0" lvl="0" marL="0" marR="0" rtl="0" algn="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Chon Buri, Thailand</a:t>
            </a:r>
            <a:endParaRPr/>
          </a:p>
        </p:txBody>
      </p:sp>
      <p:sp>
        <p:nvSpPr>
          <p:cNvPr id="117" name="Google Shape;117;p1"/>
          <p:cNvSpPr txBox="1"/>
          <p:nvPr/>
        </p:nvSpPr>
        <p:spPr>
          <a:xfrm>
            <a:off x="140589" y="6000101"/>
            <a:ext cx="8154146" cy="7429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GISTDA Headquarter (Government Complex)</a:t>
            </a:r>
            <a:endParaRPr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>
                <a:solidFill>
                  <a:srgbClr val="FEFEFE"/>
                </a:solidFill>
                <a:latin typeface="Poppins"/>
                <a:ea typeface="Poppins"/>
                <a:cs typeface="Poppins"/>
                <a:sym typeface="Poppins"/>
              </a:rPr>
              <a:t>Bangkok, Thailand</a:t>
            </a:r>
            <a:endParaRPr/>
          </a:p>
        </p:txBody>
      </p:sp>
      <p:sp>
        <p:nvSpPr>
          <p:cNvPr id="118" name="Google Shape;118;p1"/>
          <p:cNvSpPr txBox="1"/>
          <p:nvPr/>
        </p:nvSpPr>
        <p:spPr>
          <a:xfrm>
            <a:off x="15489917" y="9907610"/>
            <a:ext cx="2705319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Slide 1</a:t>
            </a:r>
            <a:endParaRPr/>
          </a:p>
        </p:txBody>
      </p:sp>
      <p:sp>
        <p:nvSpPr>
          <p:cNvPr id="119" name="Google Shape;119;p1"/>
          <p:cNvSpPr txBox="1"/>
          <p:nvPr/>
        </p:nvSpPr>
        <p:spPr>
          <a:xfrm>
            <a:off x="54864" y="9889903"/>
            <a:ext cx="8629945" cy="370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/>
          </a:p>
        </p:txBody>
      </p:sp>
      <p:sp>
        <p:nvSpPr>
          <p:cNvPr id="120" name="Google Shape;120;p1"/>
          <p:cNvSpPr txBox="1"/>
          <p:nvPr/>
        </p:nvSpPr>
        <p:spPr>
          <a:xfrm>
            <a:off x="277197" y="320923"/>
            <a:ext cx="13914218" cy="914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Plans for WGCV-57 Plenary Meeting </a:t>
            </a:r>
            <a:endParaRPr/>
          </a:p>
        </p:txBody>
      </p:sp>
      <p:sp>
        <p:nvSpPr>
          <p:cNvPr id="121" name="Google Shape;121;p1"/>
          <p:cNvSpPr txBox="1"/>
          <p:nvPr/>
        </p:nvSpPr>
        <p:spPr>
          <a:xfrm>
            <a:off x="5657450" y="7572375"/>
            <a:ext cx="108792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99">
                <a:solidFill>
                  <a:srgbClr val="00247D"/>
                </a:solidFill>
                <a:latin typeface="Prompt"/>
                <a:ea typeface="Prompt"/>
                <a:cs typeface="Prompt"/>
                <a:sym typeface="Prompt"/>
              </a:rPr>
              <a:t>สำนักงานพัฒนาเทคโนโลยีอวกาศและภูมิสารสนเทศ (องค์การมหาชน)</a:t>
            </a:r>
            <a:endParaRPr/>
          </a:p>
          <a:p>
            <a:pPr indent="0" lvl="0" marL="0" marR="0" rtl="0" algn="l">
              <a:lnSpc>
                <a:spcPct val="12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19">
                <a:solidFill>
                  <a:srgbClr val="00247D"/>
                </a:solidFill>
                <a:latin typeface="Prompt"/>
                <a:ea typeface="Prompt"/>
                <a:cs typeface="Prompt"/>
                <a:sym typeface="Prompt"/>
              </a:rPr>
              <a:t>Geo-informatics and Space Technology Development Agency (Public Organization)</a:t>
            </a:r>
            <a:endParaRPr/>
          </a:p>
        </p:txBody>
      </p:sp>
      <p:sp>
        <p:nvSpPr>
          <p:cNvPr id="122" name="Google Shape;122;p1"/>
          <p:cNvSpPr txBox="1"/>
          <p:nvPr/>
        </p:nvSpPr>
        <p:spPr>
          <a:xfrm>
            <a:off x="82768" y="7659750"/>
            <a:ext cx="1329731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DE59"/>
                </a:solidFill>
                <a:latin typeface="Montserrat"/>
                <a:ea typeface="Montserrat"/>
                <a:cs typeface="Montserrat"/>
                <a:sym typeface="Montserrat"/>
              </a:rPr>
              <a:t>Bangkok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276590" y="8358176"/>
            <a:ext cx="1396890" cy="314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BF63"/>
                </a:solidFill>
                <a:latin typeface="Montserrat"/>
                <a:ea typeface="Montserrat"/>
                <a:cs typeface="Montserrat"/>
                <a:sym typeface="Montserrat"/>
              </a:rPr>
              <a:t>Chon Buri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/>
          <p:nvPr/>
        </p:nvSpPr>
        <p:spPr>
          <a:xfrm>
            <a:off x="0" y="1"/>
            <a:ext cx="18288000" cy="1556194"/>
          </a:xfrm>
          <a:custGeom>
            <a:rect b="b" l="l" r="r" t="t"/>
            <a:pathLst>
              <a:path extrusionOk="0" h="2074926" w="24384000">
                <a:moveTo>
                  <a:pt x="0" y="0"/>
                </a:moveTo>
                <a:lnTo>
                  <a:pt x="24384000" y="0"/>
                </a:lnTo>
                <a:lnTo>
                  <a:pt x="24384000" y="2074926"/>
                </a:lnTo>
                <a:lnTo>
                  <a:pt x="0" y="2074926"/>
                </a:lnTo>
                <a:close/>
              </a:path>
            </a:pathLst>
          </a:custGeom>
          <a:solidFill>
            <a:srgbClr val="3344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"/>
          <p:cNvSpPr/>
          <p:nvPr/>
        </p:nvSpPr>
        <p:spPr>
          <a:xfrm flipH="1">
            <a:off x="13956630" y="0"/>
            <a:ext cx="4331398" cy="1556194"/>
          </a:xfrm>
          <a:custGeom>
            <a:rect b="b" l="l" r="r" t="t"/>
            <a:pathLst>
              <a:path extrusionOk="0" h="2074926" w="5775198">
                <a:moveTo>
                  <a:pt x="5775198" y="0"/>
                </a:moveTo>
                <a:lnTo>
                  <a:pt x="0" y="0"/>
                </a:lnTo>
                <a:lnTo>
                  <a:pt x="0" y="2074926"/>
                </a:lnTo>
                <a:lnTo>
                  <a:pt x="5775198" y="2074926"/>
                </a:lnTo>
                <a:lnTo>
                  <a:pt x="5775198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-147750" l="-99687" r="5513" t="-1601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14687550" y="167488"/>
            <a:ext cx="3041809" cy="1205198"/>
          </a:xfrm>
          <a:custGeom>
            <a:rect b="b" l="l" r="r" t="t"/>
            <a:pathLst>
              <a:path extrusionOk="0" h="1606931" w="4055745">
                <a:moveTo>
                  <a:pt x="0" y="0"/>
                </a:moveTo>
                <a:lnTo>
                  <a:pt x="4055745" y="0"/>
                </a:lnTo>
                <a:lnTo>
                  <a:pt x="4055745" y="1606931"/>
                </a:lnTo>
                <a:lnTo>
                  <a:pt x="0" y="1606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3" l="0" r="-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-2667" y="9861909"/>
            <a:ext cx="18290667" cy="425101"/>
          </a:xfrm>
          <a:custGeom>
            <a:rect b="b" l="l" r="r" t="t"/>
            <a:pathLst>
              <a:path extrusionOk="0" h="566801" w="24387556">
                <a:moveTo>
                  <a:pt x="0" y="0"/>
                </a:moveTo>
                <a:lnTo>
                  <a:pt x="24387556" y="0"/>
                </a:lnTo>
                <a:lnTo>
                  <a:pt x="24387556" y="566801"/>
                </a:lnTo>
                <a:lnTo>
                  <a:pt x="0" y="566801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 rot="10800000">
            <a:off x="-6763" y="9810693"/>
            <a:ext cx="18294763" cy="89249"/>
          </a:xfrm>
          <a:custGeom>
            <a:rect b="b" l="l" r="r" t="t"/>
            <a:pathLst>
              <a:path extrusionOk="0" h="118999" w="24393017">
                <a:moveTo>
                  <a:pt x="24393017" y="0"/>
                </a:moveTo>
                <a:lnTo>
                  <a:pt x="0" y="0"/>
                </a:lnTo>
                <a:lnTo>
                  <a:pt x="0" y="118999"/>
                </a:lnTo>
                <a:lnTo>
                  <a:pt x="24393017" y="118999"/>
                </a:lnTo>
                <a:close/>
              </a:path>
            </a:pathLst>
          </a:custGeom>
          <a:solidFill>
            <a:srgbClr val="3344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0" y="1"/>
            <a:ext cx="18288000" cy="1556194"/>
          </a:xfrm>
          <a:custGeom>
            <a:rect b="b" l="l" r="r" t="t"/>
            <a:pathLst>
              <a:path extrusionOk="0" h="2074926" w="24384000">
                <a:moveTo>
                  <a:pt x="0" y="0"/>
                </a:moveTo>
                <a:lnTo>
                  <a:pt x="24384000" y="0"/>
                </a:lnTo>
                <a:lnTo>
                  <a:pt x="24384000" y="2074926"/>
                </a:lnTo>
                <a:lnTo>
                  <a:pt x="0" y="2074926"/>
                </a:lnTo>
                <a:close/>
              </a:path>
            </a:pathLst>
          </a:custGeom>
          <a:solidFill>
            <a:srgbClr val="3344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 flipH="1">
            <a:off x="13956630" y="0"/>
            <a:ext cx="4331398" cy="1556194"/>
          </a:xfrm>
          <a:custGeom>
            <a:rect b="b" l="l" r="r" t="t"/>
            <a:pathLst>
              <a:path extrusionOk="0" h="2074926" w="5775198">
                <a:moveTo>
                  <a:pt x="5775198" y="0"/>
                </a:moveTo>
                <a:lnTo>
                  <a:pt x="0" y="0"/>
                </a:lnTo>
                <a:lnTo>
                  <a:pt x="0" y="2074926"/>
                </a:lnTo>
                <a:lnTo>
                  <a:pt x="5775198" y="2074926"/>
                </a:lnTo>
                <a:lnTo>
                  <a:pt x="5775198" y="0"/>
                </a:lnTo>
                <a:close/>
              </a:path>
            </a:pathLst>
          </a:custGeom>
          <a:blipFill rotWithShape="1">
            <a:blip r:embed="rId3">
              <a:alphaModFix amt="34000"/>
            </a:blip>
            <a:stretch>
              <a:fillRect b="-147750" l="-99687" r="5513" t="-1601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14687550" y="167488"/>
            <a:ext cx="3041809" cy="1205198"/>
          </a:xfrm>
          <a:custGeom>
            <a:rect b="b" l="l" r="r" t="t"/>
            <a:pathLst>
              <a:path extrusionOk="0" h="1606931" w="4055745">
                <a:moveTo>
                  <a:pt x="0" y="0"/>
                </a:moveTo>
                <a:lnTo>
                  <a:pt x="4055745" y="0"/>
                </a:lnTo>
                <a:lnTo>
                  <a:pt x="4055745" y="1606931"/>
                </a:lnTo>
                <a:lnTo>
                  <a:pt x="0" y="16069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3" l="0" r="-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-2667" y="9861909"/>
            <a:ext cx="18290667" cy="425101"/>
          </a:xfrm>
          <a:custGeom>
            <a:rect b="b" l="l" r="r" t="t"/>
            <a:pathLst>
              <a:path extrusionOk="0" h="566801" w="24387556">
                <a:moveTo>
                  <a:pt x="0" y="0"/>
                </a:moveTo>
                <a:lnTo>
                  <a:pt x="24387556" y="0"/>
                </a:lnTo>
                <a:lnTo>
                  <a:pt x="24387556" y="566801"/>
                </a:lnTo>
                <a:lnTo>
                  <a:pt x="0" y="566801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"/>
          <p:cNvSpPr/>
          <p:nvPr/>
        </p:nvSpPr>
        <p:spPr>
          <a:xfrm rot="10800000">
            <a:off x="-6763" y="9810693"/>
            <a:ext cx="18294763" cy="89249"/>
          </a:xfrm>
          <a:custGeom>
            <a:rect b="b" l="l" r="r" t="t"/>
            <a:pathLst>
              <a:path extrusionOk="0" h="118999" w="24393017">
                <a:moveTo>
                  <a:pt x="24393017" y="0"/>
                </a:moveTo>
                <a:lnTo>
                  <a:pt x="0" y="0"/>
                </a:lnTo>
                <a:lnTo>
                  <a:pt x="0" y="118999"/>
                </a:lnTo>
                <a:lnTo>
                  <a:pt x="24393017" y="118999"/>
                </a:lnTo>
                <a:close/>
              </a:path>
            </a:pathLst>
          </a:custGeom>
          <a:solidFill>
            <a:srgbClr val="33445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309855" y="2975878"/>
            <a:ext cx="4727246" cy="3149528"/>
          </a:xfrm>
          <a:custGeom>
            <a:rect b="b" l="l" r="r" t="t"/>
            <a:pathLst>
              <a:path extrusionOk="0" h="3149528" w="4727246">
                <a:moveTo>
                  <a:pt x="0" y="0"/>
                </a:moveTo>
                <a:lnTo>
                  <a:pt x="4727246" y="0"/>
                </a:lnTo>
                <a:lnTo>
                  <a:pt x="4727246" y="3149528"/>
                </a:lnTo>
                <a:lnTo>
                  <a:pt x="0" y="3149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"/>
          <p:cNvSpPr/>
          <p:nvPr/>
        </p:nvSpPr>
        <p:spPr>
          <a:xfrm>
            <a:off x="309855" y="6236658"/>
            <a:ext cx="4727246" cy="3149528"/>
          </a:xfrm>
          <a:custGeom>
            <a:rect b="b" l="l" r="r" t="t"/>
            <a:pathLst>
              <a:path extrusionOk="0" h="3149528" w="4727246">
                <a:moveTo>
                  <a:pt x="0" y="0"/>
                </a:moveTo>
                <a:lnTo>
                  <a:pt x="4727246" y="0"/>
                </a:lnTo>
                <a:lnTo>
                  <a:pt x="4727246" y="3149528"/>
                </a:lnTo>
                <a:lnTo>
                  <a:pt x="0" y="3149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"/>
          <p:cNvSpPr/>
          <p:nvPr/>
        </p:nvSpPr>
        <p:spPr>
          <a:xfrm>
            <a:off x="5212363" y="2975878"/>
            <a:ext cx="4727246" cy="3149528"/>
          </a:xfrm>
          <a:custGeom>
            <a:rect b="b" l="l" r="r" t="t"/>
            <a:pathLst>
              <a:path extrusionOk="0" h="3149528" w="4727246">
                <a:moveTo>
                  <a:pt x="0" y="0"/>
                </a:moveTo>
                <a:lnTo>
                  <a:pt x="4727246" y="0"/>
                </a:lnTo>
                <a:lnTo>
                  <a:pt x="4727246" y="3149528"/>
                </a:lnTo>
                <a:lnTo>
                  <a:pt x="0" y="3149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"/>
          <p:cNvSpPr/>
          <p:nvPr/>
        </p:nvSpPr>
        <p:spPr>
          <a:xfrm>
            <a:off x="5212363" y="6236658"/>
            <a:ext cx="4727246" cy="3149528"/>
          </a:xfrm>
          <a:custGeom>
            <a:rect b="b" l="l" r="r" t="t"/>
            <a:pathLst>
              <a:path extrusionOk="0" h="3149528" w="4727246">
                <a:moveTo>
                  <a:pt x="0" y="0"/>
                </a:moveTo>
                <a:lnTo>
                  <a:pt x="4727246" y="0"/>
                </a:lnTo>
                <a:lnTo>
                  <a:pt x="4727246" y="3149528"/>
                </a:lnTo>
                <a:lnTo>
                  <a:pt x="0" y="31495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"/>
          <p:cNvSpPr txBox="1"/>
          <p:nvPr/>
        </p:nvSpPr>
        <p:spPr>
          <a:xfrm>
            <a:off x="15489917" y="9907610"/>
            <a:ext cx="2705319" cy="314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Slide 2</a:t>
            </a:r>
            <a:endParaRPr/>
          </a:p>
        </p:txBody>
      </p:sp>
      <p:sp>
        <p:nvSpPr>
          <p:cNvPr id="147" name="Google Shape;147;p2"/>
          <p:cNvSpPr txBox="1"/>
          <p:nvPr/>
        </p:nvSpPr>
        <p:spPr>
          <a:xfrm>
            <a:off x="54864" y="9889903"/>
            <a:ext cx="8629945" cy="370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33445F"/>
                </a:solidFill>
                <a:latin typeface="Montserrat"/>
                <a:ea typeface="Montserrat"/>
                <a:cs typeface="Montserrat"/>
                <a:sym typeface="Montserrat"/>
              </a:rPr>
              <a:t>CEOS WGCV-56, 20-24 April 2026</a:t>
            </a:r>
            <a:endParaRPr/>
          </a:p>
        </p:txBody>
      </p:sp>
      <p:sp>
        <p:nvSpPr>
          <p:cNvPr id="148" name="Google Shape;148;p2"/>
          <p:cNvSpPr txBox="1"/>
          <p:nvPr/>
        </p:nvSpPr>
        <p:spPr>
          <a:xfrm>
            <a:off x="309855" y="1952138"/>
            <a:ext cx="9629755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Experience in Hosting CEOS Meetings 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37th CEOS Plenary, Chiang Rai, November 14th - 16th, 2023</a:t>
            </a:r>
            <a:endParaRPr/>
          </a:p>
        </p:txBody>
      </p:sp>
      <p:sp>
        <p:nvSpPr>
          <p:cNvPr id="149" name="Google Shape;149;p2"/>
          <p:cNvSpPr txBox="1"/>
          <p:nvPr/>
        </p:nvSpPr>
        <p:spPr>
          <a:xfrm>
            <a:off x="10535400" y="8855357"/>
            <a:ext cx="6800100" cy="9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8">
                <a:solidFill>
                  <a:srgbClr val="00BF63"/>
                </a:solidFill>
                <a:latin typeface="Poppins"/>
                <a:ea typeface="Poppins"/>
                <a:cs typeface="Poppins"/>
                <a:sym typeface="Poppins"/>
              </a:rPr>
              <a:t>GISTDA looks forward to welcoming </a:t>
            </a:r>
            <a:endParaRPr/>
          </a:p>
          <a:p>
            <a:pPr indent="0" lvl="0" marL="0" marR="0" rtl="0" algn="ctr">
              <a:lnSpc>
                <a:spcPct val="12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8">
                <a:solidFill>
                  <a:srgbClr val="00BF63"/>
                </a:solidFill>
                <a:latin typeface="Poppins"/>
                <a:ea typeface="Poppins"/>
                <a:cs typeface="Poppins"/>
                <a:sym typeface="Poppins"/>
              </a:rPr>
              <a:t>CEOS WGCV community to Thailand!</a:t>
            </a:r>
            <a:endParaRPr/>
          </a:p>
        </p:txBody>
      </p:sp>
      <p:sp>
        <p:nvSpPr>
          <p:cNvPr id="150" name="Google Shape;150;p2"/>
          <p:cNvSpPr txBox="1"/>
          <p:nvPr/>
        </p:nvSpPr>
        <p:spPr>
          <a:xfrm>
            <a:off x="10114875" y="1796125"/>
            <a:ext cx="8080200" cy="71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Host:</a:t>
            </a:r>
            <a:endParaRPr sz="1300"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Geo-Informatics and Space Technology Development Agency (GISTDA), Thailand</a:t>
            </a:r>
            <a:endParaRPr sz="1300"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About GISTDA: </a:t>
            </a:r>
            <a:endParaRPr sz="1300"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 Thai space agency and space research organisation that has experience in supporting CEOS collaborations and meetings.</a:t>
            </a:r>
            <a:endParaRPr sz="1300"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Location:</a:t>
            </a:r>
            <a:endParaRPr sz="1300"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Thailand (Venue TBC)</a:t>
            </a:r>
            <a:endParaRPr sz="1300"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Timeframe:</a:t>
            </a:r>
            <a:endParaRPr sz="1300"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January–February 2027</a:t>
            </a:r>
            <a:endParaRPr sz="1300"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Note (optional):</a:t>
            </a:r>
            <a:endParaRPr sz="1300"/>
          </a:p>
          <a:p>
            <a:pPr indent="0" lvl="0" marL="0" marR="0" rtl="0" algn="l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Further details to be confirmed</a:t>
            </a:r>
            <a:endParaRPr sz="1300"/>
          </a:p>
        </p:txBody>
      </p:sp>
      <p:sp>
        <p:nvSpPr>
          <p:cNvPr id="151" name="Google Shape;151;p2"/>
          <p:cNvSpPr txBox="1"/>
          <p:nvPr/>
        </p:nvSpPr>
        <p:spPr>
          <a:xfrm>
            <a:off x="277197" y="320923"/>
            <a:ext cx="13914218" cy="914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Plans for WGCV-57 Plenary Meeting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