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7" autoAdjust="0"/>
    <p:restoredTop sz="94714"/>
  </p:normalViewPr>
  <p:slideViewPr>
    <p:cSldViewPr>
      <p:cViewPr>
        <p:scale>
          <a:sx n="66" d="100"/>
          <a:sy n="66" d="100"/>
        </p:scale>
        <p:origin x="-725" y="-5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33400" y="2514600"/>
            <a:ext cx="7225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r>
              <a:rPr lang="en-GB" sz="3600" dirty="0" smtClean="0"/>
              <a:t>Activities </a:t>
            </a:r>
            <a:r>
              <a:rPr lang="en-GB" sz="3600" dirty="0"/>
              <a:t>@ </a:t>
            </a:r>
            <a:r>
              <a:rPr lang="en-GB" sz="3600" dirty="0" smtClean="0"/>
              <a:t>DLR’s Remote Sensing Technology Institute</a:t>
            </a:r>
            <a:endParaRPr lang="en-US" sz="3600" dirty="0"/>
          </a:p>
        </p:txBody>
      </p:sp>
      <p:sp>
        <p:nvSpPr>
          <p:cNvPr id="11" name="Shape 11"/>
          <p:cNvSpPr/>
          <p:nvPr/>
        </p:nvSpPr>
        <p:spPr>
          <a:xfrm>
            <a:off x="457200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Michael Eineder, DLR 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</a:t>
            </a:r>
            <a:r>
              <a:rPr lang="de-DE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Working Group for Capacity Building and Data Democracy (WGCapD)-6 Annual Meeting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DLR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Oberpfaffenhofen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Germany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7th-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29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March, 2017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305300" algn="l"/>
              </a:tabLst>
            </a:pPr>
            <a:r>
              <a:rPr lang="en-US" sz="1400" b="1" dirty="0" smtClean="0">
                <a:solidFill>
                  <a:srgbClr val="6C8CF4"/>
                </a:solidFill>
              </a:rPr>
              <a:t>Synthetic Aperture Radar (SAR)</a:t>
            </a:r>
          </a:p>
          <a:p>
            <a:pPr marL="179388" lvl="1" indent="-179388">
              <a:lnSpc>
                <a:spcPts val="2100"/>
              </a:lnSpc>
              <a:spcAft>
                <a:spcPts val="0"/>
              </a:spcAft>
              <a:tabLst>
                <a:tab pos="4305300" algn="l"/>
              </a:tabLst>
            </a:pPr>
            <a:r>
              <a:rPr lang="en-US" sz="1400" b="1" dirty="0" smtClean="0"/>
              <a:t>Processors for </a:t>
            </a:r>
            <a:r>
              <a:rPr lang="en-US" sz="1400" b="1" dirty="0" err="1" smtClean="0"/>
              <a:t>TerraSAR</a:t>
            </a:r>
            <a:r>
              <a:rPr lang="en-US" sz="1400" b="1" dirty="0" smtClean="0"/>
              <a:t>-X, </a:t>
            </a:r>
            <a:r>
              <a:rPr lang="en-US" sz="1400" b="1" dirty="0" err="1" smtClean="0"/>
              <a:t>TanDEM</a:t>
            </a:r>
            <a:r>
              <a:rPr lang="en-US" sz="1400" b="1" dirty="0" smtClean="0"/>
              <a:t>-X, PAZ, Tandem-L, etc.</a:t>
            </a:r>
          </a:p>
          <a:p>
            <a:pPr marL="179388" lvl="1" indent="-179388">
              <a:lnSpc>
                <a:spcPts val="2100"/>
              </a:lnSpc>
              <a:spcAft>
                <a:spcPts val="0"/>
              </a:spcAft>
              <a:tabLst>
                <a:tab pos="4305300" algn="l"/>
              </a:tabLst>
            </a:pPr>
            <a:r>
              <a:rPr lang="en-US" sz="1400" dirty="0" smtClean="0"/>
              <a:t>Imaging geodesy</a:t>
            </a:r>
          </a:p>
          <a:p>
            <a:pPr marL="179388" lvl="1" indent="-179388">
              <a:lnSpc>
                <a:spcPts val="2100"/>
              </a:lnSpc>
              <a:spcAft>
                <a:spcPts val="0"/>
              </a:spcAft>
              <a:tabLst>
                <a:tab pos="4305300" algn="l"/>
              </a:tabLst>
            </a:pPr>
            <a:r>
              <a:rPr lang="en-US" sz="1400" dirty="0" smtClean="0"/>
              <a:t>4D imaging: PSI, SAR tomography et al.</a:t>
            </a:r>
          </a:p>
          <a:p>
            <a:pPr marL="179388" lvl="1" indent="-179388">
              <a:lnSpc>
                <a:spcPts val="2100"/>
              </a:lnSpc>
              <a:spcAft>
                <a:spcPts val="0"/>
              </a:spcAft>
              <a:tabLst>
                <a:tab pos="4305300" algn="l"/>
              </a:tabLst>
            </a:pPr>
            <a:r>
              <a:rPr lang="en-US" sz="1400" dirty="0" smtClean="0"/>
              <a:t>SAR oceanography, maritime security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6C8CF4"/>
                </a:solidFill>
              </a:rPr>
              <a:t>Optical Imaging</a:t>
            </a:r>
          </a:p>
          <a:p>
            <a:pPr marL="179388" lvl="1" indent="-179388">
              <a:lnSpc>
                <a:spcPts val="2100"/>
              </a:lnSpc>
              <a:spcAft>
                <a:spcPts val="0"/>
              </a:spcAft>
              <a:tabLst>
                <a:tab pos="4305300" algn="l"/>
              </a:tabLst>
            </a:pPr>
            <a:r>
              <a:rPr lang="en-US" sz="1400" b="1" dirty="0" smtClean="0"/>
              <a:t>Processors for </a:t>
            </a:r>
            <a:r>
              <a:rPr lang="en-US" sz="1400" b="1" dirty="0" err="1" smtClean="0"/>
              <a:t>EnMAP</a:t>
            </a:r>
            <a:r>
              <a:rPr lang="en-US" sz="1400" b="1" dirty="0" smtClean="0"/>
              <a:t> and DESIS</a:t>
            </a:r>
          </a:p>
          <a:p>
            <a:pPr marL="179388" lvl="1" indent="-179388">
              <a:lnSpc>
                <a:spcPts val="2100"/>
              </a:lnSpc>
              <a:spcAft>
                <a:spcPts val="0"/>
              </a:spcAft>
              <a:tabLst>
                <a:tab pos="4305300" algn="l"/>
              </a:tabLst>
            </a:pPr>
            <a:r>
              <a:rPr lang="en-US" sz="1400" dirty="0" smtClean="0"/>
              <a:t>CATENA: generic processing chain for 15+ sensors</a:t>
            </a:r>
          </a:p>
          <a:p>
            <a:pPr marL="179388" lvl="1" indent="-179388">
              <a:lnSpc>
                <a:spcPts val="2100"/>
              </a:lnSpc>
              <a:spcAft>
                <a:spcPts val="0"/>
              </a:spcAft>
              <a:tabLst>
                <a:tab pos="4305300" algn="l"/>
              </a:tabLst>
            </a:pPr>
            <a:r>
              <a:rPr lang="en-US" sz="1400" dirty="0" smtClean="0"/>
              <a:t>3D: dense stereo matching and object reconstruction, computer vision</a:t>
            </a:r>
          </a:p>
          <a:p>
            <a:pPr marL="179388" lvl="1" indent="-179388">
              <a:lnSpc>
                <a:spcPts val="2100"/>
              </a:lnSpc>
              <a:spcAft>
                <a:spcPts val="0"/>
              </a:spcAft>
              <a:tabLst>
                <a:tab pos="4305300" algn="l"/>
              </a:tabLst>
            </a:pPr>
            <a:r>
              <a:rPr lang="en-US" sz="1400" dirty="0" smtClean="0"/>
              <a:t>Hyperspectral methods: retrieval, </a:t>
            </a:r>
            <a:r>
              <a:rPr lang="en-US" sz="1400" dirty="0" err="1" smtClean="0"/>
              <a:t>unmixing</a:t>
            </a:r>
            <a:r>
              <a:rPr lang="en-US" sz="1400" dirty="0" smtClean="0"/>
              <a:t>, classification, fusion</a:t>
            </a:r>
          </a:p>
          <a:p>
            <a:pPr marL="179388" lvl="1" indent="-179388">
              <a:lnSpc>
                <a:spcPts val="2100"/>
              </a:lnSpc>
              <a:spcAft>
                <a:spcPts val="0"/>
              </a:spcAft>
              <a:tabLst>
                <a:tab pos="4305300" algn="l"/>
              </a:tabLst>
            </a:pPr>
            <a:r>
              <a:rPr lang="en-US" sz="1400" dirty="0" smtClean="0"/>
              <a:t>Ocean color, water quality</a:t>
            </a:r>
          </a:p>
          <a:p>
            <a:pPr marL="179388" lvl="1" indent="-179388">
              <a:lnSpc>
                <a:spcPts val="2100"/>
              </a:lnSpc>
              <a:spcAft>
                <a:spcPts val="0"/>
              </a:spcAft>
              <a:tabLst>
                <a:tab pos="4305300" algn="l"/>
              </a:tabLst>
            </a:pPr>
            <a:r>
              <a:rPr lang="en-US" sz="1400" dirty="0" smtClean="0"/>
              <a:t>Calibration Home Base and airborne systems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6C8CF4"/>
                </a:solidFill>
              </a:rPr>
              <a:t>Atmospheric Spectrometry and Lidar</a:t>
            </a:r>
          </a:p>
          <a:p>
            <a:pPr marL="179388" lvl="1" indent="-179388">
              <a:lnSpc>
                <a:spcPts val="2100"/>
              </a:lnSpc>
              <a:spcAft>
                <a:spcPts val="0"/>
              </a:spcAft>
              <a:tabLst>
                <a:tab pos="4305300" algn="l"/>
              </a:tabLst>
            </a:pPr>
            <a:r>
              <a:rPr lang="en-US" sz="1400" b="1" dirty="0" smtClean="0"/>
              <a:t>Processors for GOME-2, ADM, MERLIN, Sentinel 5p/4/5, etc.</a:t>
            </a:r>
          </a:p>
          <a:p>
            <a:pPr marL="179388" lvl="1" indent="-179388">
              <a:lnSpc>
                <a:spcPts val="2100"/>
              </a:lnSpc>
              <a:spcAft>
                <a:spcPts val="0"/>
              </a:spcAft>
            </a:pPr>
            <a:r>
              <a:rPr lang="de-DE" sz="1400" dirty="0" err="1" smtClean="0"/>
              <a:t>Spectrometry</a:t>
            </a:r>
            <a:r>
              <a:rPr lang="de-DE" sz="1400" dirty="0" smtClean="0"/>
              <a:t> </a:t>
            </a:r>
            <a:r>
              <a:rPr lang="de-DE" sz="1400" dirty="0" err="1" smtClean="0"/>
              <a:t>laboratory</a:t>
            </a:r>
            <a:endParaRPr lang="de-DE" sz="1400" dirty="0" smtClean="0"/>
          </a:p>
          <a:p>
            <a:pPr marL="179388" lvl="1" indent="-179388">
              <a:lnSpc>
                <a:spcPts val="2100"/>
              </a:lnSpc>
              <a:spcAft>
                <a:spcPts val="0"/>
              </a:spcAft>
            </a:pPr>
            <a:r>
              <a:rPr lang="de-DE" sz="1400" dirty="0" err="1" smtClean="0"/>
              <a:t>Scattering</a:t>
            </a:r>
            <a:r>
              <a:rPr lang="de-DE" sz="1400" dirty="0" smtClean="0"/>
              <a:t> </a:t>
            </a:r>
            <a:r>
              <a:rPr lang="de-DE" sz="1400" dirty="0" err="1" smtClean="0"/>
              <a:t>theory</a:t>
            </a:r>
            <a:r>
              <a:rPr lang="de-DE" sz="1400" dirty="0" smtClean="0"/>
              <a:t>, </a:t>
            </a:r>
            <a:r>
              <a:rPr lang="de-DE" sz="1400" dirty="0" err="1" smtClean="0"/>
              <a:t>radiative</a:t>
            </a:r>
            <a:r>
              <a:rPr lang="de-DE" sz="1400" dirty="0" smtClean="0"/>
              <a:t> </a:t>
            </a:r>
            <a:r>
              <a:rPr lang="de-DE" sz="1400" dirty="0" err="1" smtClean="0"/>
              <a:t>transfer</a:t>
            </a:r>
            <a:r>
              <a:rPr lang="de-DE" sz="1400" dirty="0" smtClean="0"/>
              <a:t>, </a:t>
            </a:r>
            <a:r>
              <a:rPr lang="de-DE" sz="1400" dirty="0" err="1" smtClean="0"/>
              <a:t>inversion</a:t>
            </a:r>
            <a:r>
              <a:rPr lang="de-DE" sz="1400" dirty="0" smtClean="0"/>
              <a:t> </a:t>
            </a:r>
            <a:r>
              <a:rPr lang="de-DE" sz="1400" dirty="0" err="1" smtClean="0"/>
              <a:t>methods</a:t>
            </a:r>
            <a:endParaRPr lang="de-DE" sz="140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6553200" cy="533400"/>
          </a:xfrm>
        </p:spPr>
        <p:txBody>
          <a:bodyPr/>
          <a:lstStyle/>
          <a:p>
            <a:r>
              <a:rPr lang="en-US" dirty="0" smtClean="0"/>
              <a:t>DLR Remote </a:t>
            </a:r>
            <a:r>
              <a:rPr lang="en-US" dirty="0"/>
              <a:t>Sensing </a:t>
            </a:r>
            <a:r>
              <a:rPr lang="en-US" dirty="0" smtClean="0"/>
              <a:t>Technology </a:t>
            </a:r>
            <a:br>
              <a:rPr lang="en-US" dirty="0" smtClean="0"/>
            </a:br>
            <a:r>
              <a:rPr lang="en-US" dirty="0" smtClean="0"/>
              <a:t>Institute (IMF) Competences</a:t>
            </a:r>
            <a:endParaRPr lang="en-US" dirty="0"/>
          </a:p>
        </p:txBody>
      </p:sp>
      <p:pic>
        <p:nvPicPr>
          <p:cNvPr id="4" name="Inhaltsplatzhalter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347" y="2996129"/>
            <a:ext cx="2322959" cy="15725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:\pc\2013\Helmholtz-Evaluierung 2013\TomoCity_Vegas_BIG_cr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11" t="10051"/>
          <a:stretch/>
        </p:blipFill>
        <p:spPr bwMode="auto">
          <a:xfrm>
            <a:off x="6748347" y="1180730"/>
            <a:ext cx="2322959" cy="16840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PREVIOU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5"/>
          <a:stretch/>
        </p:blipFill>
        <p:spPr bwMode="auto">
          <a:xfrm>
            <a:off x="6749306" y="4705383"/>
            <a:ext cx="2322000" cy="1513485"/>
          </a:xfrm>
          <a:prstGeom prst="rect">
            <a:avLst/>
          </a:prstGeom>
          <a:noFill/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187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4335737" cy="4724400"/>
          </a:xfrm>
        </p:spPr>
        <p:txBody>
          <a:bodyPr/>
          <a:lstStyle/>
          <a:p>
            <a:r>
              <a:rPr lang="en-US" dirty="0" smtClean="0"/>
              <a:t>Many contributions to German </a:t>
            </a:r>
            <a:br>
              <a:rPr lang="en-US" dirty="0" smtClean="0"/>
            </a:br>
            <a:r>
              <a:rPr lang="en-US" dirty="0" smtClean="0"/>
              <a:t>SAR-EDU Remote Sensing </a:t>
            </a:r>
            <a:br>
              <a:rPr lang="en-US" dirty="0" smtClean="0"/>
            </a:br>
            <a:r>
              <a:rPr lang="en-US" dirty="0" smtClean="0"/>
              <a:t>Initiative:</a:t>
            </a:r>
          </a:p>
          <a:p>
            <a:pPr lvl="1"/>
            <a:r>
              <a:rPr lang="en-US" dirty="0"/>
              <a:t>Radar Physics</a:t>
            </a:r>
          </a:p>
          <a:p>
            <a:pPr lvl="1"/>
            <a:r>
              <a:rPr lang="en-US" dirty="0" smtClean="0"/>
              <a:t>SAR</a:t>
            </a:r>
          </a:p>
          <a:p>
            <a:pPr lvl="1"/>
            <a:r>
              <a:rPr lang="en-US" dirty="0" smtClean="0"/>
              <a:t>SAR Interferometry</a:t>
            </a:r>
          </a:p>
          <a:p>
            <a:pPr lvl="1"/>
            <a:r>
              <a:rPr lang="en-US" dirty="0" smtClean="0"/>
              <a:t>Estimation Theory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Material and Videos available freely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DLR IMF National Educ. Activities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37" y="1371600"/>
            <a:ext cx="41796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230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4114800" cy="4724400"/>
          </a:xfrm>
        </p:spPr>
        <p:txBody>
          <a:bodyPr/>
          <a:lstStyle/>
          <a:p>
            <a:r>
              <a:rPr lang="en-US" dirty="0" smtClean="0"/>
              <a:t>International Earth </a:t>
            </a:r>
            <a:r>
              <a:rPr lang="en-US" dirty="0"/>
              <a:t>Oriented Space Science and </a:t>
            </a:r>
            <a:r>
              <a:rPr lang="en-US" dirty="0" smtClean="0"/>
              <a:t>Technology (ESPACE) </a:t>
            </a:r>
            <a:r>
              <a:rPr lang="en-US" dirty="0"/>
              <a:t>Master's Program @ </a:t>
            </a:r>
            <a:r>
              <a:rPr lang="en-US" b="1" dirty="0"/>
              <a:t>Technical University of Munich</a:t>
            </a:r>
          </a:p>
          <a:p>
            <a:pPr lvl="1"/>
            <a:r>
              <a:rPr lang="en-US" dirty="0" smtClean="0"/>
              <a:t>~10  IMF scientists teaching remote sensing technology</a:t>
            </a:r>
          </a:p>
          <a:p>
            <a:pPr lvl="1"/>
            <a:r>
              <a:rPr lang="en-US" dirty="0" smtClean="0"/>
              <a:t>No university </a:t>
            </a:r>
            <a:r>
              <a:rPr lang="en-US" dirty="0"/>
              <a:t>tuition </a:t>
            </a:r>
            <a:r>
              <a:rPr lang="en-US" dirty="0" smtClean="0"/>
              <a:t>fees</a:t>
            </a:r>
          </a:p>
          <a:p>
            <a:pPr lvl="1"/>
            <a:r>
              <a:rPr lang="en-US" dirty="0" smtClean="0"/>
              <a:t>Double degree program with Wuhan University / CN</a:t>
            </a:r>
          </a:p>
          <a:p>
            <a:r>
              <a:rPr lang="en-US" dirty="0" smtClean="0"/>
              <a:t>Other regular lectures @ </a:t>
            </a:r>
            <a:r>
              <a:rPr lang="en-US" dirty="0" err="1" smtClean="0"/>
              <a:t>Uni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Bukarest</a:t>
            </a:r>
            <a:r>
              <a:rPr lang="en-US" dirty="0" smtClean="0"/>
              <a:t>, Alcala, </a:t>
            </a:r>
            <a:r>
              <a:rPr lang="en-US" dirty="0" err="1" smtClean="0"/>
              <a:t>Osnabrück</a:t>
            </a:r>
            <a:r>
              <a:rPr lang="en-US" dirty="0" smtClean="0"/>
              <a:t>, Hannover, Leipzig, </a:t>
            </a:r>
            <a:r>
              <a:rPr lang="en-US" dirty="0" err="1" smtClean="0"/>
              <a:t>München</a:t>
            </a:r>
            <a:endParaRPr lang="en-US" dirty="0"/>
          </a:p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DLR IMF </a:t>
            </a:r>
            <a:r>
              <a:rPr lang="en-US" dirty="0" smtClean="0"/>
              <a:t>University Activities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876864" cy="53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246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4114800" cy="4724400"/>
          </a:xfrm>
        </p:spPr>
        <p:txBody>
          <a:bodyPr/>
          <a:lstStyle/>
          <a:p>
            <a:r>
              <a:rPr lang="en-US" dirty="0" smtClean="0"/>
              <a:t>Carl-</a:t>
            </a:r>
            <a:r>
              <a:rPr lang="en-US" dirty="0" err="1" smtClean="0"/>
              <a:t>Cranz</a:t>
            </a:r>
            <a:r>
              <a:rPr lang="en-US" dirty="0" smtClean="0"/>
              <a:t>-</a:t>
            </a:r>
            <a:r>
              <a:rPr lang="en-US" dirty="0" err="1" smtClean="0"/>
              <a:t>Gesellschaft</a:t>
            </a:r>
            <a:r>
              <a:rPr lang="en-US" dirty="0" smtClean="0"/>
              <a:t> </a:t>
            </a:r>
            <a:r>
              <a:rPr lang="en-US" dirty="0" err="1" smtClean="0"/>
              <a:t>e.V</a:t>
            </a:r>
            <a:r>
              <a:rPr lang="en-US" dirty="0" smtClean="0"/>
              <a:t>.</a:t>
            </a:r>
          </a:p>
          <a:p>
            <a:r>
              <a:rPr lang="en-US" dirty="0"/>
              <a:t>Tutorial </a:t>
            </a:r>
            <a:r>
              <a:rPr lang="en-US" dirty="0" err="1"/>
              <a:t>ats</a:t>
            </a:r>
            <a:r>
              <a:rPr lang="en-US" dirty="0"/>
              <a:t> conferences (IGARSS etc</a:t>
            </a:r>
            <a:r>
              <a:rPr lang="en-US" dirty="0" smtClean="0"/>
              <a:t>.)</a:t>
            </a:r>
          </a:p>
          <a:p>
            <a:r>
              <a:rPr lang="en-US" dirty="0" smtClean="0"/>
              <a:t>EU FP2020 Project ATHENA: “… improve </a:t>
            </a:r>
            <a:r>
              <a:rPr lang="en-US" dirty="0"/>
              <a:t>and expand the capabilities of collaboration between </a:t>
            </a:r>
            <a:r>
              <a:rPr lang="en-US" dirty="0" err="1"/>
              <a:t>lowperforming</a:t>
            </a:r>
            <a:r>
              <a:rPr lang="en-US" dirty="0"/>
              <a:t> and leading institutions, </a:t>
            </a:r>
            <a:r>
              <a:rPr lang="en-US" dirty="0" smtClean="0"/>
              <a:t>… with </a:t>
            </a:r>
            <a:r>
              <a:rPr lang="en-US" dirty="0"/>
              <a:t>remote sensing technologies </a:t>
            </a:r>
            <a:r>
              <a:rPr lang="en-US" dirty="0" smtClean="0"/>
              <a:t>… </a:t>
            </a:r>
            <a:r>
              <a:rPr lang="en-US" b="1" dirty="0" smtClean="0"/>
              <a:t>related </a:t>
            </a:r>
            <a:r>
              <a:rPr lang="en-US" b="1" dirty="0"/>
              <a:t>to Cultural Heritage protection, management and best </a:t>
            </a:r>
            <a:r>
              <a:rPr lang="en-US" b="1" dirty="0" smtClean="0"/>
              <a:t>practice” </a:t>
            </a:r>
          </a:p>
          <a:p>
            <a:r>
              <a:rPr lang="en-US" dirty="0" smtClean="0"/>
              <a:t>DLR School lab: scientific advisory of student experiments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DLR IMF </a:t>
            </a:r>
            <a:r>
              <a:rPr lang="en-US" dirty="0"/>
              <a:t>Non University </a:t>
            </a:r>
            <a:r>
              <a:rPr lang="en-US" dirty="0" smtClean="0"/>
              <a:t>Activities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267200" cy="484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3695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Bildschirmpräsentation (4:3)</PresentationFormat>
  <Paragraphs>43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Default</vt:lpstr>
      <vt:lpstr>Activities @ DLR’s Remote Sensing Technology Institute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Eineder, Michael</cp:lastModifiedBy>
  <cp:revision>23</cp:revision>
  <dcterms:modified xsi:type="dcterms:W3CDTF">2017-03-23T09:58:34Z</dcterms:modified>
</cp:coreProperties>
</file>