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2" r:id="rId4"/>
    <p:sldId id="267" r:id="rId5"/>
    <p:sldId id="266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rgbClr val="002569"/>
        </a:solidFill>
        <a:latin typeface="Arial" pitchFamily="34" charset="0"/>
        <a:ea typeface="Avenir Roman"/>
        <a:cs typeface="Avenir Roman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rgbClr val="002569"/>
        </a:solidFill>
        <a:latin typeface="Arial" pitchFamily="34" charset="0"/>
        <a:ea typeface="Avenir Roman"/>
        <a:cs typeface="Avenir Roman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rgbClr val="002569"/>
        </a:solidFill>
        <a:latin typeface="Arial" pitchFamily="34" charset="0"/>
        <a:ea typeface="Avenir Roman"/>
        <a:cs typeface="Avenir Roman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rgbClr val="002569"/>
        </a:solidFill>
        <a:latin typeface="Arial" pitchFamily="34" charset="0"/>
        <a:ea typeface="Avenir Roman"/>
        <a:cs typeface="Avenir Roman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rgbClr val="002569"/>
        </a:solidFill>
        <a:latin typeface="Arial" pitchFamily="34" charset="0"/>
        <a:ea typeface="Avenir Roman"/>
        <a:cs typeface="Avenir Roman"/>
      </a:defRPr>
    </a:lvl5pPr>
    <a:lvl6pPr marL="2286000" algn="l" defTabSz="914400" rtl="0" eaLnBrk="1" latinLnBrk="0" hangingPunct="1">
      <a:defRPr kern="1200">
        <a:solidFill>
          <a:srgbClr val="002569"/>
        </a:solidFill>
        <a:latin typeface="Arial" pitchFamily="34" charset="0"/>
        <a:ea typeface="Avenir Roman"/>
        <a:cs typeface="Avenir Roman"/>
      </a:defRPr>
    </a:lvl6pPr>
    <a:lvl7pPr marL="2743200" algn="l" defTabSz="914400" rtl="0" eaLnBrk="1" latinLnBrk="0" hangingPunct="1">
      <a:defRPr kern="1200">
        <a:solidFill>
          <a:srgbClr val="002569"/>
        </a:solidFill>
        <a:latin typeface="Arial" pitchFamily="34" charset="0"/>
        <a:ea typeface="Avenir Roman"/>
        <a:cs typeface="Avenir Roman"/>
      </a:defRPr>
    </a:lvl7pPr>
    <a:lvl8pPr marL="3200400" algn="l" defTabSz="914400" rtl="0" eaLnBrk="1" latinLnBrk="0" hangingPunct="1">
      <a:defRPr kern="1200">
        <a:solidFill>
          <a:srgbClr val="002569"/>
        </a:solidFill>
        <a:latin typeface="Arial" pitchFamily="34" charset="0"/>
        <a:ea typeface="Avenir Roman"/>
        <a:cs typeface="Avenir Roman"/>
      </a:defRPr>
    </a:lvl8pPr>
    <a:lvl9pPr marL="3657600" algn="l" defTabSz="914400" rtl="0" eaLnBrk="1" latinLnBrk="0" hangingPunct="1">
      <a:defRPr kern="1200">
        <a:solidFill>
          <a:srgbClr val="002569"/>
        </a:solidFill>
        <a:latin typeface="Arial" pitchFamily="34" charset="0"/>
        <a:ea typeface="Avenir Roman"/>
        <a:cs typeface="Avenir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1"/>
  </p:normalViewPr>
  <p:slideViewPr>
    <p:cSldViewPr>
      <p:cViewPr varScale="1">
        <p:scale>
          <a:sx n="101" d="100"/>
          <a:sy n="101" d="100"/>
        </p:scale>
        <p:origin x="-135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Avenir Roman"/>
            </a:endParaRPr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0874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1pPr>
    <a:lvl2pPr marL="742950" indent="-28575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2pPr>
    <a:lvl3pPr marL="11430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3pPr>
    <a:lvl4pPr marL="16002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4pPr>
    <a:lvl5pPr marL="20574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9192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Proxima Nova Regular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Shape 2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CAAA2-1B85-447C-BFDC-607B0AF2064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42690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sldNum" sz="quarter" idx="2"/>
          </p:nvPr>
        </p:nvSpPr>
        <p:spPr bwMode="auto">
          <a:xfrm>
            <a:off x="7239000" y="6546850"/>
            <a:ext cx="1905000" cy="257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ts val="600"/>
              </a:spcBef>
              <a:defRPr sz="1000" smtClean="0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D4587891-DF5C-487D-A3E2-385424E32AF9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</p:sldLayoutIdLst>
  <p:transition spd="med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 Bold"/>
          <a:ea typeface="Arial Bold"/>
          <a:cs typeface="Arial Bold"/>
          <a:sym typeface="Arial Bold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 Bold"/>
          <a:ea typeface="Arial Bold"/>
          <a:cs typeface="Arial Bold"/>
          <a:sym typeface="Arial Bold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 Bold"/>
          <a:ea typeface="Arial Bold"/>
          <a:cs typeface="Arial Bold"/>
          <a:sym typeface="Arial Bold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 Bold"/>
          <a:ea typeface="Arial Bold"/>
          <a:cs typeface="Arial Bold"/>
          <a:sym typeface="Arial Bold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 Bold"/>
          <a:ea typeface="Arial Bold"/>
          <a:cs typeface="Arial Bold"/>
          <a:sym typeface="Arial Bold" charset="0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 charset="0"/>
        </a:defRPr>
      </a:lvl1pPr>
      <a:lvl2pPr marL="768350" indent="-31115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 charset="0"/>
        </a:defRPr>
      </a:lvl2pPr>
      <a:lvl3pPr marL="1187450" indent="-27305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 charset="0"/>
        </a:defRPr>
      </a:lvl3pPr>
      <a:lvl4pPr marL="1676400" indent="-3048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 charset="0"/>
        </a:defRPr>
      </a:lvl4pPr>
      <a:lvl5pPr marL="2171700" indent="-342900" algn="l" rtl="0" eaLnBrk="0" fontAlgn="base" hangingPunct="0">
        <a:spcBef>
          <a:spcPts val="500"/>
        </a:spcBef>
        <a:spcAft>
          <a:spcPct val="0"/>
        </a:spcAft>
        <a:buSzPct val="100000"/>
        <a:buFont typeface="Arial" pitchFamily="34" charset="0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 charset="0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10"/>
          <p:cNvSpPr>
            <a:spLocks noGrp="1"/>
          </p:cNvSpPr>
          <p:nvPr>
            <p:ph type="title" idx="4294967295"/>
          </p:nvPr>
        </p:nvSpPr>
        <p:spPr bwMode="auto">
          <a:xfrm>
            <a:off x="622300" y="2587625"/>
            <a:ext cx="7607300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r>
              <a:rPr lang="fr-FR" altLang="de-DE" sz="4200" b="1" smtClean="0">
                <a:latin typeface="Droid Serif" charset="0"/>
                <a:ea typeface="Droid Serif" charset="0"/>
                <a:cs typeface="Droid Serif" charset="0"/>
                <a:sym typeface="Droid Serif" charset="0"/>
              </a:rPr>
              <a:t>AGEOS CB ACTIVITIES </a:t>
            </a:r>
          </a:p>
        </p:txBody>
      </p:sp>
      <p:sp>
        <p:nvSpPr>
          <p:cNvPr id="2051" name="Shape 11"/>
          <p:cNvSpPr>
            <a:spLocks noChangeArrowheads="1"/>
          </p:cNvSpPr>
          <p:nvPr/>
        </p:nvSpPr>
        <p:spPr bwMode="auto">
          <a:xfrm>
            <a:off x="457200" y="3276600"/>
            <a:ext cx="481012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1pPr>
            <a:lvl2pPr marL="742950" indent="-28575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2pPr>
            <a:lvl3pPr marL="1143000" indent="-22860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3pPr>
            <a:lvl4pPr marL="1600200" indent="-22860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4pPr>
            <a:lvl5pPr marL="2057400" indent="-22860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9pPr>
          </a:lstStyle>
          <a:p>
            <a:pPr defTabSz="914400" eaLnBrk="1" hangingPunct="1">
              <a:lnSpc>
                <a:spcPct val="150000"/>
              </a:lnSpc>
            </a:pPr>
            <a:r>
              <a:rPr lang="fr-FR" altLang="de-DE">
                <a:solidFill>
                  <a:srgbClr val="FFFFFF"/>
                </a:solidFill>
                <a:latin typeface="Arial Bold" charset="0"/>
                <a:sym typeface="Arial Bold" charset="0"/>
              </a:rPr>
              <a:t>AGEOS</a:t>
            </a:r>
          </a:p>
          <a:p>
            <a:pPr defTabSz="914400" eaLnBrk="1" hangingPunct="1">
              <a:lnSpc>
                <a:spcPct val="150000"/>
              </a:lnSpc>
            </a:pPr>
            <a:r>
              <a:rPr lang="fr-FR" altLang="de-DE">
                <a:solidFill>
                  <a:srgbClr val="FFFFFF"/>
                </a:solidFill>
                <a:latin typeface="Arial Bold" charset="0"/>
                <a:sym typeface="Arial Bold" charset="0"/>
              </a:rPr>
              <a:t>By Aboubakar Mambimba Ndjoungui</a:t>
            </a:r>
          </a:p>
          <a:p>
            <a:pPr defTabSz="914400" eaLnBrk="1" hangingPunct="1">
              <a:lnSpc>
                <a:spcPct val="150000"/>
              </a:lnSpc>
            </a:pPr>
            <a:r>
              <a:rPr lang="fr-FR" altLang="de-DE">
                <a:solidFill>
                  <a:srgbClr val="FFFFFF"/>
                </a:solidFill>
                <a:latin typeface="Arial Bold" charset="0"/>
                <a:sym typeface="Arial Bold" charset="0"/>
              </a:rPr>
              <a:t>Agenda Item 23</a:t>
            </a:r>
          </a:p>
          <a:p>
            <a:pPr defTabSz="914400" eaLnBrk="1" hangingPunct="1">
              <a:lnSpc>
                <a:spcPct val="150000"/>
              </a:lnSpc>
            </a:pPr>
            <a:r>
              <a:rPr lang="fr-FR" altLang="de-DE">
                <a:solidFill>
                  <a:srgbClr val="FFFFFF"/>
                </a:solidFill>
                <a:latin typeface="Arial Bold" charset="0"/>
                <a:sym typeface="Arial Bold" charset="0"/>
              </a:rPr>
              <a:t>CEOS </a:t>
            </a:r>
            <a:r>
              <a:rPr lang="en-US" altLang="de-DE">
                <a:solidFill>
                  <a:srgbClr val="FFFFFF"/>
                </a:solidFill>
                <a:latin typeface="Arial Bold" charset="0"/>
                <a:sym typeface="Arial Bold" charset="0"/>
              </a:rPr>
              <a:t>6</a:t>
            </a:r>
            <a:r>
              <a:rPr lang="en-US" altLang="de-DE" baseline="30000">
                <a:solidFill>
                  <a:srgbClr val="FFFFFF"/>
                </a:solidFill>
                <a:latin typeface="Arial Bold" charset="0"/>
                <a:sym typeface="Arial Bold" charset="0"/>
              </a:rPr>
              <a:t>th</a:t>
            </a:r>
            <a:r>
              <a:rPr lang="en-US" altLang="de-DE">
                <a:solidFill>
                  <a:srgbClr val="FFFFFF"/>
                </a:solidFill>
                <a:latin typeface="Arial Bold" charset="0"/>
                <a:sym typeface="Arial Bold" charset="0"/>
              </a:rPr>
              <a:t> Working Group for Capacity Building and Data Democracy (WGCapD)-6 Annual Meeting</a:t>
            </a:r>
            <a:endParaRPr lang="fr-FR" altLang="de-DE">
              <a:solidFill>
                <a:srgbClr val="FFFFFF"/>
              </a:solidFill>
              <a:latin typeface="Arial Bold" charset="0"/>
              <a:sym typeface="Arial Bold" charset="0"/>
            </a:endParaRPr>
          </a:p>
          <a:p>
            <a:pPr defTabSz="914400" eaLnBrk="1" hangingPunct="1">
              <a:lnSpc>
                <a:spcPct val="150000"/>
              </a:lnSpc>
            </a:pPr>
            <a:r>
              <a:rPr lang="en-US" altLang="de-DE">
                <a:solidFill>
                  <a:srgbClr val="FFFFFF"/>
                </a:solidFill>
                <a:latin typeface="Arial Bold" charset="0"/>
                <a:sym typeface="Arial Bold" charset="0"/>
              </a:rPr>
              <a:t>DLR Oberpfaffenhofen</a:t>
            </a:r>
            <a:r>
              <a:rPr lang="fr-FR" altLang="de-DE">
                <a:solidFill>
                  <a:srgbClr val="FFFFFF"/>
                </a:solidFill>
                <a:latin typeface="Arial Bold" charset="0"/>
                <a:sym typeface="Arial Bold" charset="0"/>
              </a:rPr>
              <a:t>, </a:t>
            </a:r>
            <a:r>
              <a:rPr lang="en-US" altLang="de-DE">
                <a:solidFill>
                  <a:srgbClr val="FFFFFF"/>
                </a:solidFill>
                <a:latin typeface="Arial Bold" charset="0"/>
                <a:sym typeface="Arial Bold" charset="0"/>
              </a:rPr>
              <a:t>Germany</a:t>
            </a:r>
            <a:endParaRPr lang="fr-FR" altLang="de-DE">
              <a:solidFill>
                <a:srgbClr val="FFFFFF"/>
              </a:solidFill>
              <a:latin typeface="Arial Bold" charset="0"/>
              <a:sym typeface="Arial Bold" charset="0"/>
            </a:endParaRPr>
          </a:p>
          <a:p>
            <a:pPr defTabSz="914400" eaLnBrk="1" hangingPunct="1">
              <a:lnSpc>
                <a:spcPct val="150000"/>
              </a:lnSpc>
            </a:pPr>
            <a:r>
              <a:rPr lang="en-US" altLang="de-DE">
                <a:solidFill>
                  <a:srgbClr val="FFFFFF"/>
                </a:solidFill>
                <a:latin typeface="Arial Bold" charset="0"/>
                <a:sym typeface="Arial Bold" charset="0"/>
              </a:rPr>
              <a:t>2</a:t>
            </a:r>
            <a:r>
              <a:rPr lang="fr-FR" altLang="de-DE">
                <a:solidFill>
                  <a:srgbClr val="FFFFFF"/>
                </a:solidFill>
                <a:latin typeface="Arial Bold" charset="0"/>
                <a:sym typeface="Arial Bold" charset="0"/>
              </a:rPr>
              <a:t>7th-</a:t>
            </a:r>
            <a:r>
              <a:rPr lang="en-US" altLang="de-DE">
                <a:solidFill>
                  <a:srgbClr val="FFFFFF"/>
                </a:solidFill>
                <a:latin typeface="Arial Bold" charset="0"/>
                <a:sym typeface="Arial Bold" charset="0"/>
              </a:rPr>
              <a:t>29</a:t>
            </a:r>
            <a:r>
              <a:rPr lang="fr-FR" altLang="de-DE">
                <a:solidFill>
                  <a:srgbClr val="FFFFFF"/>
                </a:solidFill>
                <a:latin typeface="Arial Bold" charset="0"/>
                <a:sym typeface="Arial Bold" charset="0"/>
              </a:rPr>
              <a:t>th </a:t>
            </a:r>
            <a:r>
              <a:rPr lang="en-US" altLang="de-DE">
                <a:solidFill>
                  <a:srgbClr val="FFFFFF"/>
                </a:solidFill>
                <a:latin typeface="Arial Bold" charset="0"/>
                <a:sym typeface="Arial Bold" charset="0"/>
              </a:rPr>
              <a:t>March, 2017</a:t>
            </a:r>
            <a:endParaRPr lang="fr-FR" altLang="de-DE">
              <a:solidFill>
                <a:srgbClr val="FFFFFF"/>
              </a:solidFill>
              <a:latin typeface="Arial Bold" charset="0"/>
              <a:sym typeface="Arial Bold" charset="0"/>
            </a:endParaRPr>
          </a:p>
        </p:txBody>
      </p:sp>
      <p:pic>
        <p:nvPicPr>
          <p:cNvPr id="2052" name="ceos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217613"/>
            <a:ext cx="250825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300" y="2246313"/>
            <a:ext cx="2806700" cy="2111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000000"/>
                </a:solidFill>
              </a:defRPr>
            </a:pPr>
            <a:r>
              <a:rPr lang="en-US" sz="1050" b="0" kern="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b="0" kern="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143000"/>
            <a:ext cx="8153400" cy="47244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800" b="1" dirty="0" smtClean="0">
              <a:sym typeface="Arial Bold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000" b="1" dirty="0" smtClean="0">
                <a:sym typeface="Arial Bold"/>
              </a:rPr>
              <a:t>Agenda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800" b="1" dirty="0">
              <a:sym typeface="Arial Bold"/>
            </a:endParaRPr>
          </a:p>
          <a:p>
            <a:pPr eaLnBrk="1" fontAlgn="auto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en-US" sz="2400" dirty="0" smtClean="0">
                <a:sym typeface="Arial Bold"/>
              </a:rPr>
              <a:t>AGEOS overview</a:t>
            </a:r>
            <a:endParaRPr lang="en-US" sz="2400" dirty="0">
              <a:sym typeface="Arial Bold"/>
            </a:endParaRPr>
          </a:p>
          <a:p>
            <a:pPr eaLnBrk="1" fontAlgn="auto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en-US" sz="2400" dirty="0" smtClean="0">
                <a:sym typeface="Arial Bold"/>
              </a:rPr>
              <a:t>2016 accomplishments</a:t>
            </a:r>
          </a:p>
          <a:p>
            <a:pPr eaLnBrk="1" fontAlgn="auto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en-US" sz="2400" dirty="0" smtClean="0">
                <a:sym typeface="Arial Bold"/>
              </a:rPr>
              <a:t>2017 accomplishments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sym typeface="Arial Bold"/>
              </a:rPr>
              <a:t>2018-2019 plans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 smtClean="0">
              <a:sym typeface="Arial Bold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 smtClean="0">
              <a:sym typeface="Arial Bold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>
              <a:sym typeface="Arial Bold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>
              <a:sym typeface="Arial Bold"/>
            </a:endParaRPr>
          </a:p>
        </p:txBody>
      </p:sp>
      <p:sp>
        <p:nvSpPr>
          <p:cNvPr id="3075" name="Shape 3"/>
          <p:cNvSpPr>
            <a:spLocks noChangeArrowheads="1"/>
          </p:cNvSpPr>
          <p:nvPr/>
        </p:nvSpPr>
        <p:spPr bwMode="auto">
          <a:xfrm>
            <a:off x="2130425" y="190500"/>
            <a:ext cx="2638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1pPr>
            <a:lvl2pPr marL="742950" indent="-28575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2pPr>
            <a:lvl3pPr marL="1143000" indent="-22860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3pPr>
            <a:lvl4pPr marL="1600200" indent="-22860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4pPr>
            <a:lvl5pPr marL="2057400" indent="-22860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9pPr>
          </a:lstStyle>
          <a:p>
            <a:pPr defTabSz="914400" eaLnBrk="1" hangingPunct="1"/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lang="fr-FR" altLang="de-DE" sz="150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defTabSz="914400" eaLnBrk="1" hangingPunct="1"/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DLR Oberpfaffenhofen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lang="fr-FR" altLang="de-DE" sz="1500" baseline="31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lang="fr-FR" altLang="de-DE" sz="1500" baseline="31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lang="fr-FR" altLang="de-DE" sz="150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3076" name="Image 15" descr="IMG_1361.JPG"/>
          <p:cNvPicPr>
            <a:picLocks noChangeAspect="1"/>
          </p:cNvPicPr>
          <p:nvPr/>
        </p:nvPicPr>
        <p:blipFill>
          <a:blip r:embed="rId2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70"/>
          <a:stretch>
            <a:fillRect/>
          </a:stretch>
        </p:blipFill>
        <p:spPr bwMode="auto">
          <a:xfrm>
            <a:off x="4081463" y="1905000"/>
            <a:ext cx="48339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1" descr="IMG_136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t="4395" r="11565" b="23645"/>
          <a:stretch>
            <a:fillRect/>
          </a:stretch>
        </p:blipFill>
        <p:spPr bwMode="auto">
          <a:xfrm>
            <a:off x="7546975" y="3276600"/>
            <a:ext cx="1347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 21" descr="zone_seas_gab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95400"/>
            <a:ext cx="190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228600" y="1219200"/>
            <a:ext cx="83058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de-DE" sz="3200" b="1" smtClean="0"/>
              <a:t>AGEOS overview 1/3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de-DE" smtClean="0"/>
              <a:t>A public agency created in February 2010; 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de-DE" smtClean="0"/>
              <a:t>Has a ground station consisting of a 7.30 m antenna (SAR and optical) covering 24 countries (antenna plot about 2800 km at 5° elevation) and a competence center for processing, archiving and providing EO data to the end users;</a:t>
            </a:r>
            <a:r>
              <a:rPr lang="en-US" altLang="de-DE" b="1" smtClean="0"/>
              <a:t> 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de-DE" smtClean="0"/>
              <a:t>Its mission are :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en-US" altLang="de-DE" sz="1800" smtClean="0"/>
              <a:t>	</a:t>
            </a:r>
            <a:r>
              <a:rPr lang="en-US" altLang="de-DE" sz="1800" smtClean="0">
                <a:ea typeface="MS PGothic" pitchFamily="34" charset="-128"/>
              </a:rPr>
              <a:t> - to b</a:t>
            </a:r>
            <a:r>
              <a:rPr lang="en-US" altLang="de-DE" sz="1600" smtClean="0">
                <a:ea typeface="MS PGothic" pitchFamily="34" charset="-128"/>
              </a:rPr>
              <a:t>uild a national space infrastructure;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en-US" altLang="de-DE" sz="1800" smtClean="0">
                <a:ea typeface="MS PGothic" pitchFamily="34" charset="-128"/>
              </a:rPr>
              <a:t>      - to s</a:t>
            </a:r>
            <a:r>
              <a:rPr lang="en-US" altLang="de-DE" sz="1600" smtClean="0">
                <a:ea typeface="MS PGothic" pitchFamily="34" charset="-128"/>
              </a:rPr>
              <a:t>upport the capacity building in EO acquisition, processing 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en-US" altLang="de-DE" sz="1600" smtClean="0">
                <a:ea typeface="MS PGothic" pitchFamily="34" charset="-128"/>
              </a:rPr>
              <a:t>         and use in the country and central Africa region;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en-US" altLang="de-DE" sz="1600" smtClean="0">
                <a:ea typeface="MS PGothic" pitchFamily="34" charset="-128"/>
              </a:rPr>
              <a:t>	- to lead the regional cooperation (research, innovation, thematic application, EO symposium, etc.) in the use of EO to face to the developing challenges;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en-US" altLang="de-DE" sz="1600" smtClean="0">
                <a:ea typeface="MS PGothic" pitchFamily="34" charset="-128"/>
              </a:rPr>
              <a:t>	- to provide EO data to public and private sectors for natural resources and land use monitoring for a sustainable development ;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en-US" altLang="de-DE" sz="1600" smtClean="0">
                <a:ea typeface="MS PGothic" pitchFamily="34" charset="-128"/>
              </a:rPr>
              <a:t>	- to assess the public policies using satellite images.</a:t>
            </a:r>
            <a:endParaRPr lang="en-ZA" altLang="de-DE" sz="1800" smtClean="0"/>
          </a:p>
          <a:p>
            <a:pPr algn="just" eaLnBrk="1" hangingPunct="1">
              <a:buFont typeface="Arial" pitchFamily="34" charset="0"/>
              <a:buNone/>
            </a:pPr>
            <a:endParaRPr lang="en-US" altLang="de-DE" sz="1600" smtClean="0">
              <a:ea typeface="MS PGothic" pitchFamily="34" charset="-128"/>
            </a:endParaRPr>
          </a:p>
          <a:p>
            <a:pPr algn="just" eaLnBrk="1" hangingPunct="1">
              <a:buFont typeface="Arial" pitchFamily="34" charset="0"/>
              <a:buNone/>
            </a:pPr>
            <a:endParaRPr lang="en-US" altLang="de-DE" sz="1600" smtClean="0">
              <a:ea typeface="MS PGothic" pitchFamily="34" charset="-128"/>
            </a:endParaRPr>
          </a:p>
          <a:p>
            <a:pPr algn="just" eaLnBrk="1" hangingPunct="1">
              <a:buFont typeface="Arial" pitchFamily="34" charset="0"/>
              <a:buNone/>
            </a:pPr>
            <a:r>
              <a:rPr lang="en-US" altLang="de-DE" sz="1600" smtClean="0">
                <a:ea typeface="MS PGothic" pitchFamily="34" charset="-128"/>
              </a:rPr>
              <a:t> 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None/>
            </a:pPr>
            <a:endParaRPr lang="en-US" altLang="de-DE" sz="1600" smtClean="0">
              <a:ea typeface="MS PGothic" pitchFamily="34" charset="-128"/>
            </a:endParaRPr>
          </a:p>
          <a:p>
            <a:pPr algn="just" eaLnBrk="1" hangingPunct="1">
              <a:spcAft>
                <a:spcPts val="600"/>
              </a:spcAft>
              <a:buFont typeface="Arial" pitchFamily="34" charset="0"/>
              <a:buNone/>
            </a:pPr>
            <a:r>
              <a:rPr lang="en-US" altLang="de-DE" sz="1600" smtClean="0">
                <a:ea typeface="MS PGothic" pitchFamily="34" charset="-128"/>
              </a:rPr>
              <a:t>	</a:t>
            </a:r>
            <a:endParaRPr lang="en-US" altLang="de-DE" sz="1800" smtClean="0">
              <a:ea typeface="MS PGothic" pitchFamily="34" charset="-128"/>
            </a:endParaRPr>
          </a:p>
          <a:p>
            <a:pPr algn="just" eaLnBrk="1" hangingPunct="1">
              <a:spcAft>
                <a:spcPts val="600"/>
              </a:spcAft>
              <a:buFont typeface="Arial" pitchFamily="34" charset="0"/>
              <a:buNone/>
            </a:pPr>
            <a:endParaRPr lang="en-US" altLang="de-DE" sz="1800" smtClean="0"/>
          </a:p>
          <a:p>
            <a:pPr eaLnBrk="1" hangingPunct="1"/>
            <a:endParaRPr lang="en-US" altLang="de-DE" sz="1800" smtClean="0"/>
          </a:p>
        </p:txBody>
      </p:sp>
      <p:sp>
        <p:nvSpPr>
          <p:cNvPr id="4101" name="Shape 3"/>
          <p:cNvSpPr>
            <a:spLocks noChangeArrowheads="1"/>
          </p:cNvSpPr>
          <p:nvPr/>
        </p:nvSpPr>
        <p:spPr bwMode="auto">
          <a:xfrm>
            <a:off x="2130425" y="190500"/>
            <a:ext cx="2638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1pPr>
            <a:lvl2pPr marL="742950" indent="-28575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2pPr>
            <a:lvl3pPr marL="1143000" indent="-22860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3pPr>
            <a:lvl4pPr marL="1600200" indent="-22860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4pPr>
            <a:lvl5pPr marL="2057400" indent="-22860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9pPr>
          </a:lstStyle>
          <a:p>
            <a:pPr defTabSz="914400" eaLnBrk="1" hangingPunct="1"/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lang="fr-FR" altLang="de-DE" sz="150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defTabSz="914400" eaLnBrk="1" hangingPunct="1"/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DLR Oberpfaffenhofen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lang="fr-FR" altLang="de-DE" sz="1500" baseline="31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lang="fr-FR" altLang="de-DE" sz="1500" baseline="31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lang="fr-FR" altLang="de-DE" sz="150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228600" y="1219200"/>
            <a:ext cx="83058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de-DE" sz="3200" b="1" smtClean="0"/>
              <a:t>AGEOS overview 2/3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en-US" altLang="de-DE" sz="1800" smtClean="0"/>
              <a:t>The Gabonese government has identified four themes 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None/>
            </a:pPr>
            <a:r>
              <a:rPr lang="en-US" altLang="de-DE" sz="1800" smtClean="0"/>
              <a:t>related to the country's development issues :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de-DE" sz="1800" smtClean="0"/>
              <a:t>Forest,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de-DE" sz="1800" smtClean="0"/>
              <a:t>Coastal Management (maritime surveillance, climate change impacts monitoring on the coastline, pollution, piracy, etc.)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de-DE" sz="1800" smtClean="0"/>
              <a:t>Water Resources,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de-DE" sz="1800" smtClean="0"/>
              <a:t>Urban growth monitoring.</a:t>
            </a:r>
          </a:p>
          <a:p>
            <a:pPr algn="just" eaLnBrk="1" hangingPunct="1">
              <a:buFont typeface="Arial" pitchFamily="34" charset="0"/>
              <a:buNone/>
            </a:pPr>
            <a:endParaRPr lang="en-US" altLang="de-DE" sz="1600" smtClean="0">
              <a:ea typeface="MS PGothic" pitchFamily="34" charset="-128"/>
            </a:endParaRPr>
          </a:p>
          <a:p>
            <a:pPr algn="just" eaLnBrk="1" hangingPunct="1">
              <a:buFont typeface="Arial" pitchFamily="34" charset="0"/>
              <a:buNone/>
            </a:pPr>
            <a:endParaRPr lang="en-US" altLang="de-DE" sz="1600" smtClean="0">
              <a:ea typeface="MS PGothic" pitchFamily="34" charset="-128"/>
            </a:endParaRPr>
          </a:p>
          <a:p>
            <a:pPr algn="just" eaLnBrk="1" hangingPunct="1">
              <a:buFont typeface="Arial" pitchFamily="34" charset="0"/>
              <a:buNone/>
            </a:pPr>
            <a:r>
              <a:rPr lang="en-US" altLang="de-DE" sz="1600" smtClean="0">
                <a:ea typeface="MS PGothic" pitchFamily="34" charset="-128"/>
              </a:rPr>
              <a:t> 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None/>
            </a:pPr>
            <a:endParaRPr lang="en-US" altLang="de-DE" sz="1600" smtClean="0">
              <a:ea typeface="MS PGothic" pitchFamily="34" charset="-128"/>
            </a:endParaRPr>
          </a:p>
          <a:p>
            <a:pPr algn="just" eaLnBrk="1" hangingPunct="1">
              <a:spcAft>
                <a:spcPts val="600"/>
              </a:spcAft>
              <a:buFont typeface="Arial" pitchFamily="34" charset="0"/>
              <a:buNone/>
            </a:pPr>
            <a:r>
              <a:rPr lang="en-US" altLang="de-DE" sz="1600" smtClean="0">
                <a:ea typeface="MS PGothic" pitchFamily="34" charset="-128"/>
              </a:rPr>
              <a:t>	</a:t>
            </a:r>
            <a:endParaRPr lang="en-US" altLang="de-DE" sz="1800" smtClean="0">
              <a:ea typeface="MS PGothic" pitchFamily="34" charset="-128"/>
            </a:endParaRPr>
          </a:p>
          <a:p>
            <a:pPr algn="just" eaLnBrk="1" hangingPunct="1">
              <a:spcAft>
                <a:spcPts val="600"/>
              </a:spcAft>
              <a:buFont typeface="Arial" pitchFamily="34" charset="0"/>
              <a:buNone/>
            </a:pPr>
            <a:endParaRPr lang="en-US" altLang="de-DE" sz="1800" smtClean="0"/>
          </a:p>
          <a:p>
            <a:pPr eaLnBrk="1" hangingPunct="1"/>
            <a:endParaRPr lang="en-US" altLang="de-DE" sz="1800" smtClean="0"/>
          </a:p>
        </p:txBody>
      </p:sp>
      <p:sp>
        <p:nvSpPr>
          <p:cNvPr id="5123" name="Shape 3"/>
          <p:cNvSpPr>
            <a:spLocks noChangeArrowheads="1"/>
          </p:cNvSpPr>
          <p:nvPr/>
        </p:nvSpPr>
        <p:spPr bwMode="auto">
          <a:xfrm>
            <a:off x="2130425" y="190500"/>
            <a:ext cx="2638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1pPr>
            <a:lvl2pPr marL="742950" indent="-28575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2pPr>
            <a:lvl3pPr marL="1143000" indent="-22860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3pPr>
            <a:lvl4pPr marL="1600200" indent="-22860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4pPr>
            <a:lvl5pPr marL="2057400" indent="-22860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9pPr>
          </a:lstStyle>
          <a:p>
            <a:pPr defTabSz="914400" eaLnBrk="1" hangingPunct="1"/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lang="fr-FR" altLang="de-DE" sz="150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defTabSz="914400" eaLnBrk="1" hangingPunct="1"/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DLR Oberpfaffenhofen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lang="fr-FR" altLang="de-DE" sz="1500" baseline="31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lang="fr-FR" altLang="de-DE" sz="1500" baseline="31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lang="fr-FR" altLang="de-DE" sz="150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grpSp>
        <p:nvGrpSpPr>
          <p:cNvPr id="5124" name="Groupe 2"/>
          <p:cNvGrpSpPr>
            <a:grpSpLocks/>
          </p:cNvGrpSpPr>
          <p:nvPr/>
        </p:nvGrpSpPr>
        <p:grpSpPr bwMode="auto">
          <a:xfrm>
            <a:off x="5715000" y="3581400"/>
            <a:ext cx="2590800" cy="2232025"/>
            <a:chOff x="2483768" y="1500508"/>
            <a:chExt cx="5400600" cy="4700510"/>
          </a:xfrm>
        </p:grpSpPr>
        <p:pic>
          <p:nvPicPr>
            <p:cNvPr id="5129" name="Picture 3" descr="C:\Users\hp\Desktop\Thématique_foret\2015_changemen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60" t="10214" r="9029" b="6792"/>
            <a:stretch>
              <a:fillRect/>
            </a:stretch>
          </p:blipFill>
          <p:spPr bwMode="auto">
            <a:xfrm>
              <a:off x="2483768" y="1500508"/>
              <a:ext cx="5400600" cy="468052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Connecteur droit avec flèche 9"/>
            <p:cNvCxnSpPr/>
            <p:nvPr/>
          </p:nvCxnSpPr>
          <p:spPr>
            <a:xfrm>
              <a:off x="6160280" y="5348508"/>
              <a:ext cx="21509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1" name="Rectangle 20"/>
            <p:cNvSpPr>
              <a:spLocks noChangeArrowheads="1"/>
            </p:cNvSpPr>
            <p:nvPr/>
          </p:nvSpPr>
          <p:spPr bwMode="auto">
            <a:xfrm>
              <a:off x="6384527" y="5425961"/>
              <a:ext cx="1316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1pPr>
              <a:lvl2pPr marL="742950" indent="-285750"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2pPr>
              <a:lvl3pPr marL="1143000" indent="-228600"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3pPr>
              <a:lvl4pPr marL="1600200" indent="-228600"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4pPr>
              <a:lvl5pPr marL="2057400" indent="-228600"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9pPr>
            </a:lstStyle>
            <a:p>
              <a:pPr eaLnBrk="1" hangingPunct="1"/>
              <a:r>
                <a:rPr lang="en-US" altLang="de-DE" sz="800" b="1"/>
                <a:t>881,42 km²               (0,33%)</a:t>
              </a:r>
              <a:endParaRPr lang="fr-FR" altLang="de-DE" sz="800" b="1"/>
            </a:p>
          </p:txBody>
        </p:sp>
        <p:sp>
          <p:nvSpPr>
            <p:cNvPr id="5132" name="Rectangle 27"/>
            <p:cNvSpPr>
              <a:spLocks noChangeArrowheads="1"/>
            </p:cNvSpPr>
            <p:nvPr/>
          </p:nvSpPr>
          <p:spPr bwMode="auto">
            <a:xfrm>
              <a:off x="6395080" y="5245361"/>
              <a:ext cx="1316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1pPr>
              <a:lvl2pPr marL="742950" indent="-285750"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2pPr>
              <a:lvl3pPr marL="1143000" indent="-228600"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3pPr>
              <a:lvl4pPr marL="1600200" indent="-228600"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4pPr>
              <a:lvl5pPr marL="2057400" indent="-228600"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9pPr>
            </a:lstStyle>
            <a:p>
              <a:pPr eaLnBrk="1" hangingPunct="1"/>
              <a:r>
                <a:rPr lang="en-US" altLang="de-DE" sz="800" b="1"/>
                <a:t>337,26 km²               (0,12%)</a:t>
              </a:r>
              <a:endParaRPr lang="fr-FR" altLang="de-DE" sz="800" b="1"/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>
              <a:off x="6166899" y="5692855"/>
              <a:ext cx="21840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4" name="Rectangle 29"/>
            <p:cNvSpPr>
              <a:spLocks noChangeArrowheads="1"/>
            </p:cNvSpPr>
            <p:nvPr/>
          </p:nvSpPr>
          <p:spPr bwMode="auto">
            <a:xfrm>
              <a:off x="6381968" y="5585394"/>
              <a:ext cx="140936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1pPr>
              <a:lvl2pPr marL="742950" indent="-285750"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2pPr>
              <a:lvl3pPr marL="1143000" indent="-228600"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3pPr>
              <a:lvl4pPr marL="1600200" indent="-228600"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4pPr>
              <a:lvl5pPr marL="2057400" indent="-228600"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9pPr>
            </a:lstStyle>
            <a:p>
              <a:pPr eaLnBrk="1" hangingPunct="1"/>
              <a:r>
                <a:rPr lang="en-US" altLang="de-DE" sz="800" b="1"/>
                <a:t>225 882,14 km²        (85,05%) </a:t>
              </a:r>
              <a:endParaRPr lang="fr-FR" altLang="de-DE" sz="800" b="1"/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>
              <a:off x="6170207" y="5903476"/>
              <a:ext cx="21840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6" name="Rectangle 31"/>
            <p:cNvSpPr>
              <a:spLocks noChangeArrowheads="1"/>
            </p:cNvSpPr>
            <p:nvPr/>
          </p:nvSpPr>
          <p:spPr bwMode="auto">
            <a:xfrm>
              <a:off x="6364800" y="5794981"/>
              <a:ext cx="13516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1pPr>
              <a:lvl2pPr marL="742950" indent="-285750"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2pPr>
              <a:lvl3pPr marL="1143000" indent="-228600"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3pPr>
              <a:lvl4pPr marL="1600200" indent="-228600"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4pPr>
              <a:lvl5pPr marL="2057400" indent="-228600"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9pPr>
            </a:lstStyle>
            <a:p>
              <a:pPr eaLnBrk="1" hangingPunct="1"/>
              <a:r>
                <a:rPr lang="fr-FR" altLang="de-DE" sz="800" b="1"/>
                <a:t>27 876,94 </a:t>
              </a:r>
              <a:r>
                <a:rPr lang="en-US" altLang="de-DE" sz="800" b="1"/>
                <a:t>km²          (10,5%)</a:t>
              </a:r>
              <a:endParaRPr lang="fr-FR" altLang="de-DE" sz="800" b="1"/>
            </a:p>
          </p:txBody>
        </p:sp>
        <p:sp>
          <p:nvSpPr>
            <p:cNvPr id="5137" name="Rectangle 32"/>
            <p:cNvSpPr>
              <a:spLocks noChangeArrowheads="1"/>
            </p:cNvSpPr>
            <p:nvPr/>
          </p:nvSpPr>
          <p:spPr bwMode="auto">
            <a:xfrm>
              <a:off x="6374909" y="5985574"/>
              <a:ext cx="13356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1pPr>
              <a:lvl2pPr marL="742950" indent="-285750"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2pPr>
              <a:lvl3pPr marL="1143000" indent="-228600"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3pPr>
              <a:lvl4pPr marL="1600200" indent="-228600"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4pPr>
              <a:lvl5pPr marL="2057400" indent="-228600" eaLnBrk="0" hangingPunct="0"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2569"/>
                  </a:solidFill>
                  <a:latin typeface="Arial" pitchFamily="34" charset="0"/>
                  <a:ea typeface="Avenir Roman"/>
                  <a:cs typeface="Avenir Roman"/>
                </a:defRPr>
              </a:lvl9pPr>
            </a:lstStyle>
            <a:p>
              <a:pPr eaLnBrk="1" hangingPunct="1"/>
              <a:r>
                <a:rPr lang="en-US" altLang="de-DE" sz="800" b="1"/>
                <a:t>10 256,934 km²        (3,97%)</a:t>
              </a:r>
              <a:endParaRPr lang="fr-FR" altLang="de-DE" sz="800" b="1"/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6170207" y="6090694"/>
              <a:ext cx="21840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>
              <a:off x="6166899" y="5545755"/>
              <a:ext cx="21840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5788025" y="5842000"/>
            <a:ext cx="2365375" cy="863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ZA" dirty="0">
                <a:solidFill>
                  <a:srgbClr val="1F497D"/>
                </a:solidFill>
                <a:latin typeface="+mn-lt"/>
                <a:ea typeface="+mn-ea"/>
                <a:cs typeface="Arial" pitchFamily="34" charset="0"/>
              </a:rPr>
              <a:t>Forest cover mapping </a:t>
            </a:r>
            <a:r>
              <a:rPr lang="en-ZA" dirty="0">
                <a:solidFill>
                  <a:srgbClr val="1F497D"/>
                </a:solidFill>
                <a:latin typeface="+mn-lt"/>
                <a:ea typeface="+mn-ea"/>
                <a:cs typeface="Arial" pitchFamily="34" charset="0"/>
              </a:rPr>
              <a:t>Y2015</a:t>
            </a:r>
            <a:endParaRPr lang="en-ZA" dirty="0">
              <a:solidFill>
                <a:srgbClr val="1F497D"/>
              </a:solidFill>
              <a:latin typeface="+mn-lt"/>
              <a:ea typeface="+mn-ea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ZA" sz="2400" b="1" dirty="0">
              <a:solidFill>
                <a:srgbClr val="0070C0"/>
              </a:solidFill>
              <a:latin typeface="+mn-lt"/>
              <a:ea typeface="+mn-ea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ZA" sz="2400" b="1" dirty="0">
              <a:solidFill>
                <a:srgbClr val="0070C0"/>
              </a:solidFill>
              <a:latin typeface="+mn-lt"/>
              <a:ea typeface="+mn-ea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ZA" sz="2400" b="1" dirty="0">
              <a:solidFill>
                <a:srgbClr val="0070C0"/>
              </a:solidFill>
              <a:latin typeface="+mn-lt"/>
              <a:ea typeface="+mn-ea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ZA" sz="2400" b="1" dirty="0">
              <a:solidFill>
                <a:srgbClr val="0070C0"/>
              </a:solidFill>
              <a:latin typeface="+mn-lt"/>
              <a:ea typeface="+mn-ea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ZA" sz="2400" b="1" dirty="0">
              <a:solidFill>
                <a:srgbClr val="0070C0"/>
              </a:solidFill>
              <a:latin typeface="+mn-lt"/>
              <a:ea typeface="+mn-ea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ZA" sz="2400" b="1" dirty="0">
              <a:solidFill>
                <a:srgbClr val="0070C0"/>
              </a:solidFill>
              <a:latin typeface="+mn-lt"/>
              <a:ea typeface="+mn-ea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ZA" sz="2400" b="1" dirty="0">
              <a:solidFill>
                <a:srgbClr val="0070C0"/>
              </a:solidFill>
              <a:latin typeface="+mn-lt"/>
              <a:ea typeface="+mn-ea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ZA" sz="2400" b="1" dirty="0">
              <a:solidFill>
                <a:srgbClr val="0070C0"/>
              </a:solidFill>
              <a:latin typeface="+mn-lt"/>
              <a:ea typeface="+mn-ea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ZA" sz="2400" b="1" dirty="0">
              <a:solidFill>
                <a:srgbClr val="0070C0"/>
              </a:solidFill>
              <a:latin typeface="+mn-lt"/>
              <a:ea typeface="+mn-ea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ZA" sz="2400" b="1" dirty="0">
              <a:solidFill>
                <a:srgbClr val="0070C0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19200"/>
            <a:ext cx="16764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Image 6" descr="port-mole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19716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Image 5" descr="08-aout20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1" t="9200" r="25288" b="15166"/>
          <a:stretch>
            <a:fillRect/>
          </a:stretch>
        </p:blipFill>
        <p:spPr bwMode="auto">
          <a:xfrm>
            <a:off x="3352800" y="4495800"/>
            <a:ext cx="187166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1" descr="IMG_136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t="4395" r="11565" b="23645"/>
          <a:stretch>
            <a:fillRect/>
          </a:stretch>
        </p:blipFill>
        <p:spPr bwMode="auto">
          <a:xfrm>
            <a:off x="6659563" y="3390900"/>
            <a:ext cx="2332037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228600" y="1219200"/>
            <a:ext cx="81534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de-DE" sz="3200" b="1" smtClean="0"/>
              <a:t>AGEOS overview 3/3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de-DE" smtClean="0"/>
              <a:t> </a:t>
            </a:r>
            <a:r>
              <a:rPr lang="en-US" altLang="de-DE" smtClean="0">
                <a:solidFill>
                  <a:srgbClr val="1F497D"/>
                </a:solidFill>
                <a:ea typeface="MS PGothic" pitchFamily="34" charset="-128"/>
              </a:rPr>
              <a:t>International commitments</a:t>
            </a:r>
            <a:endParaRPr lang="en-US" altLang="de-DE" smtClean="0">
              <a:solidFill>
                <a:srgbClr val="1F497D"/>
              </a:solidFill>
            </a:endParaRPr>
          </a:p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en-ZA" altLang="de-DE" b="1" smtClean="0">
                <a:solidFill>
                  <a:srgbClr val="1F497D"/>
                </a:solidFill>
              </a:rPr>
              <a:t>	</a:t>
            </a:r>
            <a:r>
              <a:rPr lang="en-ZA" altLang="de-DE" smtClean="0">
                <a:solidFill>
                  <a:srgbClr val="1F497D"/>
                </a:solidFill>
              </a:rPr>
              <a:t>In order to ensure scientific and technical cooperation at the international level, AGEOS has signed several agreements to work with other international structures in the field of earth observation :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ZA" altLang="de-DE" smtClean="0">
                <a:solidFill>
                  <a:srgbClr val="1F497D"/>
                </a:solidFill>
              </a:rPr>
              <a:t>GEO,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ZA" altLang="de-DE" smtClean="0">
                <a:solidFill>
                  <a:srgbClr val="1F497D"/>
                </a:solidFill>
              </a:rPr>
              <a:t>CEOS,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ZA" altLang="de-DE" smtClean="0">
                <a:solidFill>
                  <a:srgbClr val="1F497D"/>
                </a:solidFill>
              </a:rPr>
              <a:t>USGS (US),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ZA" altLang="de-DE" smtClean="0">
                <a:solidFill>
                  <a:srgbClr val="1F497D"/>
                </a:solidFill>
              </a:rPr>
              <a:t>NASA (US),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ZA" altLang="de-DE" smtClean="0">
                <a:solidFill>
                  <a:srgbClr val="1F497D"/>
                </a:solidFill>
              </a:rPr>
              <a:t>ESA (EU),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ZA" altLang="de-DE" smtClean="0">
                <a:solidFill>
                  <a:srgbClr val="1F497D"/>
                </a:solidFill>
              </a:rPr>
              <a:t>CNES (FR),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ZA" altLang="de-DE" smtClean="0">
                <a:solidFill>
                  <a:srgbClr val="1F497D"/>
                </a:solidFill>
              </a:rPr>
              <a:t>IRD (FR),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ZA" altLang="de-DE" smtClean="0">
                <a:solidFill>
                  <a:srgbClr val="1F497D"/>
                </a:solidFill>
              </a:rPr>
              <a:t>IGNFI (FR)</a:t>
            </a:r>
            <a:endParaRPr lang="en-US" altLang="de-DE" smtClean="0"/>
          </a:p>
          <a:p>
            <a:pPr eaLnBrk="1" hangingPunct="1"/>
            <a:endParaRPr lang="en-US" altLang="de-DE" sz="1800" smtClean="0"/>
          </a:p>
          <a:p>
            <a:pPr eaLnBrk="1" hangingPunct="1"/>
            <a:endParaRPr lang="en-US" altLang="de-DE" sz="1800" smtClean="0"/>
          </a:p>
        </p:txBody>
      </p:sp>
      <p:sp>
        <p:nvSpPr>
          <p:cNvPr id="6148" name="Shape 3"/>
          <p:cNvSpPr>
            <a:spLocks noChangeArrowheads="1"/>
          </p:cNvSpPr>
          <p:nvPr/>
        </p:nvSpPr>
        <p:spPr bwMode="auto">
          <a:xfrm>
            <a:off x="2130425" y="190500"/>
            <a:ext cx="2638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1pPr>
            <a:lvl2pPr marL="742950" indent="-28575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2pPr>
            <a:lvl3pPr marL="1143000" indent="-22860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3pPr>
            <a:lvl4pPr marL="1600200" indent="-22860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4pPr>
            <a:lvl5pPr marL="2057400" indent="-22860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9pPr>
          </a:lstStyle>
          <a:p>
            <a:pPr defTabSz="914400" eaLnBrk="1" hangingPunct="1"/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lang="fr-FR" altLang="de-DE" sz="150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defTabSz="914400" eaLnBrk="1" hangingPunct="1"/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DLR Oberpfaffenhofen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lang="fr-FR" altLang="de-DE" sz="1500" baseline="31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lang="fr-FR" altLang="de-DE" sz="1500" baseline="31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lang="fr-FR" altLang="de-DE" sz="150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6149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82975"/>
            <a:ext cx="38623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4346575"/>
            <a:ext cx="14859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Image 14" descr="00-IR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5638800"/>
            <a:ext cx="10398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Image 15" descr="Cnes TRA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5562600"/>
            <a:ext cx="11938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4418013"/>
            <a:ext cx="10398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sz="quarter" idx="10"/>
          </p:nvPr>
        </p:nvSpPr>
        <p:spPr bwMode="auto">
          <a:xfrm>
            <a:off x="381000" y="1600200"/>
            <a:ext cx="83820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de-DE" sz="3200" b="1" smtClean="0"/>
              <a:t>2016 accomplishments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fr-FR" altLang="de-DE" sz="2400" smtClean="0"/>
              <a:t>Web mapping tools training;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fr-FR" altLang="de-DE" sz="2400" smtClean="0"/>
              <a:t>CB in forest monitoring with optical and SAR data;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fr-FR" altLang="de-DE" sz="2400" smtClean="0"/>
              <a:t>CB in the use of ERDAS Pro software for EO processing 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fr-FR" altLang="de-DE" sz="2400" smtClean="0"/>
              <a:t>CB in the use of Google Earth Engine tool;</a:t>
            </a:r>
          </a:p>
          <a:p>
            <a:pPr eaLnBrk="1" hangingPunct="1">
              <a:buFont typeface="Arial" pitchFamily="34" charset="0"/>
              <a:buNone/>
            </a:pPr>
            <a:endParaRPr lang="en-US" altLang="de-DE" sz="1800" smtClean="0"/>
          </a:p>
          <a:p>
            <a:pPr eaLnBrk="1" hangingPunct="1"/>
            <a:endParaRPr lang="en-US" altLang="de-DE" sz="1800" smtClean="0"/>
          </a:p>
        </p:txBody>
      </p:sp>
      <p:sp>
        <p:nvSpPr>
          <p:cNvPr id="7171" name="Shape 3"/>
          <p:cNvSpPr>
            <a:spLocks noChangeArrowheads="1"/>
          </p:cNvSpPr>
          <p:nvPr/>
        </p:nvSpPr>
        <p:spPr bwMode="auto">
          <a:xfrm>
            <a:off x="2130425" y="190500"/>
            <a:ext cx="2638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1pPr>
            <a:lvl2pPr marL="742950" indent="-28575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2pPr>
            <a:lvl3pPr marL="1143000" indent="-22860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3pPr>
            <a:lvl4pPr marL="1600200" indent="-22860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4pPr>
            <a:lvl5pPr marL="2057400" indent="-22860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9pPr>
          </a:lstStyle>
          <a:p>
            <a:pPr defTabSz="914400" eaLnBrk="1" hangingPunct="1"/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lang="fr-FR" altLang="de-DE" sz="150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defTabSz="914400" eaLnBrk="1" hangingPunct="1"/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DLR Oberpfaffenhofen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lang="fr-FR" altLang="de-DE" sz="1500" baseline="31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lang="fr-FR" altLang="de-DE" sz="1500" baseline="31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lang="fr-FR" altLang="de-DE" sz="150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371600"/>
            <a:ext cx="7772400" cy="47244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800" b="1" dirty="0" smtClean="0">
              <a:sym typeface="Arial Bold"/>
            </a:endParaRPr>
          </a:p>
          <a:p>
            <a:pPr eaLnBrk="1" fontAlgn="auto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en-US" sz="3200" b="1" dirty="0" smtClean="0">
                <a:sym typeface="Arial Bold"/>
              </a:rPr>
              <a:t>2017 accomplishments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dirty="0" smtClean="0">
                <a:sym typeface="Arial Bold"/>
              </a:rPr>
              <a:t>Workshop on REDD+ </a:t>
            </a:r>
            <a:r>
              <a:rPr lang="fr-FR" sz="2400" dirty="0" err="1" smtClean="0">
                <a:sym typeface="Arial Bold"/>
              </a:rPr>
              <a:t>tools</a:t>
            </a:r>
            <a:r>
              <a:rPr lang="fr-FR" sz="2400" dirty="0" smtClean="0">
                <a:sym typeface="Arial Bold"/>
              </a:rPr>
              <a:t> in Abidjan 6-7 </a:t>
            </a:r>
            <a:r>
              <a:rPr lang="fr-FR" sz="2400" dirty="0" err="1" smtClean="0">
                <a:sym typeface="Arial Bold"/>
              </a:rPr>
              <a:t>february</a:t>
            </a:r>
            <a:r>
              <a:rPr lang="fr-FR" sz="2400" dirty="0" smtClean="0">
                <a:sym typeface="Arial Bold"/>
              </a:rPr>
              <a:t> organises by GFOI; 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fr-FR" sz="2400" dirty="0" err="1" smtClean="0">
                <a:sym typeface="Arial Bold"/>
              </a:rPr>
              <a:t>AfriSAR</a:t>
            </a:r>
            <a:r>
              <a:rPr lang="fr-FR" sz="2400" dirty="0" smtClean="0">
                <a:sym typeface="Arial Bold"/>
              </a:rPr>
              <a:t> workshop in Libreville;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dirty="0" err="1" smtClean="0">
                <a:sym typeface="Arial Bold"/>
              </a:rPr>
              <a:t>WGCapD</a:t>
            </a:r>
            <a:r>
              <a:rPr lang="fr-FR" sz="2400" dirty="0" smtClean="0">
                <a:sym typeface="Arial Bold"/>
              </a:rPr>
              <a:t> SAR workshop in Libreville.</a:t>
            </a:r>
            <a:endParaRPr lang="en-US" sz="2400" dirty="0" smtClean="0">
              <a:sym typeface="Arial Bold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>
              <a:sym typeface="Arial Bold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>
              <a:sym typeface="Arial Bold"/>
            </a:endParaRPr>
          </a:p>
        </p:txBody>
      </p:sp>
      <p:sp>
        <p:nvSpPr>
          <p:cNvPr id="8195" name="Shape 3"/>
          <p:cNvSpPr>
            <a:spLocks noChangeArrowheads="1"/>
          </p:cNvSpPr>
          <p:nvPr/>
        </p:nvSpPr>
        <p:spPr bwMode="auto">
          <a:xfrm>
            <a:off x="2130425" y="190500"/>
            <a:ext cx="2638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1pPr>
            <a:lvl2pPr marL="742950" indent="-28575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2pPr>
            <a:lvl3pPr marL="1143000" indent="-22860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3pPr>
            <a:lvl4pPr marL="1600200" indent="-22860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4pPr>
            <a:lvl5pPr marL="2057400" indent="-22860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9pPr>
          </a:lstStyle>
          <a:p>
            <a:pPr defTabSz="914400" eaLnBrk="1" hangingPunct="1"/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lang="fr-FR" altLang="de-DE" sz="150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defTabSz="914400" eaLnBrk="1" hangingPunct="1"/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DLR Oberpfaffenhofen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lang="fr-FR" altLang="de-DE" sz="1500" baseline="31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lang="fr-FR" altLang="de-DE" sz="1500" baseline="31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lang="fr-FR" altLang="de-DE" sz="150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81000" y="1143000"/>
            <a:ext cx="8153400" cy="47244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800" b="1" dirty="0" smtClean="0">
              <a:sym typeface="Arial Bold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b="1" dirty="0" smtClean="0">
                <a:sym typeface="Arial Bold"/>
              </a:rPr>
              <a:t>2018-2019 plans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 smtClean="0">
              <a:sym typeface="Arial Bold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dirty="0" smtClean="0">
                <a:sym typeface="Arial Bold"/>
              </a:rPr>
              <a:t>CB in the a</a:t>
            </a:r>
            <a:r>
              <a:rPr lang="en-US" sz="2400" dirty="0" err="1" smtClean="0"/>
              <a:t>ssessing</a:t>
            </a:r>
            <a:r>
              <a:rPr lang="en-US" sz="2400" dirty="0" smtClean="0"/>
              <a:t> post-disaster needs using satellite imagery in </a:t>
            </a:r>
            <a:r>
              <a:rPr lang="en-US" sz="2400" dirty="0" err="1" smtClean="0"/>
              <a:t>libreville</a:t>
            </a:r>
            <a:r>
              <a:rPr lang="en-US" sz="2400" dirty="0" smtClean="0"/>
              <a:t>, May 2017;</a:t>
            </a:r>
            <a:endParaRPr lang="fr-FR" sz="2400" dirty="0" smtClean="0">
              <a:sym typeface="Arial Bold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dirty="0" smtClean="0">
                <a:sym typeface="Arial Bold"/>
              </a:rPr>
              <a:t>CB in the use of </a:t>
            </a:r>
            <a:r>
              <a:rPr lang="fr-FR" sz="2400" dirty="0" err="1" smtClean="0">
                <a:sym typeface="Arial Bold"/>
              </a:rPr>
              <a:t>MapBuilder</a:t>
            </a:r>
            <a:r>
              <a:rPr lang="fr-FR" sz="2400" dirty="0" smtClean="0">
                <a:sym typeface="Arial Bold"/>
              </a:rPr>
              <a:t> for the web </a:t>
            </a:r>
            <a:r>
              <a:rPr lang="fr-FR" sz="2400" dirty="0" err="1" smtClean="0">
                <a:sym typeface="Arial Bold"/>
              </a:rPr>
              <a:t>mapping</a:t>
            </a:r>
            <a:r>
              <a:rPr lang="fr-FR" sz="2400" dirty="0" smtClean="0">
                <a:sym typeface="Arial Bold"/>
              </a:rPr>
              <a:t>, April to </a:t>
            </a:r>
            <a:r>
              <a:rPr lang="fr-FR" sz="2400" dirty="0" err="1" smtClean="0">
                <a:sym typeface="Arial Bold"/>
              </a:rPr>
              <a:t>may</a:t>
            </a:r>
            <a:r>
              <a:rPr lang="fr-FR" sz="2400" dirty="0" smtClean="0">
                <a:sym typeface="Arial Bold"/>
              </a:rPr>
              <a:t> 2017;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dirty="0" smtClean="0">
                <a:sym typeface="Arial Bold"/>
              </a:rPr>
              <a:t>Lidar and SAR CB </a:t>
            </a:r>
            <a:r>
              <a:rPr lang="fr-FR" sz="2400" dirty="0" err="1" smtClean="0">
                <a:sym typeface="Arial Bold"/>
              </a:rPr>
              <a:t>with</a:t>
            </a:r>
            <a:r>
              <a:rPr lang="fr-FR" sz="2400" dirty="0" smtClean="0">
                <a:sym typeface="Arial Bold"/>
              </a:rPr>
              <a:t> the support of NASA </a:t>
            </a:r>
            <a:r>
              <a:rPr lang="fr-FR" sz="2400" dirty="0" err="1" smtClean="0">
                <a:sym typeface="Arial Bold"/>
              </a:rPr>
              <a:t>at</a:t>
            </a:r>
            <a:r>
              <a:rPr lang="fr-FR" sz="2400" dirty="0" smtClean="0">
                <a:sym typeface="Arial Bold"/>
              </a:rPr>
              <a:t> Goddard </a:t>
            </a:r>
            <a:r>
              <a:rPr lang="fr-FR" sz="2400" dirty="0" err="1" smtClean="0">
                <a:sym typeface="Arial Bold"/>
              </a:rPr>
              <a:t>space</a:t>
            </a:r>
            <a:r>
              <a:rPr lang="fr-FR" sz="2400" dirty="0" smtClean="0">
                <a:sym typeface="Arial Bold"/>
              </a:rPr>
              <a:t> centre;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dirty="0" smtClean="0">
                <a:sym typeface="Arial Bold"/>
              </a:rPr>
              <a:t>Master in EO and </a:t>
            </a:r>
            <a:r>
              <a:rPr lang="fr-FR" sz="2400" dirty="0" err="1" smtClean="0">
                <a:sym typeface="Arial Bold"/>
              </a:rPr>
              <a:t>remote</a:t>
            </a:r>
            <a:r>
              <a:rPr lang="fr-FR" sz="2400" dirty="0" smtClean="0">
                <a:sym typeface="Arial Bold"/>
              </a:rPr>
              <a:t> </a:t>
            </a:r>
            <a:r>
              <a:rPr lang="fr-FR" sz="2400" dirty="0" err="1" smtClean="0">
                <a:sym typeface="Arial Bold"/>
              </a:rPr>
              <a:t>sensing</a:t>
            </a:r>
            <a:r>
              <a:rPr lang="fr-FR" sz="2400" dirty="0" smtClean="0">
                <a:sym typeface="Arial Bold"/>
              </a:rPr>
              <a:t> in French Marne-La-Vallée </a:t>
            </a:r>
            <a:r>
              <a:rPr lang="fr-FR" sz="2400" dirty="0" err="1" smtClean="0">
                <a:sym typeface="Arial Bold"/>
              </a:rPr>
              <a:t>University</a:t>
            </a:r>
            <a:r>
              <a:rPr lang="fr-FR" sz="2400" dirty="0" smtClean="0">
                <a:sym typeface="Arial Bold"/>
              </a:rPr>
              <a:t> for 10 people </a:t>
            </a:r>
            <a:r>
              <a:rPr lang="fr-FR" sz="2400" dirty="0" err="1" smtClean="0">
                <a:sym typeface="Arial Bold"/>
              </a:rPr>
              <a:t>from</a:t>
            </a:r>
            <a:r>
              <a:rPr lang="fr-FR" sz="2400" dirty="0" smtClean="0">
                <a:sym typeface="Arial Bold"/>
              </a:rPr>
              <a:t> AGEOS.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800" dirty="0" smtClean="0">
              <a:sym typeface="Arial Bold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sym typeface="Arial Bold"/>
              </a:rPr>
              <a:t>Thank you for your attention</a:t>
            </a:r>
            <a:endParaRPr lang="en-US" sz="2400" b="1" i="1" dirty="0">
              <a:sym typeface="Arial Bold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800" dirty="0">
              <a:sym typeface="Arial Bold"/>
            </a:endParaRPr>
          </a:p>
        </p:txBody>
      </p:sp>
      <p:sp>
        <p:nvSpPr>
          <p:cNvPr id="9219" name="Shape 3"/>
          <p:cNvSpPr>
            <a:spLocks noChangeArrowheads="1"/>
          </p:cNvSpPr>
          <p:nvPr/>
        </p:nvSpPr>
        <p:spPr bwMode="auto">
          <a:xfrm>
            <a:off x="2130425" y="190500"/>
            <a:ext cx="2638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1pPr>
            <a:lvl2pPr marL="742950" indent="-28575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2pPr>
            <a:lvl3pPr marL="1143000" indent="-22860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3pPr>
            <a:lvl4pPr marL="1600200" indent="-22860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4pPr>
            <a:lvl5pPr marL="2057400" indent="-228600" eaLnBrk="0" hangingPunct="0"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2569"/>
                </a:solidFill>
                <a:latin typeface="Arial" pitchFamily="34" charset="0"/>
                <a:ea typeface="Avenir Roman"/>
                <a:cs typeface="Avenir Roman"/>
              </a:defRPr>
            </a:lvl9pPr>
          </a:lstStyle>
          <a:p>
            <a:pPr defTabSz="914400" eaLnBrk="1" hangingPunct="1"/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WGCapD-6 Annual Meeting 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lang="fr-FR" altLang="de-DE" sz="150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  <a:p>
            <a:pPr defTabSz="914400" eaLnBrk="1" hangingPunct="1"/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DLR Oberpfaffenhofen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, 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Germany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/>
            </a:r>
            <a:b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</a:b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r>
              <a:rPr lang="fr-FR" altLang="de-DE" sz="1500" baseline="31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-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29</a:t>
            </a:r>
            <a:r>
              <a:rPr lang="fr-FR" altLang="de-DE" sz="1500" baseline="310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th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 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March </a:t>
            </a:r>
            <a:r>
              <a:rPr lang="fr-FR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201</a:t>
            </a:r>
            <a:r>
              <a:rPr lang="en-US" altLang="de-DE" sz="150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7</a:t>
            </a:r>
            <a:endParaRPr lang="fr-FR" altLang="de-DE" sz="150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9450</TotalTime>
  <Words>395</Words>
  <Application>Microsoft Office PowerPoint</Application>
  <PresentationFormat>Bildschirmpräsentation (4:3)</PresentationFormat>
  <Paragraphs>102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Arial</vt:lpstr>
      <vt:lpstr>Avenir Roman</vt:lpstr>
      <vt:lpstr>Arial Bold</vt:lpstr>
      <vt:lpstr>Calibri</vt:lpstr>
      <vt:lpstr>Droid Serif</vt:lpstr>
      <vt:lpstr>Proxima Nova Regular</vt:lpstr>
      <vt:lpstr>MS PGothic</vt:lpstr>
      <vt:lpstr>Wingdings</vt:lpstr>
      <vt:lpstr>Default</vt:lpstr>
      <vt:lpstr>AGEOS CB ACTIVITIES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Hausamann, Dieter</cp:lastModifiedBy>
  <cp:revision>32</cp:revision>
  <dcterms:modified xsi:type="dcterms:W3CDTF">2017-03-26T10:48:46Z</dcterms:modified>
</cp:coreProperties>
</file>