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1" r:id="rId4"/>
    <p:sldId id="262" r:id="rId5"/>
    <p:sldId id="263" r:id="rId6"/>
    <p:sldId id="265" r:id="rId7"/>
    <p:sldId id="269" r:id="rId8"/>
    <p:sldId id="266" r:id="rId9"/>
    <p:sldId id="267" r:id="rId10"/>
    <p:sldId id="268" r:id="rId1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4"/>
  </p:normalViewPr>
  <p:slideViewPr>
    <p:cSldViewPr>
      <p:cViewPr varScale="1">
        <p:scale>
          <a:sx n="64" d="100"/>
          <a:sy n="64" d="100"/>
        </p:scale>
        <p:origin x="126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593A05-419D-4FB4-AB7C-C9EFCC5AA8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6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6143A-7718-4156-AB61-B4A6DEDD9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4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45B99-BFA0-4CA8-AA56-17449B0C4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7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acrs2017ind@gmail.com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://www.acrs2017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304800" y="2611443"/>
            <a:ext cx="84450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bg2"/>
                </a:solidFill>
              </a:rPr>
              <a:t>New Activities and Suggestions for the Work Plan</a:t>
            </a:r>
            <a:r>
              <a:rPr lang="en-US" sz="2400" dirty="0" smtClean="0">
                <a:solidFill>
                  <a:schemeClr val="bg2"/>
                </a:solidFill>
              </a:rPr>
              <a:t>:</a:t>
            </a:r>
            <a:br>
              <a:rPr lang="en-US" sz="2400" dirty="0" smtClean="0">
                <a:solidFill>
                  <a:schemeClr val="bg2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38</a:t>
            </a:r>
            <a:r>
              <a:rPr lang="en-US" sz="2400" baseline="30000" dirty="0" smtClean="0">
                <a:solidFill>
                  <a:srgbClr val="FFFF00"/>
                </a:solidFill>
              </a:rPr>
              <a:t>th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ACRS: Report on Preparation</a:t>
            </a:r>
          </a:p>
        </p:txBody>
      </p:sp>
      <p:sp>
        <p:nvSpPr>
          <p:cNvPr id="11" name="Shape 11"/>
          <p:cNvSpPr/>
          <p:nvPr/>
        </p:nvSpPr>
        <p:spPr>
          <a:xfrm>
            <a:off x="457200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b="1" dirty="0" smtClean="0">
                <a:solidFill>
                  <a:schemeClr val="accent6"/>
                </a:solidFill>
                <a:latin typeface="Arial Bold"/>
                <a:ea typeface="Arial Bold"/>
                <a:cs typeface="Arial Bold"/>
                <a:sym typeface="Arial Bold"/>
              </a:rPr>
              <a:t>Senthil Kumar, ISRO</a:t>
            </a:r>
            <a:endParaRPr b="1" dirty="0">
              <a:solidFill>
                <a:schemeClr val="accent6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#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40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</a:t>
            </a:r>
            <a:r>
              <a:rPr lang="en-US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Working Group for Capacity Building and Data Democracy (WGCapD)-6 Annual Meeting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DLR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Oberpfaffenhofen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Germany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7th-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29</a:t>
            </a:r>
            <a:r>
              <a:rPr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March, 2017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9070" y="5900299"/>
            <a:ext cx="6094475" cy="937744"/>
          </a:xfrm>
          <a:noFill/>
        </p:spPr>
        <p:txBody>
          <a:bodyPr/>
          <a:lstStyle/>
          <a:p>
            <a:pPr algn="l"/>
            <a:r>
              <a:rPr lang="en-IN" sz="2800" dirty="0">
                <a:solidFill>
                  <a:srgbClr val="FF0000"/>
                </a:solidFill>
              </a:rPr>
              <a:t>v</a:t>
            </a:r>
            <a:r>
              <a:rPr lang="en-IN" sz="2800" dirty="0" smtClean="0">
                <a:solidFill>
                  <a:srgbClr val="FF0000"/>
                </a:solidFill>
              </a:rPr>
              <a:t>isit us: www.acrs2017.org</a:t>
            </a:r>
          </a:p>
        </p:txBody>
      </p:sp>
      <p:pic>
        <p:nvPicPr>
          <p:cNvPr id="1536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 t="17441" r="3380" b="5600"/>
          <a:stretch>
            <a:fillRect/>
          </a:stretch>
        </p:blipFill>
        <p:spPr>
          <a:xfrm>
            <a:off x="2155" y="1608199"/>
            <a:ext cx="9071168" cy="4138370"/>
          </a:xfrm>
        </p:spPr>
      </p:pic>
      <p:sp>
        <p:nvSpPr>
          <p:cNvPr id="5" name="Rectangle 4"/>
          <p:cNvSpPr/>
          <p:nvPr/>
        </p:nvSpPr>
        <p:spPr>
          <a:xfrm>
            <a:off x="6557057" y="6124059"/>
            <a:ext cx="2516266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IN" sz="3200" kern="10" dirty="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Thank you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87710"/>
            <a:ext cx="8229600" cy="1143000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IN" sz="3600" kern="0" dirty="0" smtClean="0"/>
              <a:t>Welcome to ACRS-2017 @ New Delhi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2"/>
          <p:cNvGrpSpPr>
            <a:grpSpLocks/>
          </p:cNvGrpSpPr>
          <p:nvPr/>
        </p:nvGrpSpPr>
        <p:grpSpPr bwMode="auto">
          <a:xfrm>
            <a:off x="0" y="0"/>
            <a:ext cx="2514600" cy="6858000"/>
            <a:chOff x="0" y="0"/>
            <a:chExt cx="1584" cy="4320"/>
          </a:xfrm>
        </p:grpSpPr>
        <p:pic>
          <p:nvPicPr>
            <p:cNvPr id="4104" name="Picture 8" descr="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" t="3064" b="7813"/>
            <a:stretch>
              <a:fillRect/>
            </a:stretch>
          </p:blipFill>
          <p:spPr bwMode="auto">
            <a:xfrm>
              <a:off x="0" y="720"/>
              <a:ext cx="1584" cy="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9" descr="taj-garden-retreat-kumarakom-0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24"/>
              <a:ext cx="1536" cy="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0" descr="D:\SSRAY\ISPRS\JSP\Images\Jantar_Mantar_at_Jaipu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36"/>
              <a:ext cx="1536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1" descr="D:\SSRAY\ISPRS\JSP\Images\jaisalmer-desert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9"/>
              <a:ext cx="1536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7" descr="taj-garden-retreat-kumarakom-0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4"/>
            <a:stretch>
              <a:fillRect/>
            </a:stretch>
          </p:blipFill>
          <p:spPr bwMode="auto">
            <a:xfrm>
              <a:off x="0" y="0"/>
              <a:ext cx="1536" cy="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3049525" y="4342485"/>
            <a:ext cx="5791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Asian association on Remote Sensing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Indian Society of Remote Sensing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sz="20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Indian Society of </a:t>
            </a:r>
            <a:r>
              <a:rPr lang="en-US" sz="2000" b="1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Geomatics</a:t>
            </a:r>
            <a:endParaRPr lang="en-US" sz="2000" b="1" dirty="0" smtClean="0">
              <a:solidFill>
                <a:schemeClr val="accent2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Indian Space Research Organization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2000" b="1" dirty="0" smtClean="0">
              <a:solidFill>
                <a:srgbClr val="336600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Email: </a:t>
            </a:r>
            <a:r>
              <a:rPr lang="en-US" sz="20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  <a:hlinkClick r:id="rId8"/>
              </a:rPr>
              <a:t>acrs2017ind@gmail.com</a:t>
            </a:r>
            <a:endParaRPr lang="en-US" sz="2000" b="1" dirty="0" smtClean="0">
              <a:solidFill>
                <a:srgbClr val="000066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Website: </a:t>
            </a:r>
            <a:r>
              <a:rPr lang="en-US" sz="20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  <a:hlinkClick r:id="rId9"/>
              </a:rPr>
              <a:t>www.acrs2017.org</a:t>
            </a:r>
            <a:r>
              <a:rPr lang="en-US" sz="2000" b="1" dirty="0" smtClean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745030" y="2071688"/>
            <a:ext cx="62679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Dr</a:t>
            </a:r>
            <a:r>
              <a:rPr lang="en-US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 A. </a:t>
            </a:r>
            <a:r>
              <a:rPr lang="en-US" sz="24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Senthil</a:t>
            </a:r>
            <a:r>
              <a:rPr lang="en-US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Kumar, Chair, </a:t>
            </a:r>
            <a:r>
              <a:rPr lang="en-US" sz="24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LOC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08146" y="3222475"/>
            <a:ext cx="26052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IN" sz="2000" b="1" dirty="0">
                <a:solidFill>
                  <a:srgbClr val="FF0000"/>
                </a:solidFill>
                <a:latin typeface="+mj-lt"/>
              </a:rPr>
              <a:t>October </a:t>
            </a:r>
            <a:r>
              <a:rPr lang="en-IN" sz="2000" b="1" dirty="0" smtClean="0">
                <a:solidFill>
                  <a:srgbClr val="FF0000"/>
                </a:solidFill>
                <a:latin typeface="+mj-lt"/>
              </a:rPr>
              <a:t>23-27, </a:t>
            </a:r>
            <a:r>
              <a:rPr lang="en-IN" sz="2000" b="1" dirty="0">
                <a:solidFill>
                  <a:srgbClr val="FF0000"/>
                </a:solidFill>
                <a:latin typeface="+mj-lt"/>
              </a:rPr>
              <a:t>2017</a:t>
            </a:r>
          </a:p>
        </p:txBody>
      </p:sp>
      <p:sp>
        <p:nvSpPr>
          <p:cNvPr id="3" name="Rectangle 2"/>
          <p:cNvSpPr/>
          <p:nvPr/>
        </p:nvSpPr>
        <p:spPr>
          <a:xfrm>
            <a:off x="2535746" y="1238779"/>
            <a:ext cx="6477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0066"/>
                </a:solidFill>
                <a:latin typeface="+mj-lt"/>
              </a:rPr>
              <a:t>Space Applications: Touching Human </a:t>
            </a:r>
            <a:r>
              <a:rPr lang="en-US" sz="2400" b="1" dirty="0" smtClean="0">
                <a:solidFill>
                  <a:srgbClr val="000066"/>
                </a:solidFill>
                <a:latin typeface="+mj-lt"/>
              </a:rPr>
              <a:t>lives</a:t>
            </a:r>
            <a:endParaRPr lang="en-US" sz="24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1580" y="1143000"/>
            <a:ext cx="6498333" cy="763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02968" y="3757709"/>
            <a:ext cx="452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i="1" dirty="0" smtClean="0"/>
              <a:t>Venue: The Ashok, </a:t>
            </a:r>
            <a:r>
              <a:rPr lang="en-IN" b="1" i="1" dirty="0" err="1" smtClean="0"/>
              <a:t>Niti</a:t>
            </a:r>
            <a:r>
              <a:rPr lang="en-IN" b="1" i="1" dirty="0" smtClean="0"/>
              <a:t> Marg, New Delhi</a:t>
            </a:r>
            <a:endParaRPr lang="en-IN" b="1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ACRS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429"/>
            <a:ext cx="7620000" cy="1143000"/>
          </a:xfrm>
        </p:spPr>
        <p:txBody>
          <a:bodyPr/>
          <a:lstStyle/>
          <a:p>
            <a:pPr algn="ctr"/>
            <a:r>
              <a:rPr lang="en-IN" sz="2400" dirty="0" smtClean="0">
                <a:solidFill>
                  <a:schemeClr val="bg2"/>
                </a:solidFill>
              </a:rPr>
              <a:t>Asian Conference on Remote Sensing</a:t>
            </a:r>
            <a:endParaRPr lang="en-IN" sz="24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800600"/>
          </a:xfrm>
          <a:solidFill>
            <a:srgbClr val="F8F8F8">
              <a:alpha val="50196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History</a:t>
            </a:r>
          </a:p>
          <a:p>
            <a:r>
              <a:rPr lang="en-IN" sz="2400" dirty="0" smtClean="0"/>
              <a:t>1</a:t>
            </a:r>
            <a:r>
              <a:rPr lang="en-IN" sz="2400" baseline="30000" dirty="0" smtClean="0"/>
              <a:t>st</a:t>
            </a:r>
            <a:r>
              <a:rPr lang="en-IN" sz="2400" dirty="0" smtClean="0"/>
              <a:t> ACRS: November 5-7, 1980,  </a:t>
            </a:r>
            <a:r>
              <a:rPr lang="en-IN" sz="2400" dirty="0"/>
              <a:t>Bangkok, Thailand </a:t>
            </a:r>
            <a:endParaRPr lang="en-IN" sz="2400" dirty="0" smtClean="0"/>
          </a:p>
          <a:p>
            <a:r>
              <a:rPr lang="en-IN" sz="2400" dirty="0" smtClean="0"/>
              <a:t>Last 5 years ACRS</a:t>
            </a:r>
          </a:p>
          <a:p>
            <a:pPr lvl="1"/>
            <a:r>
              <a:rPr lang="en-IN" sz="2000" dirty="0" smtClean="0"/>
              <a:t>ACRS 2016:Colombo, </a:t>
            </a:r>
            <a:r>
              <a:rPr lang="en-IN" sz="2000" dirty="0" err="1" smtClean="0"/>
              <a:t>Srilanka</a:t>
            </a:r>
            <a:endParaRPr lang="en-IN" sz="2000" dirty="0" smtClean="0"/>
          </a:p>
          <a:p>
            <a:pPr lvl="1"/>
            <a:r>
              <a:rPr lang="en-IN" sz="2000" dirty="0" smtClean="0"/>
              <a:t>ACRS 2015: Manila, Philippines</a:t>
            </a:r>
          </a:p>
          <a:p>
            <a:pPr lvl="1"/>
            <a:r>
              <a:rPr lang="en-IN" sz="2000" dirty="0" smtClean="0"/>
              <a:t>ACRS 2014: Bali, Indonesia</a:t>
            </a:r>
          </a:p>
          <a:p>
            <a:pPr lvl="1"/>
            <a:r>
              <a:rPr lang="en-IN" sz="2000" dirty="0" smtClean="0"/>
              <a:t>ACRS 2013: Nay </a:t>
            </a:r>
            <a:r>
              <a:rPr lang="en-IN" sz="2000" dirty="0" err="1" smtClean="0"/>
              <a:t>Pyi</a:t>
            </a:r>
            <a:r>
              <a:rPr lang="en-IN" sz="2000" dirty="0" smtClean="0"/>
              <a:t> Taw, Myanmar</a:t>
            </a:r>
          </a:p>
          <a:p>
            <a:pPr lvl="1"/>
            <a:r>
              <a:rPr lang="en-IN" sz="2000" dirty="0" smtClean="0"/>
              <a:t>ACRS 2012: </a:t>
            </a:r>
            <a:r>
              <a:rPr lang="en-IN" sz="2000" dirty="0" err="1" smtClean="0"/>
              <a:t>Pattaya</a:t>
            </a:r>
            <a:r>
              <a:rPr lang="en-IN" sz="2000" dirty="0" smtClean="0"/>
              <a:t>, Thailand</a:t>
            </a:r>
          </a:p>
          <a:p>
            <a:r>
              <a:rPr lang="en-IN" sz="2400" dirty="0" smtClean="0"/>
              <a:t>In India</a:t>
            </a:r>
          </a:p>
          <a:p>
            <a:pPr lvl="1"/>
            <a:r>
              <a:rPr lang="en-IN" sz="2000" dirty="0" smtClean="0"/>
              <a:t>ACRS 1985: Hyderabad, India</a:t>
            </a:r>
          </a:p>
          <a:p>
            <a:pPr lvl="1"/>
            <a:r>
              <a:rPr lang="en-IN" sz="2000" dirty="0" smtClean="0"/>
              <a:t>ACRS 1994: Bangalore, India</a:t>
            </a:r>
          </a:p>
          <a:p>
            <a:pPr lvl="1"/>
            <a:r>
              <a:rPr lang="en-IN" sz="2000" dirty="0" smtClean="0">
                <a:solidFill>
                  <a:srgbClr val="FF0000"/>
                </a:solidFill>
              </a:rPr>
              <a:t>ACRS 2017: New Delhi, India (October 23-27, 2017)</a:t>
            </a:r>
            <a:endParaRPr lang="en-I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28676" y="57008"/>
            <a:ext cx="6219775" cy="1143000"/>
          </a:xfrm>
        </p:spPr>
        <p:txBody>
          <a:bodyPr/>
          <a:lstStyle/>
          <a:p>
            <a:pPr algn="ctr"/>
            <a:r>
              <a:rPr lang="en-IN" altLang="en-US" dirty="0" smtClean="0"/>
              <a:t>Proposed Schedule for </a:t>
            </a:r>
            <a:br>
              <a:rPr lang="en-IN" altLang="en-US" dirty="0" smtClean="0"/>
            </a:br>
            <a:r>
              <a:rPr lang="en-IN" altLang="en-US" dirty="0" smtClean="0"/>
              <a:t>ACRS-2017</a:t>
            </a:r>
          </a:p>
        </p:txBody>
      </p:sp>
      <p:grpSp>
        <p:nvGrpSpPr>
          <p:cNvPr id="6157" name="Group 3"/>
          <p:cNvGrpSpPr>
            <a:grpSpLocks/>
          </p:cNvGrpSpPr>
          <p:nvPr/>
        </p:nvGrpSpPr>
        <p:grpSpPr bwMode="auto">
          <a:xfrm>
            <a:off x="590426" y="1799768"/>
            <a:ext cx="8225583" cy="3938643"/>
            <a:chOff x="-130205" y="2286000"/>
            <a:chExt cx="9626665" cy="5199410"/>
          </a:xfrm>
        </p:grpSpPr>
        <p:sp>
          <p:nvSpPr>
            <p:cNvPr id="9" name="Down Arrow 8"/>
            <p:cNvSpPr/>
            <p:nvPr/>
          </p:nvSpPr>
          <p:spPr>
            <a:xfrm>
              <a:off x="4572092" y="2286000"/>
              <a:ext cx="304806" cy="458788"/>
            </a:xfrm>
            <a:prstGeom prst="downArrow">
              <a:avLst>
                <a:gd name="adj1" fmla="val 50000"/>
                <a:gd name="adj2" fmla="val 26214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1350">
                <a:solidFill>
                  <a:srgbClr val="FFFFFF"/>
                </a:solidFill>
              </a:endParaRPr>
            </a:p>
          </p:txBody>
        </p:sp>
        <p:cxnSp>
          <p:nvCxnSpPr>
            <p:cNvPr id="11" name="Straight Connector 10"/>
            <p:cNvCxnSpPr>
              <a:endCxn id="18" idx="0"/>
            </p:cNvCxnSpPr>
            <p:nvPr/>
          </p:nvCxnSpPr>
          <p:spPr>
            <a:xfrm>
              <a:off x="612786" y="2819400"/>
              <a:ext cx="77662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Down Arrow 13"/>
            <p:cNvSpPr/>
            <p:nvPr/>
          </p:nvSpPr>
          <p:spPr>
            <a:xfrm>
              <a:off x="452445" y="2819400"/>
              <a:ext cx="304806" cy="609600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1350">
                <a:solidFill>
                  <a:srgbClr val="FFFFFF"/>
                </a:solidFill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587676" y="2819400"/>
              <a:ext cx="304806" cy="609600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1350">
                <a:solidFill>
                  <a:srgbClr val="FFFFFF"/>
                </a:solidFill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4580030" y="2819400"/>
              <a:ext cx="304806" cy="609600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1350">
                <a:solidFill>
                  <a:srgbClr val="FFFFFF"/>
                </a:solidFill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6571055" y="2866896"/>
              <a:ext cx="304806" cy="609601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1350">
                <a:solidFill>
                  <a:srgbClr val="FFFFFF"/>
                </a:solidFill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8226592" y="2819400"/>
              <a:ext cx="304806" cy="609600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IN" sz="1350">
                <a:solidFill>
                  <a:srgbClr val="FFFFFF"/>
                </a:solidFill>
              </a:endParaRPr>
            </a:p>
          </p:txBody>
        </p:sp>
        <p:sp>
          <p:nvSpPr>
            <p:cNvPr id="6166" name="TextBox 18"/>
            <p:cNvSpPr txBox="1">
              <a:spLocks noChangeArrowheads="1"/>
            </p:cNvSpPr>
            <p:nvPr/>
          </p:nvSpPr>
          <p:spPr bwMode="auto">
            <a:xfrm>
              <a:off x="250825" y="3429000"/>
              <a:ext cx="84896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IN" altLang="en-US" sz="1350">
                  <a:solidFill>
                    <a:srgbClr val="000000"/>
                  </a:solidFill>
                </a:rPr>
                <a:t>Day 1</a:t>
              </a:r>
            </a:p>
          </p:txBody>
        </p:sp>
        <p:sp>
          <p:nvSpPr>
            <p:cNvPr id="6167" name="TextBox 19"/>
            <p:cNvSpPr txBox="1">
              <a:spLocks noChangeArrowheads="1"/>
            </p:cNvSpPr>
            <p:nvPr/>
          </p:nvSpPr>
          <p:spPr bwMode="auto">
            <a:xfrm>
              <a:off x="2446338" y="3429000"/>
              <a:ext cx="84896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IN" altLang="en-US" sz="1350">
                  <a:solidFill>
                    <a:srgbClr val="000000"/>
                  </a:solidFill>
                </a:rPr>
                <a:t>Day 2</a:t>
              </a:r>
            </a:p>
          </p:txBody>
        </p:sp>
        <p:sp>
          <p:nvSpPr>
            <p:cNvPr id="6168" name="TextBox 20"/>
            <p:cNvSpPr txBox="1">
              <a:spLocks noChangeArrowheads="1"/>
            </p:cNvSpPr>
            <p:nvPr/>
          </p:nvSpPr>
          <p:spPr bwMode="auto">
            <a:xfrm>
              <a:off x="4432299" y="3429000"/>
              <a:ext cx="84896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IN" altLang="en-US" sz="1350">
                  <a:solidFill>
                    <a:srgbClr val="000000"/>
                  </a:solidFill>
                </a:rPr>
                <a:t>Day 3</a:t>
              </a:r>
            </a:p>
          </p:txBody>
        </p:sp>
        <p:sp>
          <p:nvSpPr>
            <p:cNvPr id="6169" name="TextBox 21"/>
            <p:cNvSpPr txBox="1">
              <a:spLocks noChangeArrowheads="1"/>
            </p:cNvSpPr>
            <p:nvPr/>
          </p:nvSpPr>
          <p:spPr bwMode="auto">
            <a:xfrm>
              <a:off x="6130925" y="3440113"/>
              <a:ext cx="848968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IN" altLang="en-US" sz="1350">
                  <a:solidFill>
                    <a:srgbClr val="000000"/>
                  </a:solidFill>
                </a:rPr>
                <a:t>Day 4</a:t>
              </a:r>
            </a:p>
          </p:txBody>
        </p:sp>
        <p:sp>
          <p:nvSpPr>
            <p:cNvPr id="6170" name="TextBox 22"/>
            <p:cNvSpPr txBox="1">
              <a:spLocks noChangeArrowheads="1"/>
            </p:cNvSpPr>
            <p:nvPr/>
          </p:nvSpPr>
          <p:spPr bwMode="auto">
            <a:xfrm>
              <a:off x="8074025" y="3429000"/>
              <a:ext cx="78484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IN" altLang="en-US" sz="1350">
                  <a:solidFill>
                    <a:srgbClr val="000000"/>
                  </a:solidFill>
                </a:rPr>
                <a:t>Day5</a:t>
              </a:r>
            </a:p>
          </p:txBody>
        </p:sp>
        <p:sp>
          <p:nvSpPr>
            <p:cNvPr id="6171" name="TextBox 23"/>
            <p:cNvSpPr txBox="1">
              <a:spLocks noChangeArrowheads="1"/>
            </p:cNvSpPr>
            <p:nvPr/>
          </p:nvSpPr>
          <p:spPr bwMode="auto">
            <a:xfrm>
              <a:off x="-130205" y="3820913"/>
              <a:ext cx="1903270" cy="2041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350" dirty="0" smtClean="0">
                  <a:solidFill>
                    <a:srgbClr val="000000"/>
                  </a:solidFill>
                </a:rPr>
                <a:t>Opening Ceremony</a:t>
              </a:r>
              <a:endParaRPr lang="en-IN" altLang="en-US" sz="1350" dirty="0">
                <a:solidFill>
                  <a:srgbClr val="000000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350" dirty="0">
                  <a:solidFill>
                    <a:srgbClr val="000000"/>
                  </a:solidFill>
                </a:rPr>
                <a:t>Plenary </a:t>
              </a:r>
              <a:r>
                <a:rPr lang="en-IN" altLang="en-US" sz="1350" dirty="0" smtClean="0">
                  <a:solidFill>
                    <a:srgbClr val="000000"/>
                  </a:solidFill>
                </a:rPr>
                <a:t>1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350" dirty="0" smtClean="0">
                  <a:solidFill>
                    <a:srgbClr val="000000"/>
                  </a:solidFill>
                </a:rPr>
                <a:t>Lunch</a:t>
              </a:r>
              <a:endParaRPr lang="en-IN" altLang="en-US" sz="1350" dirty="0">
                <a:solidFill>
                  <a:srgbClr val="000000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350" dirty="0" smtClean="0">
                  <a:solidFill>
                    <a:srgbClr val="000000"/>
                  </a:solidFill>
                </a:rPr>
                <a:t>Exhibition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350" dirty="0" smtClean="0">
                  <a:solidFill>
                    <a:srgbClr val="000000"/>
                  </a:solidFill>
                </a:rPr>
                <a:t>TS </a:t>
              </a:r>
              <a:r>
                <a:rPr lang="en-IN" altLang="en-US" sz="1350" dirty="0">
                  <a:solidFill>
                    <a:srgbClr val="000000"/>
                  </a:solidFill>
                </a:rPr>
                <a:t>1-8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350" dirty="0" smtClean="0">
                  <a:solidFill>
                    <a:srgbClr val="000000"/>
                  </a:solidFill>
                </a:rPr>
                <a:t>Cultural </a:t>
              </a:r>
              <a:r>
                <a:rPr lang="en-IN" altLang="en-US" sz="1350" dirty="0">
                  <a:solidFill>
                    <a:srgbClr val="000000"/>
                  </a:solidFill>
                </a:rPr>
                <a:t>Night</a:t>
              </a:r>
            </a:p>
          </p:txBody>
        </p:sp>
        <p:sp>
          <p:nvSpPr>
            <p:cNvPr id="6172" name="TextBox 24"/>
            <p:cNvSpPr txBox="1">
              <a:spLocks noChangeArrowheads="1"/>
            </p:cNvSpPr>
            <p:nvPr/>
          </p:nvSpPr>
          <p:spPr bwMode="auto">
            <a:xfrm>
              <a:off x="1949451" y="3808427"/>
              <a:ext cx="1814511" cy="20416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350" dirty="0">
                  <a:solidFill>
                    <a:srgbClr val="000000"/>
                  </a:solidFill>
                </a:rPr>
                <a:t>Plenary 2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350" dirty="0" smtClean="0">
                  <a:solidFill>
                    <a:srgbClr val="000000"/>
                  </a:solidFill>
                </a:rPr>
                <a:t>TS </a:t>
              </a:r>
              <a:r>
                <a:rPr lang="en-IN" altLang="en-US" sz="1350" dirty="0">
                  <a:solidFill>
                    <a:srgbClr val="000000"/>
                  </a:solidFill>
                </a:rPr>
                <a:t>9-16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350" dirty="0">
                  <a:solidFill>
                    <a:srgbClr val="000000"/>
                  </a:solidFill>
                </a:rPr>
                <a:t>TS </a:t>
              </a:r>
              <a:r>
                <a:rPr lang="en-IN" altLang="en-US" sz="1350" dirty="0" smtClean="0">
                  <a:solidFill>
                    <a:srgbClr val="000000"/>
                  </a:solidFill>
                </a:rPr>
                <a:t>17-24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350" dirty="0" smtClean="0">
                  <a:solidFill>
                    <a:srgbClr val="000000"/>
                  </a:solidFill>
                </a:rPr>
                <a:t>Lunch</a:t>
              </a:r>
              <a:endParaRPr lang="en-IN" altLang="en-US" sz="1350" dirty="0">
                <a:solidFill>
                  <a:srgbClr val="000000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350" dirty="0" smtClean="0">
                  <a:solidFill>
                    <a:srgbClr val="000000"/>
                  </a:solidFill>
                </a:rPr>
                <a:t>Poster </a:t>
              </a:r>
              <a:r>
                <a:rPr lang="en-IN" altLang="en-US" sz="1350" dirty="0" err="1" smtClean="0">
                  <a:solidFill>
                    <a:srgbClr val="000000"/>
                  </a:solidFill>
                </a:rPr>
                <a:t>Sess</a:t>
              </a:r>
              <a:r>
                <a:rPr lang="en-IN" altLang="en-US" sz="1350" dirty="0" smtClean="0">
                  <a:solidFill>
                    <a:srgbClr val="000000"/>
                  </a:solidFill>
                </a:rPr>
                <a:t> </a:t>
              </a:r>
              <a:r>
                <a:rPr lang="en-IN" altLang="en-US" sz="1350" dirty="0">
                  <a:solidFill>
                    <a:srgbClr val="000000"/>
                  </a:solidFill>
                </a:rPr>
                <a:t>1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350" dirty="0">
                  <a:solidFill>
                    <a:srgbClr val="000000"/>
                  </a:solidFill>
                </a:rPr>
                <a:t>Exhibition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350" dirty="0">
                  <a:solidFill>
                    <a:srgbClr val="000000"/>
                  </a:solidFill>
                </a:rPr>
                <a:t>AARS GC1</a:t>
              </a:r>
            </a:p>
          </p:txBody>
        </p:sp>
        <p:sp>
          <p:nvSpPr>
            <p:cNvPr id="6173" name="TextBox 25"/>
            <p:cNvSpPr txBox="1">
              <a:spLocks noChangeArrowheads="1"/>
            </p:cNvSpPr>
            <p:nvPr/>
          </p:nvSpPr>
          <p:spPr bwMode="auto">
            <a:xfrm>
              <a:off x="3869534" y="3808427"/>
              <a:ext cx="2120021" cy="36769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68275" indent="-1682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350" dirty="0">
                  <a:solidFill>
                    <a:srgbClr val="000000"/>
                  </a:solidFill>
                </a:rPr>
                <a:t>Plenary 3</a:t>
              </a:r>
            </a:p>
            <a:p>
              <a:pPr marL="168275" indent="-1682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350" dirty="0" smtClean="0">
                  <a:solidFill>
                    <a:srgbClr val="000000"/>
                  </a:solidFill>
                </a:rPr>
                <a:t>TS 25:WEBCON</a:t>
              </a:r>
            </a:p>
            <a:p>
              <a:pPr marL="168275" indent="-1682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350" dirty="0">
                  <a:solidFill>
                    <a:srgbClr val="000000"/>
                  </a:solidFill>
                </a:rPr>
                <a:t>TS </a:t>
              </a:r>
              <a:r>
                <a:rPr lang="en-IN" altLang="en-US" sz="1350" dirty="0" smtClean="0">
                  <a:solidFill>
                    <a:srgbClr val="000000"/>
                  </a:solidFill>
                </a:rPr>
                <a:t>26:White Elephant Session</a:t>
              </a:r>
              <a:endParaRPr lang="en-IN" altLang="en-US" sz="1350" dirty="0">
                <a:solidFill>
                  <a:srgbClr val="000000"/>
                </a:solidFill>
              </a:endParaRPr>
            </a:p>
            <a:p>
              <a:pPr marL="168275" indent="-1682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350" dirty="0" smtClean="0">
                  <a:solidFill>
                    <a:srgbClr val="000000"/>
                  </a:solidFill>
                </a:rPr>
                <a:t>TS: 27-32</a:t>
              </a:r>
              <a:endParaRPr lang="en-IN" altLang="en-US" sz="1350" dirty="0">
                <a:solidFill>
                  <a:srgbClr val="000000"/>
                </a:solidFill>
              </a:endParaRPr>
            </a:p>
            <a:p>
              <a:pPr marL="168275" indent="-1682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350" dirty="0">
                  <a:solidFill>
                    <a:srgbClr val="000000"/>
                  </a:solidFill>
                </a:rPr>
                <a:t>TS </a:t>
              </a:r>
              <a:r>
                <a:rPr lang="en-IN" altLang="en-US" sz="1350" dirty="0" smtClean="0">
                  <a:solidFill>
                    <a:srgbClr val="000000"/>
                  </a:solidFill>
                </a:rPr>
                <a:t>33-39</a:t>
              </a:r>
            </a:p>
            <a:p>
              <a:pPr marL="168275" indent="-1682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350" dirty="0" smtClean="0">
                  <a:solidFill>
                    <a:srgbClr val="000000"/>
                  </a:solidFill>
                </a:rPr>
                <a:t>Lunch</a:t>
              </a:r>
              <a:endParaRPr lang="en-IN" altLang="en-US" sz="1350" dirty="0">
                <a:solidFill>
                  <a:srgbClr val="000000"/>
                </a:solidFill>
              </a:endParaRPr>
            </a:p>
            <a:p>
              <a:pPr marL="168275" indent="-1682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350" dirty="0" smtClean="0">
                  <a:solidFill>
                    <a:srgbClr val="000000"/>
                  </a:solidFill>
                </a:rPr>
                <a:t>Poster Session </a:t>
              </a:r>
              <a:r>
                <a:rPr lang="en-IN" altLang="en-US" sz="1350" dirty="0">
                  <a:solidFill>
                    <a:srgbClr val="000000"/>
                  </a:solidFill>
                </a:rPr>
                <a:t>2</a:t>
              </a:r>
            </a:p>
            <a:p>
              <a:pPr marL="168275" indent="-1682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350" dirty="0">
                  <a:solidFill>
                    <a:srgbClr val="000000"/>
                  </a:solidFill>
                </a:rPr>
                <a:t>Exhibition </a:t>
              </a:r>
            </a:p>
            <a:p>
              <a:pPr marL="168275" indent="-1682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350" dirty="0" smtClean="0">
                  <a:solidFill>
                    <a:srgbClr val="000000"/>
                  </a:solidFill>
                </a:rPr>
                <a:t>Industries </a:t>
              </a:r>
              <a:r>
                <a:rPr lang="en-IN" altLang="en-US" sz="1300" dirty="0" smtClean="0">
                  <a:solidFill>
                    <a:srgbClr val="000000"/>
                  </a:solidFill>
                </a:rPr>
                <a:t>Presentation.</a:t>
              </a:r>
            </a:p>
            <a:p>
              <a:pPr marL="168275" indent="-1682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IN" altLang="en-US" sz="1350" dirty="0" smtClean="0">
                  <a:solidFill>
                    <a:srgbClr val="000000"/>
                  </a:solidFill>
                </a:rPr>
                <a:t>TS: 40: Student’s </a:t>
              </a:r>
              <a:endParaRPr lang="en-IN" altLang="en-US" sz="1350" dirty="0">
                <a:solidFill>
                  <a:srgbClr val="000000"/>
                </a:solidFill>
              </a:endParaRPr>
            </a:p>
            <a:p>
              <a:pPr marL="0" indent="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IN" altLang="en-US" sz="1350" dirty="0">
                  <a:solidFill>
                    <a:srgbClr val="000000"/>
                  </a:solidFill>
                </a:rPr>
                <a:t>     </a:t>
              </a:r>
              <a:r>
                <a:rPr lang="en-IN" altLang="en-US" sz="1350" dirty="0" smtClean="0">
                  <a:solidFill>
                    <a:srgbClr val="000000"/>
                  </a:solidFill>
                </a:rPr>
                <a:t> Night</a:t>
              </a:r>
              <a:endParaRPr lang="en-I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83931" y="3810682"/>
              <a:ext cx="1702211" cy="20621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marL="214313" indent="-2143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IN" altLang="en-US" sz="1350" dirty="0">
                  <a:solidFill>
                    <a:srgbClr val="000000"/>
                  </a:solidFill>
                </a:rPr>
                <a:t>Plenary 4</a:t>
              </a:r>
            </a:p>
            <a:p>
              <a:pPr marL="214313" indent="-2143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IN" sz="1350" dirty="0">
                  <a:solidFill>
                    <a:srgbClr val="000000"/>
                  </a:solidFill>
                </a:rPr>
                <a:t>TS 41-48</a:t>
              </a:r>
            </a:p>
            <a:p>
              <a:pPr marL="214313" indent="-2143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IN" sz="1350" dirty="0">
                  <a:solidFill>
                    <a:srgbClr val="000000"/>
                  </a:solidFill>
                </a:rPr>
                <a:t>TS </a:t>
              </a:r>
              <a:r>
                <a:rPr lang="en-IN" sz="1350" dirty="0" smtClean="0">
                  <a:solidFill>
                    <a:srgbClr val="000000"/>
                  </a:solidFill>
                </a:rPr>
                <a:t>49-56</a:t>
              </a:r>
            </a:p>
            <a:p>
              <a:pPr marL="214313" indent="-2143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IN" sz="1350" dirty="0" smtClean="0">
                  <a:solidFill>
                    <a:srgbClr val="000000"/>
                  </a:solidFill>
                </a:rPr>
                <a:t>Lunch</a:t>
              </a:r>
              <a:endParaRPr lang="en-IN" sz="1350" dirty="0">
                <a:solidFill>
                  <a:srgbClr val="000000"/>
                </a:solidFill>
              </a:endParaRPr>
            </a:p>
            <a:p>
              <a:pPr marL="214313" indent="-2143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IN" sz="1350" dirty="0">
                  <a:solidFill>
                    <a:srgbClr val="000000"/>
                  </a:solidFill>
                </a:rPr>
                <a:t>AARS GC2</a:t>
              </a:r>
            </a:p>
            <a:p>
              <a:pPr marL="214313" indent="-2143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IN" sz="1350" dirty="0">
                  <a:solidFill>
                    <a:srgbClr val="000000"/>
                  </a:solidFill>
                </a:rPr>
                <a:t>Half  day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IN" sz="1350" dirty="0">
                  <a:solidFill>
                    <a:srgbClr val="000000"/>
                  </a:solidFill>
                </a:rPr>
                <a:t>     City tour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85273" y="3783648"/>
              <a:ext cx="1611187" cy="12188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214313" indent="-2143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IN" sz="1350" dirty="0">
                  <a:solidFill>
                    <a:srgbClr val="000000"/>
                  </a:solidFill>
                </a:rPr>
                <a:t>Plenary 5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IN" sz="1350" dirty="0">
                  <a:solidFill>
                    <a:srgbClr val="000000"/>
                  </a:solidFill>
                </a:rPr>
                <a:t> </a:t>
              </a:r>
            </a:p>
            <a:p>
              <a:pPr marL="214313" indent="-2143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IN" sz="1350" dirty="0" smtClean="0">
                  <a:solidFill>
                    <a:srgbClr val="000000"/>
                  </a:solidFill>
                </a:rPr>
                <a:t>Closing Ceremony</a:t>
              </a:r>
              <a:endParaRPr lang="en-IN" sz="1350" dirty="0">
                <a:solidFill>
                  <a:srgbClr val="000000"/>
                </a:solidFill>
              </a:endParaRPr>
            </a:p>
          </p:txBody>
        </p:sp>
      </p:grpSp>
      <p:sp>
        <p:nvSpPr>
          <p:cNvPr id="6158" name="TextBox 1"/>
          <p:cNvSpPr txBox="1">
            <a:spLocks noChangeArrowheads="1"/>
          </p:cNvSpPr>
          <p:nvPr/>
        </p:nvSpPr>
        <p:spPr bwMode="auto">
          <a:xfrm>
            <a:off x="6054725" y="5267732"/>
            <a:ext cx="29377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altLang="en-US" sz="1200" b="1" dirty="0" smtClean="0">
                <a:solidFill>
                  <a:srgbClr val="000000"/>
                </a:solidFill>
              </a:rPr>
              <a:t>Technical Sessions (TS) : </a:t>
            </a:r>
            <a:r>
              <a:rPr lang="en-IN" altLang="en-US" sz="1200" b="1" dirty="0">
                <a:solidFill>
                  <a:srgbClr val="000000"/>
                </a:solidFill>
              </a:rPr>
              <a:t>include Oral presentations, Webcon, Space Agencies </a:t>
            </a:r>
            <a:r>
              <a:rPr lang="en-IN" altLang="en-US" sz="1200" b="1" dirty="0" smtClean="0">
                <a:solidFill>
                  <a:srgbClr val="000000"/>
                </a:solidFill>
              </a:rPr>
              <a:t>sessions. </a:t>
            </a:r>
            <a:endParaRPr lang="en-IN" altLang="en-US" sz="1200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altLang="en-US" sz="1200" b="1" dirty="0" smtClean="0">
                <a:solidFill>
                  <a:srgbClr val="000000"/>
                </a:solidFill>
              </a:rPr>
              <a:t>There are about 56 sessions in all, of which 6 will be spared for ISPRS sessions.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29125" y="1128470"/>
            <a:ext cx="4572000" cy="646331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algn="ctr"/>
            <a:r>
              <a:rPr lang="en-IN" b="1" dirty="0"/>
              <a:t>Main C</a:t>
            </a:r>
            <a:r>
              <a:rPr lang="en-IN" b="1" dirty="0" smtClean="0"/>
              <a:t>onference</a:t>
            </a:r>
            <a:endParaRPr lang="en-IN" b="1" dirty="0"/>
          </a:p>
          <a:p>
            <a:pPr algn="ctr"/>
            <a:r>
              <a:rPr lang="en-IN" b="1" dirty="0"/>
              <a:t>October 23-27, 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757" y="5864960"/>
            <a:ext cx="6385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 smtClean="0"/>
              <a:t>Expected No. of participants: 1000</a:t>
            </a:r>
            <a:r>
              <a:rPr lang="en-IN" dirty="0" smtClean="0"/>
              <a:t>+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 smtClean="0"/>
              <a:t>Pre conference: GEOGLAM (MNCFC)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 smtClean="0"/>
              <a:t>Post conference: ISPRS Summer School, </a:t>
            </a:r>
            <a:r>
              <a:rPr lang="en-IN" smtClean="0"/>
              <a:t>Citizen Science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02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39425" cy="718402"/>
          </a:xfrm>
          <a:noFill/>
        </p:spPr>
        <p:txBody>
          <a:bodyPr/>
          <a:lstStyle/>
          <a:p>
            <a:pPr algn="ctr"/>
            <a:r>
              <a:rPr lang="en-US" sz="4000" b="1" dirty="0" smtClean="0"/>
              <a:t>Tentative Events</a:t>
            </a:r>
            <a:endParaRPr lang="en-IN" sz="4000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5029200"/>
          </a:xfrm>
          <a:solidFill>
            <a:srgbClr val="F8F8F8">
              <a:alpha val="50196"/>
            </a:srgbClr>
          </a:solid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Plenary Sessions </a:t>
            </a:r>
            <a:r>
              <a:rPr lang="en-US" b="1" dirty="0" smtClean="0">
                <a:latin typeface="Calibri" panose="020F0502020204030204" pitchFamily="34" charset="0"/>
              </a:rPr>
              <a:t>(Space Programs, Applications…)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Special Sessions </a:t>
            </a:r>
            <a:r>
              <a:rPr lang="en-US" b="1" dirty="0" smtClean="0">
                <a:latin typeface="Calibri" panose="020F0502020204030204" pitchFamily="34" charset="0"/>
              </a:rPr>
              <a:t>(ISPRS, Webcon, </a:t>
            </a:r>
            <a:r>
              <a:rPr lang="en-US" b="1" dirty="0" err="1" smtClean="0">
                <a:latin typeface="Calibri" panose="020F0502020204030204" pitchFamily="34" charset="0"/>
              </a:rPr>
              <a:t>Jaxa</a:t>
            </a:r>
            <a:r>
              <a:rPr lang="en-US" b="1" dirty="0" smtClean="0">
                <a:latin typeface="Calibri" panose="020F0502020204030204" pitchFamily="34" charset="0"/>
              </a:rPr>
              <a:t>, ISRO, White elephant, student session, </a:t>
            </a: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VIIRS night time imaging </a:t>
            </a:r>
            <a:r>
              <a:rPr lang="en-I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  <a:r>
              <a:rPr lang="en-US" b="1" dirty="0" smtClean="0">
                <a:latin typeface="Calibri" panose="020F0502020204030204" pitchFamily="34" charset="0"/>
              </a:rPr>
              <a:t>)</a:t>
            </a:r>
            <a:endParaRPr lang="en-IN" b="1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Eminent lectures </a:t>
            </a:r>
            <a:r>
              <a:rPr lang="en-US" b="1" dirty="0" smtClean="0">
                <a:latin typeface="Calibri" panose="020F0502020204030204" pitchFamily="34" charset="0"/>
              </a:rPr>
              <a:t>(V.S. Memorial, Millennium, …)</a:t>
            </a:r>
            <a:endParaRPr lang="en-IN" b="1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b="1" dirty="0" smtClean="0">
                <a:latin typeface="Calibri" panose="020F0502020204030204" pitchFamily="34" charset="0"/>
              </a:rPr>
              <a:t>Industrial Presentations and Exhibitions</a:t>
            </a:r>
            <a:endParaRPr lang="en-IN" b="1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b="1" dirty="0" smtClean="0">
                <a:latin typeface="Calibri" panose="020F0502020204030204" pitchFamily="34" charset="0"/>
              </a:rPr>
              <a:t>Visit/Field Excursion/ sight seeing </a:t>
            </a:r>
          </a:p>
          <a:p>
            <a:pPr>
              <a:defRPr/>
            </a:pPr>
            <a:r>
              <a:rPr lang="en-US" b="1" dirty="0" smtClean="0">
                <a:latin typeface="Calibri" panose="020F0502020204030204" pitchFamily="34" charset="0"/>
              </a:rPr>
              <a:t>Cultural Evening depicting Asian Heritage</a:t>
            </a:r>
          </a:p>
          <a:p>
            <a:pPr>
              <a:defRPr/>
            </a:pPr>
            <a:r>
              <a:rPr lang="en-US" b="1" dirty="0" smtClean="0">
                <a:latin typeface="Calibri" panose="020F0502020204030204" pitchFamily="34" charset="0"/>
              </a:rPr>
              <a:t>Students night</a:t>
            </a:r>
          </a:p>
          <a:p>
            <a:pPr>
              <a:defRPr/>
            </a:pPr>
            <a:r>
              <a:rPr lang="en-US" b="1" dirty="0" smtClean="0">
                <a:latin typeface="Calibri" panose="020F0502020204030204" pitchFamily="34" charset="0"/>
              </a:rPr>
              <a:t>AARS General Conference</a:t>
            </a:r>
          </a:p>
          <a:p>
            <a:pPr>
              <a:defRPr/>
            </a:pPr>
            <a:r>
              <a:rPr lang="en-US" b="1" dirty="0" smtClean="0">
                <a:latin typeface="Calibri" panose="020F0502020204030204" pitchFamily="34" charset="0"/>
              </a:rPr>
              <a:t>Side meetings …</a:t>
            </a:r>
          </a:p>
          <a:p>
            <a:pPr>
              <a:defRPr/>
            </a:pPr>
            <a:r>
              <a:rPr lang="en-US" b="1" dirty="0">
                <a:latin typeface="Calibri" panose="020F0502020204030204" pitchFamily="34" charset="0"/>
              </a:rPr>
              <a:t>ISPRS Summer </a:t>
            </a:r>
            <a:r>
              <a:rPr lang="en-US" b="1" dirty="0" smtClean="0">
                <a:latin typeface="Calibri" panose="020F0502020204030204" pitchFamily="34" charset="0"/>
              </a:rPr>
              <a:t>School and Tutorial</a:t>
            </a:r>
            <a:endParaRPr lang="en-IN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-6311" y="228600"/>
            <a:ext cx="9139425" cy="719137"/>
          </a:xfrm>
          <a:noFill/>
        </p:spPr>
        <p:txBody>
          <a:bodyPr/>
          <a:lstStyle/>
          <a:p>
            <a:pPr algn="ctr"/>
            <a:r>
              <a:rPr lang="en-IN" sz="2800" b="1" dirty="0" smtClean="0"/>
              <a:t>Themes</a:t>
            </a:r>
            <a:endParaRPr lang="en-IN" sz="28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01243" y="1143000"/>
            <a:ext cx="7546087" cy="5105400"/>
          </a:xfrm>
        </p:spPr>
        <p:txBody>
          <a:bodyPr/>
          <a:lstStyle/>
          <a:p>
            <a:r>
              <a:rPr lang="en-IN" sz="1500" b="1" dirty="0" smtClean="0">
                <a:solidFill>
                  <a:srgbClr val="FF0000"/>
                </a:solidFill>
              </a:rPr>
              <a:t>Natural Resources Management</a:t>
            </a:r>
            <a:endParaRPr lang="en-IN" sz="1500" dirty="0" smtClean="0">
              <a:solidFill>
                <a:srgbClr val="FF0000"/>
              </a:solidFill>
            </a:endParaRPr>
          </a:p>
          <a:p>
            <a:pPr lvl="1"/>
            <a:r>
              <a:rPr lang="en-IN" sz="1500" dirty="0" smtClean="0"/>
              <a:t>Agriculture &amp; Soils</a:t>
            </a:r>
          </a:p>
          <a:p>
            <a:pPr lvl="1"/>
            <a:r>
              <a:rPr lang="en-IN" sz="1500" dirty="0" smtClean="0"/>
              <a:t>Forestry and Environment</a:t>
            </a:r>
          </a:p>
          <a:p>
            <a:pPr lvl="1"/>
            <a:r>
              <a:rPr lang="en-IN" sz="1500" dirty="0" smtClean="0"/>
              <a:t>Geology and mineral resources</a:t>
            </a:r>
          </a:p>
          <a:p>
            <a:pPr lvl="1"/>
            <a:r>
              <a:rPr lang="en-IN" sz="1500" dirty="0" smtClean="0"/>
              <a:t>Marine and coastal</a:t>
            </a:r>
          </a:p>
          <a:p>
            <a:pPr lvl="1"/>
            <a:r>
              <a:rPr lang="en-IN" sz="1500" dirty="0" smtClean="0"/>
              <a:t>Water Resources and Cryosphere</a:t>
            </a:r>
          </a:p>
          <a:p>
            <a:r>
              <a:rPr lang="en-IN" sz="1500" b="1" dirty="0" smtClean="0">
                <a:solidFill>
                  <a:srgbClr val="FF0000"/>
                </a:solidFill>
              </a:rPr>
              <a:t>Atmosphere, Ocean, Weather &amp; Climate</a:t>
            </a:r>
            <a:endParaRPr lang="en-IN" sz="1500" dirty="0" smtClean="0">
              <a:solidFill>
                <a:srgbClr val="FF0000"/>
              </a:solidFill>
            </a:endParaRPr>
          </a:p>
          <a:p>
            <a:pPr lvl="1"/>
            <a:r>
              <a:rPr lang="en-IN" sz="1500" dirty="0" smtClean="0"/>
              <a:t>Atmospheric parameter retrieval and modelling</a:t>
            </a:r>
          </a:p>
          <a:p>
            <a:pPr lvl="1"/>
            <a:r>
              <a:rPr lang="en-IN" sz="1500" dirty="0" smtClean="0"/>
              <a:t>Weather monitoring and modelling</a:t>
            </a:r>
          </a:p>
          <a:p>
            <a:pPr lvl="1"/>
            <a:r>
              <a:rPr lang="en-IN" sz="1500" dirty="0" smtClean="0"/>
              <a:t>Ocean applications</a:t>
            </a:r>
          </a:p>
          <a:p>
            <a:pPr lvl="1"/>
            <a:r>
              <a:rPr lang="en-IN" sz="1500" dirty="0" smtClean="0"/>
              <a:t>Climate change  and its impact</a:t>
            </a:r>
          </a:p>
          <a:p>
            <a:r>
              <a:rPr lang="en-IN" sz="1500" b="1" dirty="0" smtClean="0">
                <a:solidFill>
                  <a:srgbClr val="FF0000"/>
                </a:solidFill>
              </a:rPr>
              <a:t>Disaster monitoring, damage assessment and risk reduction</a:t>
            </a:r>
            <a:endParaRPr lang="en-IN" sz="1500" dirty="0" smtClean="0">
              <a:solidFill>
                <a:srgbClr val="FF0000"/>
              </a:solidFill>
            </a:endParaRPr>
          </a:p>
          <a:p>
            <a:pPr lvl="1"/>
            <a:r>
              <a:rPr lang="en-IN" sz="1500" dirty="0" smtClean="0"/>
              <a:t>Hydro-meteorological</a:t>
            </a:r>
          </a:p>
          <a:p>
            <a:pPr lvl="1"/>
            <a:r>
              <a:rPr lang="en-IN" sz="1500" dirty="0" smtClean="0"/>
              <a:t>Geological</a:t>
            </a:r>
          </a:p>
          <a:p>
            <a:pPr lvl="1"/>
            <a:r>
              <a:rPr lang="en-IN" sz="1500" dirty="0" smtClean="0"/>
              <a:t>Environmental</a:t>
            </a:r>
          </a:p>
          <a:p>
            <a:r>
              <a:rPr lang="en-IN" sz="1500" b="1" dirty="0" smtClean="0">
                <a:solidFill>
                  <a:srgbClr val="FF0000"/>
                </a:solidFill>
              </a:rPr>
              <a:t>Infrastructure and development planning</a:t>
            </a:r>
            <a:endParaRPr lang="en-IN" sz="1500" dirty="0" smtClean="0">
              <a:solidFill>
                <a:srgbClr val="FF0000"/>
              </a:solidFill>
            </a:endParaRPr>
          </a:p>
          <a:p>
            <a:pPr lvl="1"/>
            <a:r>
              <a:rPr lang="en-IN" sz="1500" dirty="0" smtClean="0"/>
              <a:t>Infrastructure mapping and development planning</a:t>
            </a:r>
          </a:p>
          <a:p>
            <a:pPr lvl="1"/>
            <a:r>
              <a:rPr lang="en-IN" sz="1500" dirty="0" smtClean="0"/>
              <a:t>Urban and regional planning and Smart city planning</a:t>
            </a:r>
          </a:p>
          <a:p>
            <a:pPr lvl="1"/>
            <a:r>
              <a:rPr lang="en-IN" sz="1500" dirty="0" smtClean="0"/>
              <a:t>Rural development planning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-6311" y="228600"/>
            <a:ext cx="9139425" cy="719137"/>
          </a:xfrm>
          <a:noFill/>
        </p:spPr>
        <p:txBody>
          <a:bodyPr/>
          <a:lstStyle/>
          <a:p>
            <a:pPr algn="ctr"/>
            <a:r>
              <a:rPr lang="en-IN" sz="2800" b="1" dirty="0" smtClean="0"/>
              <a:t>Theme-Specific Sessions </a:t>
            </a:r>
            <a:endParaRPr lang="en-IN" sz="2800" dirty="0" smtClean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020246"/>
              </p:ext>
            </p:extLst>
          </p:nvPr>
        </p:nvGraphicFramePr>
        <p:xfrm>
          <a:off x="381000" y="1447800"/>
          <a:ext cx="7878894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5273"/>
                <a:gridCol w="4407323"/>
                <a:gridCol w="2626298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S.No</a:t>
                      </a:r>
                      <a:r>
                        <a:rPr lang="en-US" sz="1400" b="1" dirty="0" smtClean="0"/>
                        <a:t>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Topic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Session</a:t>
                      </a:r>
                      <a:r>
                        <a:rPr lang="en-US" sz="1400" b="1" baseline="0" dirty="0" smtClean="0"/>
                        <a:t> Chair/Co-Chair</a:t>
                      </a:r>
                      <a:endParaRPr lang="en-US" sz="14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PolSAR</a:t>
                      </a:r>
                      <a:r>
                        <a:rPr lang="en-US" sz="1400" b="1" dirty="0" smtClean="0"/>
                        <a:t> and Its Applications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Geological RS &amp; Mineral Exploration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GEOGLAM</a:t>
                      </a:r>
                      <a:r>
                        <a:rPr lang="en-US" sz="1400" b="1" baseline="0" dirty="0" smtClean="0"/>
                        <a:t> -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Geoinformatics in Disaster Management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Forest and Climate</a:t>
                      </a:r>
                      <a:r>
                        <a:rPr lang="en-US" sz="1400" b="1" baseline="0" dirty="0" smtClean="0"/>
                        <a:t> Change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Urban Planning &amp; Infrastructure using RS/GIS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086207"/>
              </p:ext>
            </p:extLst>
          </p:nvPr>
        </p:nvGraphicFramePr>
        <p:xfrm>
          <a:off x="381000" y="4648200"/>
          <a:ext cx="7878894" cy="190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5273"/>
                <a:gridCol w="4407323"/>
                <a:gridCol w="2626298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7.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Advances in Lidar RS &amp; Applications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NISAR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Calibration / Validation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Web-based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Education</a:t>
                      </a:r>
                      <a:r>
                        <a:rPr lang="en-US" sz="1400" b="1" baseline="0" dirty="0" smtClean="0"/>
                        <a:t>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7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562600"/>
          </a:xfrm>
          <a:solidFill>
            <a:srgbClr val="F8F8F8">
              <a:alpha val="50196"/>
            </a:srgb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IN" sz="1600" b="1" dirty="0" smtClean="0">
                <a:solidFill>
                  <a:srgbClr val="FF0000"/>
                </a:solidFill>
              </a:rPr>
              <a:t>Emerging trends in</a:t>
            </a:r>
          </a:p>
          <a:p>
            <a:pPr marL="0" indent="0">
              <a:buFontTx/>
              <a:buNone/>
              <a:defRPr/>
            </a:pPr>
            <a:endParaRPr lang="en-IN" sz="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IN" sz="1600" dirty="0" smtClean="0"/>
              <a:t>EO Sensors and data processing : Optical, Thermal and Microwave</a:t>
            </a:r>
          </a:p>
          <a:p>
            <a:pPr>
              <a:defRPr/>
            </a:pPr>
            <a:r>
              <a:rPr lang="en-IN" sz="1600" dirty="0" smtClean="0"/>
              <a:t>Data acquisition and Cloud computing</a:t>
            </a:r>
          </a:p>
          <a:p>
            <a:pPr>
              <a:defRPr/>
            </a:pPr>
            <a:r>
              <a:rPr lang="en-IN" sz="1600" dirty="0" smtClean="0"/>
              <a:t>UAS and Applications</a:t>
            </a:r>
          </a:p>
          <a:p>
            <a:pPr>
              <a:defRPr/>
            </a:pPr>
            <a:r>
              <a:rPr lang="en-IN" sz="1600" dirty="0" smtClean="0"/>
              <a:t>Mobile Apps, Crowd Sourcing and Citizen Science</a:t>
            </a:r>
          </a:p>
          <a:p>
            <a:pPr>
              <a:defRPr/>
            </a:pPr>
            <a:r>
              <a:rPr lang="en-IN" sz="1600" dirty="0" smtClean="0"/>
              <a:t>Big data analytics and information Science</a:t>
            </a:r>
          </a:p>
          <a:p>
            <a:pPr>
              <a:defRPr/>
            </a:pPr>
            <a:r>
              <a:rPr lang="en-IN" sz="1600" dirty="0" smtClean="0"/>
              <a:t>Cultural heritage monitoring  </a:t>
            </a:r>
          </a:p>
          <a:p>
            <a:pPr>
              <a:defRPr/>
            </a:pPr>
            <a:r>
              <a:rPr lang="en-IN" sz="1600" dirty="0" smtClean="0"/>
              <a:t>Health GIS</a:t>
            </a:r>
          </a:p>
          <a:p>
            <a:pPr>
              <a:defRPr/>
            </a:pPr>
            <a:r>
              <a:rPr lang="en-IN" sz="1600" dirty="0" smtClean="0"/>
              <a:t>Information mapping from social media</a:t>
            </a:r>
            <a:endParaRPr lang="en-IN" sz="1600" dirty="0"/>
          </a:p>
          <a:p>
            <a:pPr>
              <a:defRPr/>
            </a:pPr>
            <a:r>
              <a:rPr lang="en-IN" sz="1600" dirty="0" smtClean="0"/>
              <a:t>…</a:t>
            </a:r>
            <a:endParaRPr lang="en-IN" sz="1600" dirty="0"/>
          </a:p>
          <a:p>
            <a:pPr marL="0" indent="0">
              <a:buNone/>
              <a:defRPr/>
            </a:pPr>
            <a:r>
              <a:rPr lang="en-IN" sz="1600" dirty="0" smtClean="0"/>
              <a:t> </a:t>
            </a:r>
          </a:p>
          <a:p>
            <a:pPr marL="0" indent="0">
              <a:buFontTx/>
              <a:buNone/>
              <a:defRPr/>
            </a:pPr>
            <a:r>
              <a:rPr lang="en-IN" sz="1600" b="1" dirty="0" smtClean="0">
                <a:solidFill>
                  <a:srgbClr val="FF0000"/>
                </a:solidFill>
              </a:rPr>
              <a:t>Education and outreach</a:t>
            </a:r>
          </a:p>
          <a:p>
            <a:pPr marL="0" indent="0">
              <a:buFontTx/>
              <a:buNone/>
              <a:defRPr/>
            </a:pPr>
            <a:endParaRPr lang="en-IN" sz="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IN" sz="1600" dirty="0" smtClean="0"/>
              <a:t>Needs and requirements in different countries</a:t>
            </a:r>
          </a:p>
          <a:p>
            <a:pPr>
              <a:defRPr/>
            </a:pPr>
            <a:r>
              <a:rPr lang="en-IN" sz="1600" dirty="0" smtClean="0"/>
              <a:t>Active Learning models </a:t>
            </a:r>
          </a:p>
          <a:p>
            <a:pPr>
              <a:defRPr/>
            </a:pPr>
            <a:r>
              <a:rPr lang="en-IN" sz="1600" dirty="0" smtClean="0"/>
              <a:t>Cross-border education through web-resources sharing</a:t>
            </a:r>
          </a:p>
          <a:p>
            <a:pPr>
              <a:defRPr/>
            </a:pPr>
            <a:r>
              <a:rPr lang="en-IN" sz="1600" dirty="0" smtClean="0"/>
              <a:t>Tools development for training and outreach</a:t>
            </a:r>
          </a:p>
          <a:p>
            <a:pPr>
              <a:defRPr/>
            </a:pPr>
            <a:r>
              <a:rPr lang="en-IN" sz="1600" dirty="0" smtClean="0"/>
              <a:t>….</a:t>
            </a:r>
          </a:p>
          <a:p>
            <a:pPr marL="0" indent="0">
              <a:buNone/>
              <a:defRPr/>
            </a:pPr>
            <a:endParaRPr lang="en-IN" sz="1600" dirty="0" smtClean="0"/>
          </a:p>
          <a:p>
            <a:pPr>
              <a:defRPr/>
            </a:pPr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6311" y="228600"/>
            <a:ext cx="9139425" cy="719137"/>
          </a:xfrm>
          <a:noFill/>
        </p:spPr>
        <p:txBody>
          <a:bodyPr/>
          <a:lstStyle/>
          <a:p>
            <a:pPr algn="ctr"/>
            <a:r>
              <a:rPr lang="en-IN" sz="2800" b="1" dirty="0" smtClean="0"/>
              <a:t>Themes</a:t>
            </a: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77238" cy="452596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IN" sz="2000" dirty="0" smtClean="0"/>
              <a:t>Conference </a:t>
            </a:r>
            <a:r>
              <a:rPr lang="en-IN" sz="2000" dirty="0"/>
              <a:t>Dates</a:t>
            </a:r>
            <a:r>
              <a:rPr lang="en-IN" sz="2000" b="1" dirty="0"/>
              <a:t>: </a:t>
            </a:r>
            <a:r>
              <a:rPr lang="en-IN" sz="2000" b="1" dirty="0" smtClean="0">
                <a:solidFill>
                  <a:srgbClr val="FF0000"/>
                </a:solidFill>
              </a:rPr>
              <a:t>October 23-27, 2017</a:t>
            </a:r>
          </a:p>
          <a:p>
            <a:pPr>
              <a:lnSpc>
                <a:spcPct val="150000"/>
              </a:lnSpc>
              <a:defRPr/>
            </a:pPr>
            <a:endParaRPr lang="en-IN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IN" sz="2000" dirty="0" smtClean="0"/>
              <a:t>Abstract </a:t>
            </a:r>
            <a:r>
              <a:rPr lang="en-IN" sz="2000" dirty="0"/>
              <a:t>submission started </a:t>
            </a:r>
            <a:r>
              <a:rPr lang="en-IN" sz="2000" dirty="0" smtClean="0"/>
              <a:t>on:  </a:t>
            </a:r>
            <a:r>
              <a:rPr lang="en-IN" sz="2000" b="1" dirty="0" smtClean="0">
                <a:solidFill>
                  <a:srgbClr val="FF0000"/>
                </a:solidFill>
              </a:rPr>
              <a:t>Feb 15, </a:t>
            </a:r>
            <a:r>
              <a:rPr lang="en-IN" sz="2000" b="1" dirty="0">
                <a:solidFill>
                  <a:srgbClr val="FF0000"/>
                </a:solidFill>
              </a:rPr>
              <a:t>2017</a:t>
            </a:r>
            <a:endParaRPr lang="en-IN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IN" sz="2000" dirty="0"/>
              <a:t>Abstract submission deadline: </a:t>
            </a:r>
            <a:r>
              <a:rPr lang="en-IN" sz="2000" b="1" dirty="0" smtClean="0">
                <a:solidFill>
                  <a:srgbClr val="FF0000"/>
                </a:solidFill>
              </a:rPr>
              <a:t>July 1, 2017</a:t>
            </a:r>
            <a:endParaRPr lang="en-IN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IN" sz="2000" dirty="0"/>
              <a:t>Notification of Acceptance:  </a:t>
            </a:r>
            <a:r>
              <a:rPr lang="en-IN" sz="2000" b="1" dirty="0" smtClean="0">
                <a:solidFill>
                  <a:srgbClr val="FF0000"/>
                </a:solidFill>
              </a:rPr>
              <a:t>July 31, </a:t>
            </a:r>
            <a:r>
              <a:rPr lang="en-IN" sz="2000" b="1" dirty="0">
                <a:solidFill>
                  <a:srgbClr val="FF0000"/>
                </a:solidFill>
              </a:rPr>
              <a:t>2017</a:t>
            </a:r>
            <a:endParaRPr lang="en-IN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IN" sz="2000" dirty="0" smtClean="0"/>
              <a:t>The </a:t>
            </a:r>
            <a:r>
              <a:rPr lang="en-IN" sz="2000" dirty="0"/>
              <a:t>deadline for submission of full paper: </a:t>
            </a:r>
            <a:r>
              <a:rPr lang="en-IN" sz="2000" b="1" dirty="0" smtClean="0">
                <a:solidFill>
                  <a:srgbClr val="FF0000"/>
                </a:solidFill>
              </a:rPr>
              <a:t>Sept. 10, </a:t>
            </a:r>
            <a:r>
              <a:rPr lang="en-IN" sz="2000" b="1" dirty="0">
                <a:solidFill>
                  <a:srgbClr val="FF0000"/>
                </a:solidFill>
              </a:rPr>
              <a:t>2017</a:t>
            </a:r>
            <a:endParaRPr lang="en-IN" sz="2000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5" y="228600"/>
            <a:ext cx="9139425" cy="7191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IN" b="1" dirty="0" smtClean="0">
                <a:solidFill>
                  <a:schemeClr val="bg2"/>
                </a:solidFill>
              </a:rPr>
              <a:t>Important Dates</a:t>
            </a:r>
            <a:endParaRPr lang="en-IN" kern="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8916</TotalTime>
  <Words>638</Words>
  <Application>Microsoft Office PowerPoint</Application>
  <PresentationFormat>On-screen Show (4:3)</PresentationFormat>
  <Paragraphs>165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Arial Bold</vt:lpstr>
      <vt:lpstr>Avenir Roman</vt:lpstr>
      <vt:lpstr>Calibri</vt:lpstr>
      <vt:lpstr>Droid Serif</vt:lpstr>
      <vt:lpstr>Helvetica</vt:lpstr>
      <vt:lpstr>Times New Roman</vt:lpstr>
      <vt:lpstr>Wingdings</vt:lpstr>
      <vt:lpstr>Default</vt:lpstr>
      <vt:lpstr>New Activities and Suggestions for the Work Plan: 38th ACRS: Report on Preparation</vt:lpstr>
      <vt:lpstr>ACRS 2017</vt:lpstr>
      <vt:lpstr>Asian Conference on Remote Sensing</vt:lpstr>
      <vt:lpstr>Proposed Schedule for  ACRS-2017</vt:lpstr>
      <vt:lpstr>Tentative Events</vt:lpstr>
      <vt:lpstr>Themes</vt:lpstr>
      <vt:lpstr>Theme-Specific Sessions </vt:lpstr>
      <vt:lpstr>Themes</vt:lpstr>
      <vt:lpstr>PowerPoint Presentation</vt:lpstr>
      <vt:lpstr>visit us: www.acrs2017.org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A Senthil Kumar</cp:lastModifiedBy>
  <cp:revision>16</cp:revision>
  <dcterms:modified xsi:type="dcterms:W3CDTF">2017-03-28T13:33:30Z</dcterms:modified>
</cp:coreProperties>
</file>