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601200" cy="7315200"/>
  <p:notesSz cx="6858000" cy="9144000"/>
  <p:defaultTextStyle>
    <a:defPPr>
      <a:defRPr lang="en-US"/>
    </a:defPPr>
    <a:lvl1pPr marL="0" algn="l" defTabSz="4833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3306" algn="l" defTabSz="4833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6612" algn="l" defTabSz="4833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9918" algn="l" defTabSz="4833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33224" algn="l" defTabSz="4833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16531" algn="l" defTabSz="4833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99837" algn="l" defTabSz="4833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83143" algn="l" defTabSz="4833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66449" algn="l" defTabSz="4833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609C"/>
    <a:srgbClr val="2363A1"/>
    <a:srgbClr val="24629D"/>
    <a:srgbClr val="2A6EAF"/>
    <a:srgbClr val="2E7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8251" autoAdjust="0"/>
  </p:normalViewPr>
  <p:slideViewPr>
    <p:cSldViewPr snapToGrid="0" snapToObjects="1">
      <p:cViewPr>
        <p:scale>
          <a:sx n="100" d="100"/>
          <a:sy n="100" d="100"/>
        </p:scale>
        <p:origin x="-1312" y="-88"/>
      </p:cViewPr>
      <p:guideLst>
        <p:guide orient="horz" pos="2304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272454"/>
            <a:ext cx="816102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4145280"/>
            <a:ext cx="672084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3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6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9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3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16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99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66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F30A-F497-2248-9167-DAF41AE58DCE}" type="datetimeFigureOut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89D5-A9A0-9E4B-8C5E-3944C485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6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F30A-F497-2248-9167-DAF41AE58DCE}" type="datetimeFigureOut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89D5-A9A0-9E4B-8C5E-3944C485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6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0870" y="292948"/>
            <a:ext cx="216027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0060" y="292948"/>
            <a:ext cx="632079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F30A-F497-2248-9167-DAF41AE58DCE}" type="datetimeFigureOut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89D5-A9A0-9E4B-8C5E-3944C485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14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F30A-F497-2248-9167-DAF41AE58DCE}" type="datetimeFigureOut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89D5-A9A0-9E4B-8C5E-3944C485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42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700694"/>
            <a:ext cx="8161020" cy="1452880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3100495"/>
            <a:ext cx="8161020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33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66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49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332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165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998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831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664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F30A-F497-2248-9167-DAF41AE58DCE}" type="datetimeFigureOut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89D5-A9A0-9E4B-8C5E-3944C485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08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" y="1706880"/>
            <a:ext cx="4240530" cy="482769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706880"/>
            <a:ext cx="4240530" cy="482769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F30A-F497-2248-9167-DAF41AE58DCE}" type="datetimeFigureOut">
              <a:rPr lang="en-US" smtClean="0"/>
              <a:t>3/18/15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89D5-A9A0-9E4B-8C5E-3944C485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00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37454"/>
            <a:ext cx="4242197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306" indent="0">
              <a:buNone/>
              <a:defRPr sz="2100" b="1"/>
            </a:lvl2pPr>
            <a:lvl3pPr marL="966612" indent="0">
              <a:buNone/>
              <a:defRPr sz="1900" b="1"/>
            </a:lvl3pPr>
            <a:lvl4pPr marL="1449918" indent="0">
              <a:buNone/>
              <a:defRPr sz="1700" b="1"/>
            </a:lvl4pPr>
            <a:lvl5pPr marL="1933224" indent="0">
              <a:buNone/>
              <a:defRPr sz="1700" b="1"/>
            </a:lvl5pPr>
            <a:lvl6pPr marL="2416531" indent="0">
              <a:buNone/>
              <a:defRPr sz="1700" b="1"/>
            </a:lvl6pPr>
            <a:lvl7pPr marL="2899837" indent="0">
              <a:buNone/>
              <a:defRPr sz="1700" b="1"/>
            </a:lvl7pPr>
            <a:lvl8pPr marL="3383143" indent="0">
              <a:buNone/>
              <a:defRPr sz="1700" b="1"/>
            </a:lvl8pPr>
            <a:lvl9pPr marL="386644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319867"/>
            <a:ext cx="4242197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7" y="1637454"/>
            <a:ext cx="4243864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306" indent="0">
              <a:buNone/>
              <a:defRPr sz="2100" b="1"/>
            </a:lvl2pPr>
            <a:lvl3pPr marL="966612" indent="0">
              <a:buNone/>
              <a:defRPr sz="1900" b="1"/>
            </a:lvl3pPr>
            <a:lvl4pPr marL="1449918" indent="0">
              <a:buNone/>
              <a:defRPr sz="1700" b="1"/>
            </a:lvl4pPr>
            <a:lvl5pPr marL="1933224" indent="0">
              <a:buNone/>
              <a:defRPr sz="1700" b="1"/>
            </a:lvl5pPr>
            <a:lvl6pPr marL="2416531" indent="0">
              <a:buNone/>
              <a:defRPr sz="1700" b="1"/>
            </a:lvl6pPr>
            <a:lvl7pPr marL="2899837" indent="0">
              <a:buNone/>
              <a:defRPr sz="1700" b="1"/>
            </a:lvl7pPr>
            <a:lvl8pPr marL="3383143" indent="0">
              <a:buNone/>
              <a:defRPr sz="1700" b="1"/>
            </a:lvl8pPr>
            <a:lvl9pPr marL="386644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7" y="2319867"/>
            <a:ext cx="4243864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F30A-F497-2248-9167-DAF41AE58DCE}" type="datetimeFigureOut">
              <a:rPr lang="en-US" smtClean="0"/>
              <a:t>3/18/15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89D5-A9A0-9E4B-8C5E-3944C485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17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F30A-F497-2248-9167-DAF41AE58DCE}" type="datetimeFigureOut">
              <a:rPr lang="en-US" smtClean="0"/>
              <a:t>3/18/15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89D5-A9A0-9E4B-8C5E-3944C485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5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F30A-F497-2248-9167-DAF41AE58DCE}" type="datetimeFigureOut">
              <a:rPr lang="en-US" smtClean="0"/>
              <a:t>3/18/15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89D5-A9A0-9E4B-8C5E-3944C485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48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1253"/>
            <a:ext cx="3158729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91254"/>
            <a:ext cx="536733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" y="1530774"/>
            <a:ext cx="3158729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3306" indent="0">
              <a:buNone/>
              <a:defRPr sz="1300"/>
            </a:lvl2pPr>
            <a:lvl3pPr marL="966612" indent="0">
              <a:buNone/>
              <a:defRPr sz="1100"/>
            </a:lvl3pPr>
            <a:lvl4pPr marL="1449918" indent="0">
              <a:buNone/>
              <a:defRPr sz="1000"/>
            </a:lvl4pPr>
            <a:lvl5pPr marL="1933224" indent="0">
              <a:buNone/>
              <a:defRPr sz="1000"/>
            </a:lvl5pPr>
            <a:lvl6pPr marL="2416531" indent="0">
              <a:buNone/>
              <a:defRPr sz="1000"/>
            </a:lvl6pPr>
            <a:lvl7pPr marL="2899837" indent="0">
              <a:buNone/>
              <a:defRPr sz="1000"/>
            </a:lvl7pPr>
            <a:lvl8pPr marL="3383143" indent="0">
              <a:buNone/>
              <a:defRPr sz="1000"/>
            </a:lvl8pPr>
            <a:lvl9pPr marL="386644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F30A-F497-2248-9167-DAF41AE58DCE}" type="datetimeFigureOut">
              <a:rPr lang="en-US" smtClean="0"/>
              <a:t>3/18/15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89D5-A9A0-9E4B-8C5E-3944C485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86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5120640"/>
            <a:ext cx="576072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53627"/>
            <a:ext cx="5760720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3306" indent="0">
              <a:buNone/>
              <a:defRPr sz="3000"/>
            </a:lvl2pPr>
            <a:lvl3pPr marL="966612" indent="0">
              <a:buNone/>
              <a:defRPr sz="2500"/>
            </a:lvl3pPr>
            <a:lvl4pPr marL="1449918" indent="0">
              <a:buNone/>
              <a:defRPr sz="2100"/>
            </a:lvl4pPr>
            <a:lvl5pPr marL="1933224" indent="0">
              <a:buNone/>
              <a:defRPr sz="2100"/>
            </a:lvl5pPr>
            <a:lvl6pPr marL="2416531" indent="0">
              <a:buNone/>
              <a:defRPr sz="2100"/>
            </a:lvl6pPr>
            <a:lvl7pPr marL="2899837" indent="0">
              <a:buNone/>
              <a:defRPr sz="2100"/>
            </a:lvl7pPr>
            <a:lvl8pPr marL="3383143" indent="0">
              <a:buNone/>
              <a:defRPr sz="2100"/>
            </a:lvl8pPr>
            <a:lvl9pPr marL="3866449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725161"/>
            <a:ext cx="576072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3306" indent="0">
              <a:buNone/>
              <a:defRPr sz="1300"/>
            </a:lvl2pPr>
            <a:lvl3pPr marL="966612" indent="0">
              <a:buNone/>
              <a:defRPr sz="1100"/>
            </a:lvl3pPr>
            <a:lvl4pPr marL="1449918" indent="0">
              <a:buNone/>
              <a:defRPr sz="1000"/>
            </a:lvl4pPr>
            <a:lvl5pPr marL="1933224" indent="0">
              <a:buNone/>
              <a:defRPr sz="1000"/>
            </a:lvl5pPr>
            <a:lvl6pPr marL="2416531" indent="0">
              <a:buNone/>
              <a:defRPr sz="1000"/>
            </a:lvl6pPr>
            <a:lvl7pPr marL="2899837" indent="0">
              <a:buNone/>
              <a:defRPr sz="1000"/>
            </a:lvl7pPr>
            <a:lvl8pPr marL="3383143" indent="0">
              <a:buNone/>
              <a:defRPr sz="1000"/>
            </a:lvl8pPr>
            <a:lvl9pPr marL="386644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F30A-F497-2248-9167-DAF41AE58DCE}" type="datetimeFigureOut">
              <a:rPr lang="en-US" smtClean="0"/>
              <a:t>3/18/15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89D5-A9A0-9E4B-8C5E-3944C485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67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60" y="292947"/>
            <a:ext cx="8641080" cy="1219200"/>
          </a:xfrm>
          <a:prstGeom prst="rect">
            <a:avLst/>
          </a:prstGeom>
        </p:spPr>
        <p:txBody>
          <a:bodyPr vert="horz" lIns="96661" tIns="48331" rIns="96661" bIns="4833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706880"/>
            <a:ext cx="8641080" cy="4827694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0060" y="6780107"/>
            <a:ext cx="2240280" cy="389467"/>
          </a:xfrm>
          <a:prstGeom prst="rect">
            <a:avLst/>
          </a:prstGeom>
        </p:spPr>
        <p:txBody>
          <a:bodyPr vert="horz" lIns="96661" tIns="48331" rIns="96661" bIns="4833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0F30A-F497-2248-9167-DAF41AE58DCE}" type="datetimeFigureOut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0410" y="6780107"/>
            <a:ext cx="3040380" cy="389467"/>
          </a:xfrm>
          <a:prstGeom prst="rect">
            <a:avLst/>
          </a:prstGeom>
        </p:spPr>
        <p:txBody>
          <a:bodyPr vert="horz" lIns="96661" tIns="48331" rIns="96661" bIns="4833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0860" y="6780107"/>
            <a:ext cx="2240280" cy="389467"/>
          </a:xfrm>
          <a:prstGeom prst="rect">
            <a:avLst/>
          </a:prstGeom>
        </p:spPr>
        <p:txBody>
          <a:bodyPr vert="horz" lIns="96661" tIns="48331" rIns="96661" bIns="4833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889D5-A9A0-9E4B-8C5E-3944C485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83306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2480" indent="-362480" algn="l" defTabSz="483306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5372" indent="-302066" algn="l" defTabSz="483306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8265" indent="-241653" algn="l" defTabSz="483306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1571" indent="-241653" algn="l" defTabSz="483306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4878" indent="-241653" algn="l" defTabSz="483306" rtl="0" eaLnBrk="1" latinLnBrk="0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58184" indent="-241653" algn="l" defTabSz="48330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1490" indent="-241653" algn="l" defTabSz="48330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24796" indent="-241653" algn="l" defTabSz="48330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08102" indent="-241653" algn="l" defTabSz="48330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33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306" algn="l" defTabSz="4833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612" algn="l" defTabSz="4833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918" algn="l" defTabSz="4833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3224" algn="l" defTabSz="4833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531" algn="l" defTabSz="4833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837" algn="l" defTabSz="4833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143" algn="l" defTabSz="4833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449" algn="l" defTabSz="4833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t-Image-2.jpg"/>
          <p:cNvPicPr>
            <a:picLocks noChangeAspect="1"/>
          </p:cNvPicPr>
          <p:nvPr/>
        </p:nvPicPr>
        <p:blipFill rotWithShape="1"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408"/>
          <a:stretch/>
        </p:blipFill>
        <p:spPr>
          <a:xfrm>
            <a:off x="1384300" y="204869"/>
            <a:ext cx="6959600" cy="7159985"/>
          </a:xfrm>
          <a:prstGeom prst="rect">
            <a:avLst/>
          </a:prstGeom>
          <a:effectLst>
            <a:softEdge rad="304800"/>
          </a:effectLst>
        </p:spPr>
      </p:pic>
      <p:sp>
        <p:nvSpPr>
          <p:cNvPr id="6" name="Rectangle 5"/>
          <p:cNvSpPr/>
          <p:nvPr/>
        </p:nvSpPr>
        <p:spPr>
          <a:xfrm>
            <a:off x="127000" y="101600"/>
            <a:ext cx="9372600" cy="7139218"/>
          </a:xfrm>
          <a:prstGeom prst="rect">
            <a:avLst/>
          </a:prstGeom>
          <a:noFill/>
          <a:ln w="31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61" tIns="48331" rIns="96661" bIns="48331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9400" y="254000"/>
            <a:ext cx="9093200" cy="6879856"/>
          </a:xfrm>
          <a:prstGeom prst="rect">
            <a:avLst/>
          </a:prstGeom>
          <a:noFill/>
          <a:ln w="31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61" tIns="48331" rIns="96661" bIns="48331" spcCol="0" rtlCol="0" anchor="ctr"/>
          <a:lstStyle/>
          <a:p>
            <a:pPr algn="ctr"/>
            <a:endParaRPr lang="en-US"/>
          </a:p>
        </p:txBody>
      </p:sp>
      <p:sp>
        <p:nvSpPr>
          <p:cNvPr id="8" name="Rectangle 34"/>
          <p:cNvSpPr>
            <a:spLocks noChangeArrowheads="1"/>
          </p:cNvSpPr>
          <p:nvPr/>
        </p:nvSpPr>
        <p:spPr bwMode="auto">
          <a:xfrm>
            <a:off x="127000" y="1098383"/>
            <a:ext cx="9398001" cy="473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332" tIns="48667" rIns="97332" bIns="48667"/>
          <a:lstStyle/>
          <a:p>
            <a:pPr algn="ctr"/>
            <a:r>
              <a:rPr lang="en-US" sz="4200" b="1" dirty="0" smtClean="0">
                <a:solidFill>
                  <a:srgbClr val="000000"/>
                </a:solidFill>
                <a:latin typeface="Perpetua Titling MT"/>
                <a:cs typeface="Perpetua Titling MT"/>
              </a:rPr>
              <a:t>Certificate of Completion</a:t>
            </a:r>
            <a:endParaRPr lang="en-US" sz="4200" b="1" dirty="0" smtClean="0">
              <a:solidFill>
                <a:srgbClr val="000000"/>
              </a:solidFill>
              <a:latin typeface="Century Gothic" charset="0"/>
            </a:endParaRPr>
          </a:p>
          <a:p>
            <a:pPr algn="ctr"/>
            <a:endParaRPr lang="en-US" sz="1000" dirty="0" smtClean="0">
              <a:solidFill>
                <a:srgbClr val="000000"/>
              </a:solidFill>
              <a:latin typeface="Century Gothic" charset="0"/>
            </a:endParaRPr>
          </a:p>
          <a:p>
            <a:pPr algn="ctr"/>
            <a:r>
              <a:rPr lang="en-US" sz="1700" dirty="0" smtClean="0">
                <a:solidFill>
                  <a:srgbClr val="000000"/>
                </a:solidFill>
                <a:latin typeface="Perpetua"/>
                <a:cs typeface="Perpetua"/>
              </a:rPr>
              <a:t>The Committee on Earth Observation Satellites </a:t>
            </a:r>
          </a:p>
          <a:p>
            <a:pPr algn="ctr"/>
            <a:r>
              <a:rPr lang="en-US" sz="1700" dirty="0" smtClean="0">
                <a:solidFill>
                  <a:srgbClr val="000000"/>
                </a:solidFill>
                <a:latin typeface="Perpetua"/>
                <a:cs typeface="Perpetua"/>
              </a:rPr>
              <a:t>Working Group on Capacity Building &amp; Data Democracy &amp; the</a:t>
            </a:r>
          </a:p>
          <a:p>
            <a:pPr algn="ctr"/>
            <a:r>
              <a:rPr lang="en-US" sz="1700" dirty="0" smtClean="0">
                <a:solidFill>
                  <a:srgbClr val="000000"/>
                </a:solidFill>
                <a:latin typeface="Perpetua"/>
                <a:cs typeface="Perpetua"/>
              </a:rPr>
              <a:t>South African National Space Agency </a:t>
            </a:r>
          </a:p>
          <a:p>
            <a:pPr algn="ctr"/>
            <a:r>
              <a:rPr lang="en-US" sz="1700" dirty="0" smtClean="0">
                <a:solidFill>
                  <a:srgbClr val="000000"/>
                </a:solidFill>
                <a:latin typeface="Perpetua"/>
                <a:cs typeface="Perpetua"/>
              </a:rPr>
              <a:t>certify that</a:t>
            </a:r>
          </a:p>
          <a:p>
            <a:pPr algn="ctr"/>
            <a:endParaRPr lang="en-US" sz="1700" dirty="0" smtClean="0">
              <a:solidFill>
                <a:srgbClr val="000000"/>
              </a:solidFill>
              <a:latin typeface="Perpetua"/>
              <a:cs typeface="Perpetua"/>
            </a:endParaRPr>
          </a:p>
          <a:p>
            <a:pPr algn="ctr"/>
            <a:r>
              <a:rPr lang="en-US" sz="3500" dirty="0">
                <a:latin typeface="Apple Chancery"/>
                <a:cs typeface="Apple Chancery"/>
              </a:rPr>
              <a:t>Pascal Fetra </a:t>
            </a:r>
            <a:r>
              <a:rPr lang="en-US" sz="3500" dirty="0" smtClean="0">
                <a:latin typeface="Apple Chancery"/>
                <a:cs typeface="Apple Chancery"/>
              </a:rPr>
              <a:t>Rakotomandrindra</a:t>
            </a:r>
          </a:p>
          <a:p>
            <a:pPr algn="ctr"/>
            <a:endParaRPr lang="en-US" sz="1000" dirty="0" smtClean="0">
              <a:solidFill>
                <a:srgbClr val="000000"/>
              </a:solidFill>
              <a:latin typeface="Perpetua"/>
              <a:cs typeface="Perpetua"/>
            </a:endParaRPr>
          </a:p>
          <a:p>
            <a:pPr algn="ctr"/>
            <a:r>
              <a:rPr lang="en-US" sz="1700" dirty="0" smtClean="0">
                <a:solidFill>
                  <a:srgbClr val="000000"/>
                </a:solidFill>
                <a:latin typeface="Perpetua"/>
                <a:cs typeface="Perpetua"/>
              </a:rPr>
              <a:t>successfully completed the</a:t>
            </a:r>
          </a:p>
          <a:p>
            <a:pPr algn="ctr"/>
            <a:endParaRPr lang="en-US" sz="1000" dirty="0" smtClean="0">
              <a:solidFill>
                <a:srgbClr val="000000"/>
              </a:solidFill>
              <a:latin typeface="Perpetua"/>
              <a:cs typeface="Perpetua"/>
            </a:endParaRPr>
          </a:p>
          <a:p>
            <a:pPr algn="ctr"/>
            <a:r>
              <a:rPr lang="en-US" sz="3000" dirty="0" smtClean="0">
                <a:solidFill>
                  <a:srgbClr val="000000"/>
                </a:solidFill>
                <a:latin typeface="Perpetua"/>
                <a:cs typeface="Perpetua"/>
              </a:rPr>
              <a:t>Higher Resolution SRTM Data &amp; Flood Modelling Workshop</a:t>
            </a:r>
          </a:p>
          <a:p>
            <a:pPr algn="ctr"/>
            <a:endParaRPr lang="en-US" sz="1000" dirty="0" smtClean="0">
              <a:solidFill>
                <a:srgbClr val="000000"/>
              </a:solidFill>
              <a:latin typeface="Perpetua"/>
              <a:cs typeface="Perpetua"/>
            </a:endParaRPr>
          </a:p>
          <a:p>
            <a:pPr algn="ctr"/>
            <a:r>
              <a:rPr lang="en-US" sz="1700" dirty="0" smtClean="0">
                <a:solidFill>
                  <a:srgbClr val="000000"/>
                </a:solidFill>
                <a:latin typeface="Perpetua"/>
                <a:cs typeface="Perpetua"/>
              </a:rPr>
              <a:t>including introductory training on the TerraHIDRO &amp; CREST flood modelling tools at</a:t>
            </a:r>
          </a:p>
          <a:p>
            <a:pPr algn="ctr"/>
            <a:endParaRPr lang="en-US" sz="1700" dirty="0" smtClean="0">
              <a:solidFill>
                <a:srgbClr val="000000"/>
              </a:solidFill>
              <a:latin typeface="Perpetua"/>
              <a:cs typeface="Perpetua"/>
            </a:endParaRPr>
          </a:p>
          <a:p>
            <a:pPr algn="ctr"/>
            <a:r>
              <a:rPr lang="en-US" sz="1700" dirty="0" smtClean="0">
                <a:solidFill>
                  <a:srgbClr val="000000"/>
                </a:solidFill>
                <a:latin typeface="Perpetua"/>
                <a:cs typeface="Perpetua"/>
              </a:rPr>
              <a:t>SANSA, Hartebeesthoek, South Africa</a:t>
            </a:r>
          </a:p>
          <a:p>
            <a:pPr algn="ctr"/>
            <a:r>
              <a:rPr lang="en-US" sz="1700" dirty="0" smtClean="0">
                <a:solidFill>
                  <a:srgbClr val="000000"/>
                </a:solidFill>
                <a:latin typeface="Perpetua"/>
                <a:cs typeface="Perpetua"/>
              </a:rPr>
              <a:t>23 – 27 March 2015</a:t>
            </a:r>
          </a:p>
          <a:p>
            <a:pPr algn="ctr"/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latin typeface="Perpetua"/>
              <a:cs typeface="Perpetua"/>
            </a:endParaRPr>
          </a:p>
          <a:p>
            <a:pPr algn="ctr"/>
            <a:endParaRPr lang="en-US" sz="1700" dirty="0" smtClean="0">
              <a:solidFill>
                <a:schemeClr val="tx1">
                  <a:lumMod val="50000"/>
                  <a:lumOff val="50000"/>
                </a:schemeClr>
              </a:solidFill>
              <a:latin typeface="Perpetua"/>
              <a:cs typeface="Perpetua"/>
            </a:endParaRPr>
          </a:p>
        </p:txBody>
      </p:sp>
      <p:pic>
        <p:nvPicPr>
          <p:cNvPr id="9" name="Picture 8" descr="01-CEOS-d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301293"/>
            <a:ext cx="1650999" cy="8770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8300" y="6294793"/>
            <a:ext cx="49149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  <a:latin typeface="Perpetua"/>
                <a:cs typeface="Perpetua"/>
              </a:rPr>
              <a:t>_________________________________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Perpetua"/>
                <a:cs typeface="Perpetua"/>
              </a:rPr>
              <a:t> </a:t>
            </a:r>
          </a:p>
          <a:p>
            <a:r>
              <a:rPr lang="en-US" sz="1500" dirty="0" smtClean="0">
                <a:solidFill>
                  <a:srgbClr val="000000"/>
                </a:solidFill>
                <a:latin typeface="Perpetua"/>
                <a:cs typeface="Perpetua"/>
              </a:rPr>
              <a:t>Eric Wood, WGCapD Chair</a:t>
            </a:r>
          </a:p>
          <a:p>
            <a:r>
              <a:rPr lang="en-US" sz="1500" dirty="0" smtClean="0">
                <a:solidFill>
                  <a:srgbClr val="000000"/>
                </a:solidFill>
                <a:latin typeface="Perpetua"/>
                <a:cs typeface="Perpetua"/>
              </a:rPr>
              <a:t>Physical Scientist, United States Geological Survey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1366" y="6290386"/>
            <a:ext cx="381583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  <a:latin typeface="Perpetua"/>
                <a:cs typeface="Perpetua"/>
              </a:rPr>
              <a:t>_________________________________</a:t>
            </a:r>
          </a:p>
          <a:p>
            <a:r>
              <a:rPr lang="en-US" sz="1500" dirty="0" smtClean="0">
                <a:solidFill>
                  <a:srgbClr val="000000"/>
                </a:solidFill>
                <a:latin typeface="Perpetua"/>
                <a:cs typeface="Perpetua"/>
              </a:rPr>
              <a:t>Jane Olwoch, WGCapD Vice-Chair</a:t>
            </a:r>
          </a:p>
          <a:p>
            <a:r>
              <a:rPr lang="en-US" sz="1500" dirty="0" smtClean="0">
                <a:solidFill>
                  <a:srgbClr val="000000"/>
                </a:solidFill>
                <a:latin typeface="Perpetua"/>
                <a:cs typeface="Perpetua"/>
              </a:rPr>
              <a:t>Managing Director, SANSA Earth Observation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765300" y="3746500"/>
            <a:ext cx="61087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02-SANS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801" y="101600"/>
            <a:ext cx="2270200" cy="1117600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1746331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2481</TotalTime>
  <Words>90</Words>
  <Application>Microsoft Macintosh PowerPoint</Application>
  <PresentationFormat>Custom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SSAI (NASA)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Keith</dc:creator>
  <cp:lastModifiedBy>Kim Holloway</cp:lastModifiedBy>
  <cp:revision>12</cp:revision>
  <dcterms:created xsi:type="dcterms:W3CDTF">2015-03-18T18:13:24Z</dcterms:created>
  <dcterms:modified xsi:type="dcterms:W3CDTF">2015-03-20T11:35:14Z</dcterms:modified>
</cp:coreProperties>
</file>