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jd6r/PA7yLixmEPSNAwYS2jTl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489202096_1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48920209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c489202096_1_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489202096_1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489202096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c489202096_1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489202096_1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489202096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489202096_1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489202096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48920209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c489202096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489202096_1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48920209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c489202096_1_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489202096_1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48920209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c489202096_1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489202096_1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489202096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c489202096_1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48920209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4892020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c489202096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489202096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48920209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c489202096_1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489202096_1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48920209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c489202096_1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89202096_1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489202096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c489202096_1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70665" t="0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1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>
            <p:ph idx="12" type="sldNum"/>
          </p:nvPr>
        </p:nvSpPr>
        <p:spPr>
          <a:xfrm>
            <a:off x="8763000" y="4972053"/>
            <a:ext cx="304800" cy="140464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825"/>
              <a:buFont typeface="Helvetica Neue"/>
              <a:buNone/>
              <a:defRPr b="0" i="1" sz="825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b="1" sz="3600" cap="none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0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1" sz="20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5385" r="0" t="0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7843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4">
            <a:alphaModFix/>
          </a:blip>
          <a:srcRect b="8486" l="50471" r="2076" t="11915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31625" y="1863750"/>
            <a:ext cx="7241700" cy="1416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WGCapD-10: Preliminary </a:t>
            </a:r>
            <a:r>
              <a:rPr lang="en-US" sz="3200">
                <a:solidFill>
                  <a:srgbClr val="FFFFFF"/>
                </a:solidFill>
              </a:rPr>
              <a:t>take-aways</a:t>
            </a:r>
            <a:endParaRPr sz="3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Presenter: </a:t>
            </a:r>
            <a:r>
              <a:rPr lang="en-US" sz="2400">
                <a:solidFill>
                  <a:srgbClr val="FFFFFF"/>
                </a:solidFill>
              </a:rPr>
              <a:t>Nancy</a:t>
            </a:r>
            <a:r>
              <a:rPr lang="en-US" sz="2400">
                <a:solidFill>
                  <a:srgbClr val="FFFFFF"/>
                </a:solidFill>
              </a:rPr>
              <a:t> Searby, WGCapD Chair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489202096_1_36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suggestions/ideas</a:t>
            </a:r>
            <a:endParaRPr/>
          </a:p>
        </p:txBody>
      </p:sp>
      <p:sp>
        <p:nvSpPr>
          <p:cNvPr id="171" name="Google Shape;171;gc489202096_1_3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Workshop to look at theories of change and approaches to assessing capacity development impact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WGCapD should play a role in fostering trust among partners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 an “evidence toolkit” to foster EO literacy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489202096_1_66"/>
          <p:cNvSpPr txBox="1"/>
          <p:nvPr>
            <p:ph idx="1" type="body"/>
          </p:nvPr>
        </p:nvSpPr>
        <p:spPr>
          <a:xfrm>
            <a:off x="685788" y="1233135"/>
            <a:ext cx="7772400" cy="112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Any other </a:t>
            </a:r>
            <a:r>
              <a:rPr lang="en-US" sz="2700">
                <a:solidFill>
                  <a:srgbClr val="000000"/>
                </a:solidFill>
              </a:rPr>
              <a:t>points to add?</a:t>
            </a:r>
            <a:endParaRPr sz="2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489202096_1_60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path for WGCapD?</a:t>
            </a:r>
            <a:endParaRPr/>
          </a:p>
        </p:txBody>
      </p:sp>
      <p:sp>
        <p:nvSpPr>
          <p:cNvPr id="184" name="Google Shape;184;gc489202096_1_6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From the discussions, what can/should WGCapD do? What are the priorities: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for the long-term (10-year vision)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for the short-term (next 2-3 work plan years)</a:t>
            </a:r>
            <a:endParaRPr sz="1600"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How should we sustain the momentum of these regional exchanges?</a:t>
            </a:r>
            <a:endParaRPr sz="18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As we consider opportunities to support other development challenges (e.g., </a:t>
            </a:r>
            <a:r>
              <a:rPr lang="en-US" sz="1800"/>
              <a:t>vulnerability and climate</a:t>
            </a:r>
            <a:r>
              <a:rPr lang="en-US" sz="1800"/>
              <a:t> adaptation/resilience) what did we learn from using floods as a case?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489202096_0_22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level insights and lessons</a:t>
            </a:r>
            <a:endParaRPr/>
          </a:p>
        </p:txBody>
      </p:sp>
      <p:sp>
        <p:nvSpPr>
          <p:cNvPr id="106" name="Google Shape;106;gc489202096_0_22"/>
          <p:cNvSpPr txBox="1"/>
          <p:nvPr>
            <p:ph idx="1" type="body"/>
          </p:nvPr>
        </p:nvSpPr>
        <p:spPr>
          <a:xfrm>
            <a:off x="282925" y="978225"/>
            <a:ext cx="8612100" cy="376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Barb’s enabling </a:t>
            </a:r>
            <a:r>
              <a:rPr lang="en-US" sz="1800"/>
              <a:t>framework</a:t>
            </a:r>
            <a:r>
              <a:rPr lang="en-US" sz="1800"/>
              <a:t>: 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open data, building on what’s been done, integration and coordination (internally and nationally, regionally and globally), and hyper-partnering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EO community has grown tremendously, largely because of access to open data: “</a:t>
            </a:r>
            <a:r>
              <a:rPr i="1" lang="en-US" sz="1800"/>
              <a:t>You no longer need to have a PhD to engage on EO</a:t>
            </a:r>
            <a:r>
              <a:rPr lang="en-US" sz="1800"/>
              <a:t>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Need strategic thinking about how to leverage increasing private sector engagement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True inclusion involves: 1) </a:t>
            </a:r>
            <a:r>
              <a:rPr lang="en-US" sz="1800"/>
              <a:t>advocacy</a:t>
            </a:r>
            <a:r>
              <a:rPr lang="en-US" sz="1800"/>
              <a:t> on costs of EO application and 2) use of languages other than English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Strong support for EOTecDevNet; interest in learning more about how it aligns with other activities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Consensus that a flood dashboard would be useful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highlight>
                  <a:srgbClr val="FFFF00"/>
                </a:highlight>
              </a:rPr>
              <a:t>What else?</a:t>
            </a:r>
            <a:endParaRPr sz="1800"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c48920209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25" y="4112974"/>
            <a:ext cx="883350" cy="8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489202096_1_27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Insights from Session 2 panel: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 CapDev in the decade ahead</a:t>
            </a:r>
            <a:endParaRPr/>
          </a:p>
        </p:txBody>
      </p:sp>
      <p:sp>
        <p:nvSpPr>
          <p:cNvPr id="114" name="Google Shape;114;gc489202096_1_27"/>
          <p:cNvSpPr txBox="1"/>
          <p:nvPr>
            <p:ph idx="1" type="body"/>
          </p:nvPr>
        </p:nvSpPr>
        <p:spPr>
          <a:xfrm>
            <a:off x="260275" y="994650"/>
            <a:ext cx="8679900" cy="387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Key need: </a:t>
            </a:r>
            <a:r>
              <a:rPr lang="en-US" sz="1600"/>
              <a:t>foster EO literacy among various target audiences, recognizing that each have their own interests and needs</a:t>
            </a:r>
            <a:endParaRPr sz="16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Need to articulate the value proposition of EO to decision-makers/funders</a:t>
            </a:r>
            <a:endParaRPr sz="14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Need to systematically assess barriers to use for developing countries, including: the costs of processing in the cloud, infrastructure limitations, internet limitations, sustaining local/national skills, etc. </a:t>
            </a:r>
            <a:endParaRPr sz="14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Integration and coordination more effective with that literacy</a:t>
            </a:r>
            <a:endParaRPr sz="14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Importance of fostering diversity and inclusion, especially among youth and via use of languages other than English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Important to keep building the community of practice, especially outreach to private sector, thinking about ways to support start-ups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Critical to CB to integrate space applications into existing decision-making processes</a:t>
            </a:r>
            <a:endParaRPr sz="16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CEOS should be a catalyst for “hyper-partnering” regionally and nationally:</a:t>
            </a:r>
            <a:endParaRPr sz="16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Will help WGCapD conduct accurate needs assessments</a:t>
            </a:r>
            <a:endParaRPr sz="1400"/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-US" sz="1400"/>
              <a:t>Should foster fit-for-purpose solutions, with emphasis on fostering awareness, coordination and collaboration, rather than implementing</a:t>
            </a:r>
            <a:endParaRPr sz="1400"/>
          </a:p>
        </p:txBody>
      </p:sp>
      <p:pic>
        <p:nvPicPr>
          <p:cNvPr id="115" name="Google Shape;115;gc489202096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025" y="4189350"/>
            <a:ext cx="2776150" cy="8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489202096_1_42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Insights from Session 3 p</a:t>
            </a:r>
            <a:r>
              <a:rPr lang="en-US"/>
              <a:t>anel: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Opportunities to build flood resilience capacity</a:t>
            </a:r>
            <a:endParaRPr/>
          </a:p>
        </p:txBody>
      </p:sp>
      <p:sp>
        <p:nvSpPr>
          <p:cNvPr id="122" name="Google Shape;122;gc489202096_1_42"/>
          <p:cNvSpPr txBox="1"/>
          <p:nvPr>
            <p:ph idx="1" type="body"/>
          </p:nvPr>
        </p:nvSpPr>
        <p:spPr>
          <a:xfrm>
            <a:off x="271600" y="1047750"/>
            <a:ext cx="8657400" cy="392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Need greater investment in urban flood models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Learning from recent India landslide-induced Uttarakhand flood: </a:t>
            </a:r>
            <a:endParaRPr sz="1600"/>
          </a:p>
          <a:p>
            <a:pPr indent="-330200" lvl="1" marL="914400" rtl="0" algn="l">
              <a:spcBef>
                <a:spcPts val="4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simpler threat assessment tools needed, with skilled personnel to use them</a:t>
            </a:r>
            <a:endParaRPr sz="1600"/>
          </a:p>
          <a:p>
            <a:pPr indent="-330200" lvl="1" marL="914400" rtl="0" algn="l">
              <a:spcBef>
                <a:spcPts val="4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need better early warning and better integration of climate models</a:t>
            </a:r>
            <a:endParaRPr sz="1600"/>
          </a:p>
          <a:p>
            <a:pPr indent="-330200" lvl="1" marL="914400" rtl="0" algn="l">
              <a:spcBef>
                <a:spcPts val="4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WGCapD opportunity: bring together domain experts and those with expertise in developing tools for new users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Suggestion to create a regional flood dashboard so that what is learned and data is shared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Mandated by UN General Assembly to promote use of space based information, UN SPIDER orients its work toward both policy-makers and technical experts, seeking to leverage ongoing decision-making and reporting through global development frameworks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Technical advisory missions have helped identify strengths, weakness and needs, but sustained presence and/or connection is required to move processes forward</a:t>
            </a:r>
            <a:endParaRPr sz="1600"/>
          </a:p>
          <a:p>
            <a:pPr indent="-330200" lvl="0" marL="457200" marR="2641836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WGDisasters pilot is focused primarily on advancing flood risk monitoring and mapping with new datasets and evidence</a:t>
            </a:r>
            <a:endParaRPr sz="1600"/>
          </a:p>
        </p:txBody>
      </p:sp>
      <p:pic>
        <p:nvPicPr>
          <p:cNvPr id="123" name="Google Shape;123;gc489202096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925" y="4155650"/>
            <a:ext cx="2751075" cy="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489202096_1_48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</a:t>
            </a:r>
            <a:r>
              <a:rPr lang="en-US"/>
              <a:t>take-aways on CB &amp; flooding</a:t>
            </a:r>
            <a:endParaRPr/>
          </a:p>
        </p:txBody>
      </p:sp>
      <p:sp>
        <p:nvSpPr>
          <p:cNvPr id="130" name="Google Shape;130;gc489202096_1_48"/>
          <p:cNvSpPr txBox="1"/>
          <p:nvPr>
            <p:ph idx="1" type="body"/>
          </p:nvPr>
        </p:nvSpPr>
        <p:spPr>
          <a:xfrm>
            <a:off x="286725" y="1200150"/>
            <a:ext cx="85407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Importance of linking up with WGDisasters on flooding</a:t>
            </a:r>
            <a:endParaRPr sz="1600"/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Need better hydrologic mapping and storm surge mapping at regional and local level</a:t>
            </a:r>
            <a:endParaRPr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To support DRR, need to connect EO to local decision-making, e.g. land use and planning </a:t>
            </a:r>
            <a:endParaRPr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Lots of existing expertise within CEOS; WGCapD should continue to play connecting/connector role</a:t>
            </a:r>
            <a:endParaRPr sz="1600"/>
          </a:p>
          <a:p>
            <a:pPr indent="-330200" lvl="1" marL="914400" rtl="0" algn="l">
              <a:spcBef>
                <a:spcPts val="40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Example: WGCapD could facilitate a global group on DEMS</a:t>
            </a:r>
            <a:endParaRPr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Timely data key to disaster management; time lag is still a barrier to response</a:t>
            </a:r>
            <a:endParaRPr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Critical to simplify rich data sets into usable tools. WGCapD can play a role in helping national/regional users determine which tool, for which geography, for which scale.</a:t>
            </a:r>
            <a:endParaRPr sz="1600"/>
          </a:p>
          <a:p>
            <a:pPr indent="-330200" lvl="0" marL="457200" rtl="0" algn="l">
              <a:spcBef>
                <a:spcPts val="48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Partnership of CEOS with regional GEOS could focus on a regionally calibrated operational flood service 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489202096_1_0"/>
          <p:cNvSpPr txBox="1"/>
          <p:nvPr>
            <p:ph idx="1" type="body"/>
          </p:nvPr>
        </p:nvSpPr>
        <p:spPr>
          <a:xfrm>
            <a:off x="49425" y="1047750"/>
            <a:ext cx="55824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Key needs: 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Speed up turn-around time of information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Package information for policy makers to effectively respond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Addressing </a:t>
            </a:r>
            <a:r>
              <a:rPr lang="en-US" sz="1600"/>
              <a:t>availability</a:t>
            </a:r>
            <a:r>
              <a:rPr lang="en-US" sz="1600"/>
              <a:t> and cost implications of HR images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Need better ground observations, flood calibration, urban flood mapping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Big gap on uptake of EO data for decision-making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Opportunities: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RCMRD, Hummingbird Project, ESRI, SarVision, ARCSSTTEE interested in collaboration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Application of GloFAS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WGCapD can help facilitate closer ties between global data providers and national met services</a:t>
            </a:r>
            <a:endParaRPr sz="1600"/>
          </a:p>
        </p:txBody>
      </p:sp>
      <p:sp>
        <p:nvSpPr>
          <p:cNvPr id="137" name="Google Shape;137;gc489202096_1_0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Exchange: Africa</a:t>
            </a:r>
            <a:endParaRPr/>
          </a:p>
        </p:txBody>
      </p:sp>
      <p:pic>
        <p:nvPicPr>
          <p:cNvPr id="138" name="Google Shape;138;gc48920209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300" y="1194100"/>
            <a:ext cx="3224701" cy="18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c489202096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300" y="3014125"/>
            <a:ext cx="3224701" cy="181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489202096_1_9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Exchange: Europe</a:t>
            </a:r>
            <a:endParaRPr/>
          </a:p>
        </p:txBody>
      </p:sp>
      <p:sp>
        <p:nvSpPr>
          <p:cNvPr id="146" name="Google Shape;146;gc489202096_1_9"/>
          <p:cNvSpPr txBox="1"/>
          <p:nvPr>
            <p:ph idx="1" type="body"/>
          </p:nvPr>
        </p:nvSpPr>
        <p:spPr>
          <a:xfrm>
            <a:off x="304100" y="1200150"/>
            <a:ext cx="8566800" cy="37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EFAS, GloFAS, Copernicus Emergency Mapping Service and Charter are key data providers and collaborators</a:t>
            </a:r>
            <a:endParaRPr sz="18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>
                <a:solidFill>
                  <a:schemeClr val="dk1"/>
                </a:solidFill>
              </a:rPr>
              <a:t>Would be useful to help users develop fit-for-purpose applications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>
                <a:solidFill>
                  <a:schemeClr val="dk1"/>
                </a:solidFill>
              </a:rPr>
              <a:t>Need for tools/materials in languages other than English</a:t>
            </a:r>
            <a:endParaRPr sz="1600">
              <a:solidFill>
                <a:schemeClr val="dk1"/>
              </a:solidFill>
            </a:endParaRPr>
          </a:p>
          <a:p>
            <a:pPr indent="-342900" lvl="0" marL="457200" marR="48978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UN SPIDER raising awareness of GloFAS in the developing world and piloting hydrological modeling to compliment GloFAS data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48978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Opportunity to build on existing EO College resources with a series of flood-related MOOCs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7" name="Google Shape;147;gc489202096_1_9"/>
          <p:cNvPicPr preferRelativeResize="0"/>
          <p:nvPr/>
        </p:nvPicPr>
        <p:blipFill rotWithShape="1">
          <a:blip r:embed="rId3">
            <a:alphaModFix/>
          </a:blip>
          <a:srcRect b="12915" l="0" r="0" t="6465"/>
          <a:stretch/>
        </p:blipFill>
        <p:spPr>
          <a:xfrm>
            <a:off x="4060725" y="2411350"/>
            <a:ext cx="4879274" cy="22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89202096_1_15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Exchange: Americas</a:t>
            </a:r>
            <a:endParaRPr/>
          </a:p>
        </p:txBody>
      </p:sp>
      <p:sp>
        <p:nvSpPr>
          <p:cNvPr id="154" name="Google Shape;154;gc489202096_1_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Lack of hydrologists at local level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More localized hydrologic modeling required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Pilots ongoing to create local dashboards to support disaster response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Lots of potential partners in the region to help in disseminating WGCapD resources</a:t>
            </a:r>
            <a:endParaRPr sz="1800"/>
          </a:p>
          <a:p>
            <a:pPr indent="-342900" lvl="0" marL="457200" marR="4046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Critical to engage policymakers in integrating EO in their decision-making, e.g. around land use and flood risk</a:t>
            </a:r>
            <a:endParaRPr sz="1800"/>
          </a:p>
          <a:p>
            <a:pPr indent="-342900" lvl="0" marL="457200" marR="40460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Need support developing an approach to flood risk mapping</a:t>
            </a:r>
            <a:endParaRPr sz="1800"/>
          </a:p>
        </p:txBody>
      </p:sp>
      <p:pic>
        <p:nvPicPr>
          <p:cNvPr id="155" name="Google Shape;155;gc48920209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075" y="2610175"/>
            <a:ext cx="4289024" cy="241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489202096_1_21"/>
          <p:cNvSpPr txBox="1"/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Exchange: Asia-Oceania</a:t>
            </a:r>
            <a:endParaRPr/>
          </a:p>
        </p:txBody>
      </p:sp>
      <p:sp>
        <p:nvSpPr>
          <p:cNvPr id="162" name="Google Shape;162;gc489202096_1_21"/>
          <p:cNvSpPr txBox="1"/>
          <p:nvPr>
            <p:ph idx="1" type="body"/>
          </p:nvPr>
        </p:nvSpPr>
        <p:spPr>
          <a:xfrm>
            <a:off x="457200" y="1200150"/>
            <a:ext cx="5115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Improved flood mapping and monitoring is critical.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Big gap in terms of the connection to users, and the need to facilitate policymaker uptake and application of data.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Infrastructure challenges are </a:t>
            </a:r>
            <a:r>
              <a:rPr lang="en-US"/>
              <a:t>significant</a:t>
            </a:r>
            <a:r>
              <a:rPr lang="en-US"/>
              <a:t>.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 much climatic and geographic diversity, need to tailor models and tools to each area </a:t>
            </a:r>
            <a:endParaRPr/>
          </a:p>
        </p:txBody>
      </p:sp>
      <p:pic>
        <p:nvPicPr>
          <p:cNvPr id="163" name="Google Shape;163;gc489202096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150" y="1200149"/>
            <a:ext cx="3266400" cy="18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c489202096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150" y="2938299"/>
            <a:ext cx="3202134" cy="180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2016-11-10T19:18:14Z</dcterms:created>
  <dc:creator>Pascal Lecomte</dc:creator>
</cp:coreProperties>
</file>