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sldIdLst>
    <p:sldId id="256" r:id="rId2"/>
    <p:sldId id="258" r:id="rId3"/>
    <p:sldId id="259" r:id="rId4"/>
    <p:sldId id="260" r:id="rId5"/>
  </p:sldIdLst>
  <p:sldSz cx="12192000" cy="6858000"/>
  <p:notesSz cx="6858000" cy="9144000"/>
  <p:embeddedFontLst>
    <p:embeddedFont>
      <p:font typeface="Montserrat" panose="00000500000000000000" pitchFamily="2" charset="0"/>
      <p:regular r:id="rId7"/>
      <p:bold r:id="rId8"/>
      <p:italic r:id="rId9"/>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hyhYS/2oicVdoCCIri1jWPZCLv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447" autoAdjust="0"/>
  </p:normalViewPr>
  <p:slideViewPr>
    <p:cSldViewPr snapToGrid="0">
      <p:cViewPr varScale="1">
        <p:scale>
          <a:sx n="63" d="100"/>
          <a:sy n="63" d="100"/>
        </p:scale>
        <p:origin x="78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asc-csa.gc.ca/eng/funding-programs/funding-opportunities/ao/2026-research-opportunities-in-satellite-earth-observation.asp"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 name="Google Shape;6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897deeb7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g3f897deeb7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buNone/>
            </a:pPr>
            <a:r>
              <a:rPr lang="fr-CA" sz="1100" b="0" i="0" u="none" strike="noStrike" cap="none" spc="0" dirty="0">
                <a:solidFill>
                  <a:srgbClr val="000000"/>
                </a:solidFill>
                <a:effectLst/>
                <a:latin typeface="Arial"/>
                <a:ea typeface="Arial"/>
                <a:cs typeface="Arial"/>
                <a:sym typeface="Arial"/>
              </a:rPr>
              <a:t>AO infos: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dirty="0">
                <a:latin typeface="Montserrat"/>
                <a:ea typeface="Montserrat"/>
                <a:cs typeface="Montserrat"/>
                <a:sym typeface="Montserrat"/>
                <a:hlinkClick r:id="rId3"/>
              </a:rPr>
              <a:t>https://www.asc-csa.gc.ca/eng/funding-programs/funding-opportunities/ao/2026-research-opportunities-in-satellite-earth-observation.asp</a:t>
            </a:r>
            <a:endParaRPr lang="en-US" sz="1100" b="1" dirty="0">
              <a:latin typeface="Montserrat"/>
              <a:ea typeface="Montserrat"/>
              <a:cs typeface="Montserrat"/>
              <a:sym typeface="Montserrat"/>
            </a:endParaRPr>
          </a:p>
          <a:p>
            <a:pPr marL="158750" indent="0">
              <a:buNone/>
            </a:pPr>
            <a:endParaRPr lang="en-US" sz="1100" b="0" i="0" u="none" strike="noStrike" cap="none" spc="0" dirty="0">
              <a:solidFill>
                <a:srgbClr val="000000"/>
              </a:solidFill>
              <a:effectLst/>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897deeb7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3f897deeb7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p4"/>
          <p:cNvPicPr preferRelativeResize="0"/>
          <p:nvPr/>
        </p:nvPicPr>
        <p:blipFill rotWithShape="1">
          <a:blip r:embed="rId2">
            <a:alphaModFix/>
          </a:blip>
          <a:srcRect/>
          <a:stretch/>
        </p:blipFill>
        <p:spPr>
          <a:xfrm>
            <a:off x="3301750" y="2265730"/>
            <a:ext cx="8288157" cy="2756714"/>
          </a:xfrm>
          <a:prstGeom prst="rect">
            <a:avLst/>
          </a:prstGeom>
          <a:noFill/>
          <a:ln>
            <a:noFill/>
          </a:ln>
        </p:spPr>
      </p:pic>
      <p:pic>
        <p:nvPicPr>
          <p:cNvPr id="13" name="Google Shape;13;p4"/>
          <p:cNvPicPr preferRelativeResize="0"/>
          <p:nvPr/>
        </p:nvPicPr>
        <p:blipFill rotWithShape="1">
          <a:blip r:embed="rId3">
            <a:alphaModFix/>
          </a:blip>
          <a:srcRect b="-114"/>
          <a:stretch/>
        </p:blipFill>
        <p:spPr>
          <a:xfrm rot="10800000" flipH="1">
            <a:off x="2824280" y="4824248"/>
            <a:ext cx="5391556" cy="2038097"/>
          </a:xfrm>
          <a:prstGeom prst="rect">
            <a:avLst/>
          </a:prstGeom>
          <a:noFill/>
          <a:ln>
            <a:noFill/>
          </a:ln>
        </p:spPr>
      </p:pic>
      <p:pic>
        <p:nvPicPr>
          <p:cNvPr id="14" name="Google Shape;14;p4" descr="A picture containing nature&#10;&#10;Description automatically generated"/>
          <p:cNvPicPr preferRelativeResize="0"/>
          <p:nvPr/>
        </p:nvPicPr>
        <p:blipFill rotWithShape="1">
          <a:blip r:embed="rId4">
            <a:alphaModFix/>
          </a:blip>
          <a:srcRect/>
          <a:stretch/>
        </p:blipFill>
        <p:spPr>
          <a:xfrm>
            <a:off x="8477344" y="-1"/>
            <a:ext cx="3714656" cy="2686815"/>
          </a:xfrm>
          <a:prstGeom prst="rect">
            <a:avLst/>
          </a:prstGeom>
          <a:noFill/>
          <a:ln>
            <a:noFill/>
          </a:ln>
        </p:spPr>
      </p:pic>
      <p:sp>
        <p:nvSpPr>
          <p:cNvPr id="15" name="Google Shape;15;p4"/>
          <p:cNvSpPr/>
          <p:nvPr/>
        </p:nvSpPr>
        <p:spPr>
          <a:xfrm flipH="1">
            <a:off x="5456394" y="1968439"/>
            <a:ext cx="6751471" cy="490111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 name="Google Shape;16;p4"/>
          <p:cNvSpPr/>
          <p:nvPr/>
        </p:nvSpPr>
        <p:spPr>
          <a:xfrm flipH="1">
            <a:off x="-4784" y="-14542"/>
            <a:ext cx="12199164" cy="6874921"/>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dist="38100" dir="27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7" name="Google Shape;17;p4"/>
          <p:cNvPicPr preferRelativeResize="0"/>
          <p:nvPr/>
        </p:nvPicPr>
        <p:blipFill rotWithShape="1">
          <a:blip r:embed="rId5">
            <a:alphaModFix/>
          </a:blip>
          <a:srcRect/>
          <a:stretch/>
        </p:blipFill>
        <p:spPr>
          <a:xfrm>
            <a:off x="138431" y="5311498"/>
            <a:ext cx="2738896" cy="1508514"/>
          </a:xfrm>
          <a:prstGeom prst="rect">
            <a:avLst/>
          </a:prstGeom>
          <a:noFill/>
          <a:ln>
            <a:noFill/>
          </a:ln>
          <a:effectLst>
            <a:outerShdw blurRad="50800" dist="38100" dir="2700000" algn="tl" rotWithShape="0">
              <a:srgbClr val="000000">
                <a:alpha val="40000"/>
              </a:srgbClr>
            </a:outerShdw>
          </a:effectLst>
        </p:spPr>
      </p:pic>
      <p:pic>
        <p:nvPicPr>
          <p:cNvPr id="18" name="Google Shape;18;p4"/>
          <p:cNvPicPr preferRelativeResize="0"/>
          <p:nvPr/>
        </p:nvPicPr>
        <p:blipFill rotWithShape="1">
          <a:blip r:embed="rId6">
            <a:alphaModFix amt="34000"/>
          </a:blip>
          <a:srcRect l="32582" t="2399" r="8554" b="-8774"/>
          <a:stretch/>
        </p:blipFill>
        <p:spPr>
          <a:xfrm rot="5400000">
            <a:off x="5734286" y="-1016167"/>
            <a:ext cx="5455273" cy="7480884"/>
          </a:xfrm>
          <a:prstGeom prst="rtTriangle">
            <a:avLst/>
          </a:prstGeom>
          <a:noFill/>
          <a:ln>
            <a:noFill/>
          </a:ln>
        </p:spPr>
      </p:pic>
      <p:pic>
        <p:nvPicPr>
          <p:cNvPr id="19" name="Google Shape;19;p4"/>
          <p:cNvPicPr preferRelativeResize="0"/>
          <p:nvPr/>
        </p:nvPicPr>
        <p:blipFill rotWithShape="1">
          <a:blip r:embed="rId6">
            <a:alphaModFix amt="34000"/>
          </a:blip>
          <a:srcRect l="54017" t="36082" r="11355" b="674"/>
          <a:stretch/>
        </p:blipFill>
        <p:spPr>
          <a:xfrm rot="-5400000">
            <a:off x="5792642" y="4819952"/>
            <a:ext cx="1719709" cy="2366806"/>
          </a:xfrm>
          <a:prstGeom prst="rtTriangle">
            <a:avLst/>
          </a:prstGeom>
          <a:noFill/>
          <a:ln>
            <a:noFill/>
          </a:ln>
        </p:spPr>
      </p:pic>
      <p:sp>
        <p:nvSpPr>
          <p:cNvPr id="20" name="Google Shape;20;p4"/>
          <p:cNvSpPr txBox="1">
            <a:spLocks noGrp="1"/>
          </p:cNvSpPr>
          <p:nvPr>
            <p:ph type="title"/>
          </p:nvPr>
        </p:nvSpPr>
        <p:spPr>
          <a:xfrm>
            <a:off x="176047" y="175938"/>
            <a:ext cx="6157185" cy="397264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8000"/>
              <a:buFont typeface="Montserrat"/>
              <a:buNone/>
              <a:defRPr sz="80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5"/>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23" name="Google Shape;23;p5"/>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24" name="Google Shape;24;p5"/>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25" name="Google Shape;25;p5"/>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6" name="Google Shape;26;p5"/>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7" name="Google Shape;27;p5"/>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28" name="Google Shape;28;p5"/>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
        <p:nvSpPr>
          <p:cNvPr id="29" name="Google Shape;29;p5"/>
          <p:cNvSpPr txBox="1">
            <a:spLocks noGrp="1"/>
          </p:cNvSpPr>
          <p:nvPr>
            <p:ph type="body" idx="1"/>
          </p:nvPr>
        </p:nvSpPr>
        <p:spPr>
          <a:xfrm>
            <a:off x="324233" y="1558533"/>
            <a:ext cx="11495400" cy="4662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0" name="Google Shape;30;p5"/>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6"/>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33" name="Google Shape;33;p6"/>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34" name="Google Shape;34;p6"/>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35" name="Google Shape;35;p6"/>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6" name="Google Shape;36;p6"/>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7" name="Google Shape;37;p6"/>
          <p:cNvSpPr txBox="1">
            <a:spLocks noGrp="1"/>
          </p:cNvSpPr>
          <p:nvPr>
            <p:ph type="body" idx="1"/>
          </p:nvPr>
        </p:nvSpPr>
        <p:spPr>
          <a:xfrm>
            <a:off x="386632"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8" name="Google Shape;38;p6"/>
          <p:cNvSpPr txBox="1">
            <a:spLocks noGrp="1"/>
          </p:cNvSpPr>
          <p:nvPr>
            <p:ph type="body" idx="2"/>
          </p:nvPr>
        </p:nvSpPr>
        <p:spPr>
          <a:xfrm>
            <a:off x="6296361"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9" name="Google Shape;39;p6"/>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40" name="Google Shape;40;p6"/>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41" name="Google Shape;41;p6"/>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2"/>
        <p:cNvGrpSpPr/>
        <p:nvPr/>
      </p:nvGrpSpPr>
      <p:grpSpPr>
        <a:xfrm>
          <a:off x="0" y="0"/>
          <a:ext cx="0" cy="0"/>
          <a:chOff x="0" y="0"/>
          <a:chExt cx="0" cy="0"/>
        </a:xfrm>
      </p:grpSpPr>
      <p:sp>
        <p:nvSpPr>
          <p:cNvPr id="43" name="Google Shape;43;p7"/>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44" name="Google Shape;44;p7"/>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45" name="Google Shape;45;p7"/>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46" name="Google Shape;46;p7"/>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47" name="Google Shape;47;p7"/>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48" name="Google Shape;48;p7"/>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49" name="Google Shape;49;p7"/>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50" name="Google Shape;50;p7"/>
          <p:cNvSpPr txBox="1"/>
          <p:nvPr/>
        </p:nvSpPr>
        <p:spPr>
          <a:xfrm>
            <a:off x="-24375" y="6562800"/>
            <a:ext cx="5875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b="1">
                <a:solidFill>
                  <a:schemeClr val="accent1"/>
                </a:solidFill>
                <a:latin typeface="Montserrat"/>
                <a:ea typeface="Montserrat"/>
                <a:cs typeface="Montserrat"/>
                <a:sym typeface="Montserrat"/>
              </a:rPr>
              <a:t>WGCapD-15</a:t>
            </a:r>
            <a:r>
              <a:rPr lang="en-GB" sz="1400" b="1" i="0" u="none" strike="noStrike" cap="none">
                <a:solidFill>
                  <a:schemeClr val="accent1"/>
                </a:solidFill>
                <a:latin typeface="Montserrat"/>
                <a:ea typeface="Montserrat"/>
                <a:cs typeface="Montserrat"/>
                <a:sym typeface="Montserrat"/>
              </a:rPr>
              <a:t>, 3 September 2026</a:t>
            </a:r>
            <a:endParaRPr sz="14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51"/>
        <p:cNvGrpSpPr/>
        <p:nvPr/>
      </p:nvGrpSpPr>
      <p:grpSpPr>
        <a:xfrm>
          <a:off x="0" y="0"/>
          <a:ext cx="0" cy="0"/>
          <a:chOff x="0" y="0"/>
          <a:chExt cx="0" cy="0"/>
        </a:xfrm>
      </p:grpSpPr>
      <p:sp>
        <p:nvSpPr>
          <p:cNvPr id="52" name="Google Shape;52;p8"/>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53" name="Google Shape;53;p8"/>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54" name="Google Shape;54;p8"/>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55" name="Google Shape;55;p8"/>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56" name="Google Shape;56;p8"/>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57" name="Google Shape;57;p8"/>
          <p:cNvSpPr txBox="1">
            <a:spLocks noGrp="1"/>
          </p:cNvSpPr>
          <p:nvPr>
            <p:ph type="body" idx="1"/>
          </p:nvPr>
        </p:nvSpPr>
        <p:spPr>
          <a:xfrm>
            <a:off x="5180012" y="1373852"/>
            <a:ext cx="6172200" cy="469440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15000"/>
              </a:lnSpc>
              <a:spcBef>
                <a:spcPts val="1000"/>
              </a:spcBef>
              <a:spcAft>
                <a:spcPts val="0"/>
              </a:spcAft>
              <a:buClr>
                <a:schemeClr val="dk1"/>
              </a:buClr>
              <a:buSzPts val="3200"/>
              <a:buFont typeface="Montserrat"/>
              <a:buChar char="❖"/>
              <a:defRPr sz="3200" b="0" i="0" u="none" strike="noStrike" cap="none">
                <a:solidFill>
                  <a:schemeClr val="dk1"/>
                </a:solidFill>
                <a:latin typeface="Montserrat"/>
                <a:ea typeface="Montserrat"/>
                <a:cs typeface="Montserrat"/>
                <a:sym typeface="Montserrat"/>
              </a:defRPr>
            </a:lvl1pPr>
            <a:lvl2pPr marL="914400" marR="0" lvl="1" indent="-406400" algn="l" rtl="0">
              <a:lnSpc>
                <a:spcPct val="115000"/>
              </a:lnSpc>
              <a:spcBef>
                <a:spcPts val="5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2pPr>
            <a:lvl3pPr marL="1371600" marR="0" lvl="2" indent="-381000" algn="l" rtl="0">
              <a:lnSpc>
                <a:spcPct val="115000"/>
              </a:lnSpc>
              <a:spcBef>
                <a:spcPts val="500"/>
              </a:spcBef>
              <a:spcAft>
                <a:spcPts val="0"/>
              </a:spcAft>
              <a:buClr>
                <a:schemeClr val="dk1"/>
              </a:buClr>
              <a:buSzPts val="2400"/>
              <a:buFont typeface="Montserrat"/>
              <a:buChar char="o"/>
              <a:defRPr sz="2400" b="0" i="0" u="none" strike="noStrike" cap="none">
                <a:solidFill>
                  <a:schemeClr val="dk1"/>
                </a:solidFill>
                <a:latin typeface="Montserrat"/>
                <a:ea typeface="Montserrat"/>
                <a:cs typeface="Montserrat"/>
                <a:sym typeface="Montserrat"/>
              </a:defRPr>
            </a:lvl3pPr>
            <a:lvl4pPr marL="1828800" marR="0" lvl="3"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4pPr>
            <a:lvl5pPr marL="2286000" marR="0" lvl="4"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58" name="Google Shape;58;p8"/>
          <p:cNvSpPr txBox="1">
            <a:spLocks noGrp="1"/>
          </p:cNvSpPr>
          <p:nvPr>
            <p:ph type="body" idx="2"/>
          </p:nvPr>
        </p:nvSpPr>
        <p:spPr>
          <a:xfrm>
            <a:off x="839788" y="1373852"/>
            <a:ext cx="3932237" cy="46305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5000"/>
              </a:lnSpc>
              <a:spcBef>
                <a:spcPts val="1000"/>
              </a:spcBef>
              <a:spcAft>
                <a:spcPts val="0"/>
              </a:spcAft>
              <a:buClr>
                <a:schemeClr val="dk1"/>
              </a:buClr>
              <a:buSzPts val="1600"/>
              <a:buFont typeface="Montserrat"/>
              <a:buNone/>
              <a:defRPr sz="1600" b="0" i="0" u="none" strike="noStrike" cap="none">
                <a:solidFill>
                  <a:schemeClr val="dk1"/>
                </a:solidFill>
                <a:latin typeface="Montserrat"/>
                <a:ea typeface="Montserrat"/>
                <a:cs typeface="Montserrat"/>
                <a:sym typeface="Montserrat"/>
              </a:defRPr>
            </a:lvl1pPr>
            <a:lvl2pPr marL="914400" marR="0" lvl="1" indent="-228600" algn="l" rtl="0">
              <a:lnSpc>
                <a:spcPct val="115000"/>
              </a:lnSpc>
              <a:spcBef>
                <a:spcPts val="500"/>
              </a:spcBef>
              <a:spcAft>
                <a:spcPts val="0"/>
              </a:spcAft>
              <a:buClr>
                <a:schemeClr val="dk1"/>
              </a:buClr>
              <a:buSzPts val="1400"/>
              <a:buFont typeface="Montserrat"/>
              <a:buNone/>
              <a:defRPr sz="1400" b="0" i="0" u="none" strike="noStrike" cap="none">
                <a:solidFill>
                  <a:schemeClr val="dk1"/>
                </a:solidFill>
                <a:latin typeface="Montserrat"/>
                <a:ea typeface="Montserrat"/>
                <a:cs typeface="Montserrat"/>
                <a:sym typeface="Montserrat"/>
              </a:defRPr>
            </a:lvl2pPr>
            <a:lvl3pPr marL="1371600" marR="0" lvl="2" indent="-228600" algn="l" rtl="0">
              <a:lnSpc>
                <a:spcPct val="115000"/>
              </a:lnSpc>
              <a:spcBef>
                <a:spcPts val="500"/>
              </a:spcBef>
              <a:spcAft>
                <a:spcPts val="0"/>
              </a:spcAft>
              <a:buClr>
                <a:schemeClr val="dk1"/>
              </a:buClr>
              <a:buSzPts val="1200"/>
              <a:buFont typeface="Montserrat"/>
              <a:buNone/>
              <a:defRPr sz="1200" b="0" i="0" u="none" strike="noStrike" cap="none">
                <a:solidFill>
                  <a:schemeClr val="dk1"/>
                </a:solidFill>
                <a:latin typeface="Montserrat"/>
                <a:ea typeface="Montserrat"/>
                <a:cs typeface="Montserrat"/>
                <a:sym typeface="Montserrat"/>
              </a:defRPr>
            </a:lvl3pPr>
            <a:lvl4pPr marL="1828800" marR="0" lvl="3"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4pPr>
            <a:lvl5pPr marL="2286000" marR="0" lvl="4"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5pPr>
            <a:lvl6pPr marL="2743200" marR="0" lvl="5"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6pPr>
            <a:lvl7pPr marL="3200400" marR="0" lvl="6"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7pPr>
            <a:lvl8pPr marL="3657600" marR="0" lvl="7"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8pPr>
            <a:lvl9pPr marL="4114800" marR="0" lvl="8"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9pPr>
          </a:lstStyle>
          <a:p>
            <a:endParaRPr/>
          </a:p>
        </p:txBody>
      </p:sp>
      <p:sp>
        <p:nvSpPr>
          <p:cNvPr id="59" name="Google Shape;59;p8"/>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60" name="Google Shape;60;p8"/>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61" name="Google Shape;61;p8"/>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7" name="Google Shape;7;p3"/>
          <p:cNvPicPr preferRelativeResize="0"/>
          <p:nvPr/>
        </p:nvPicPr>
        <p:blipFill rotWithShape="1">
          <a:blip r:embed="rId7">
            <a:alphaModFix amt="34000"/>
          </a:blip>
          <a:srcRect l="51339" t="39269" r="-2839" b="35419"/>
          <a:stretch/>
        </p:blipFill>
        <p:spPr>
          <a:xfrm flipH="1">
            <a:off x="9304422" y="0"/>
            <a:ext cx="2887578" cy="1037492"/>
          </a:xfrm>
          <a:prstGeom prst="rect">
            <a:avLst/>
          </a:prstGeom>
          <a:noFill/>
          <a:ln>
            <a:noFill/>
          </a:ln>
        </p:spPr>
      </p:pic>
      <p:pic>
        <p:nvPicPr>
          <p:cNvPr id="8" name="Google Shape;8;p3"/>
          <p:cNvPicPr preferRelativeResize="0"/>
          <p:nvPr/>
        </p:nvPicPr>
        <p:blipFill rotWithShape="1">
          <a:blip r:embed="rId8">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9" name="Google Shape;9;p3"/>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10" name="Google Shape;10;p3"/>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asc-csa.gc.ca/eng/funding-programs/funding-opportunities/ao/2026-research-opportunities-in-satellite-earth-observation.asp"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
          <p:cNvSpPr txBox="1">
            <a:spLocks noGrp="1"/>
          </p:cNvSpPr>
          <p:nvPr>
            <p:ph type="title"/>
          </p:nvPr>
        </p:nvSpPr>
        <p:spPr>
          <a:xfrm>
            <a:off x="176049" y="316639"/>
            <a:ext cx="11820007" cy="32877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lt1"/>
              </a:buClr>
              <a:buSzPts val="8000"/>
              <a:buFont typeface="Arial"/>
              <a:buNone/>
            </a:pPr>
            <a:r>
              <a:rPr lang="en-GB" sz="6500" dirty="0"/>
              <a:t>Canadian Space Agency</a:t>
            </a:r>
            <a:br>
              <a:rPr lang="en-GB" sz="6500" dirty="0"/>
            </a:br>
            <a:r>
              <a:rPr lang="en-GB" sz="3000" dirty="0" err="1"/>
              <a:t>WGCapD</a:t>
            </a:r>
            <a:r>
              <a:rPr lang="en-GB" sz="3000" dirty="0"/>
              <a:t> initiatives under development</a:t>
            </a:r>
            <a:endParaRPr sz="3000" i="1" dirty="0">
              <a:latin typeface="Montserrat"/>
              <a:ea typeface="Montserrat"/>
              <a:cs typeface="Montserrat"/>
              <a:sym typeface="Montserrat"/>
            </a:endParaRPr>
          </a:p>
        </p:txBody>
      </p:sp>
      <p:sp>
        <p:nvSpPr>
          <p:cNvPr id="67" name="Google Shape;67;p1"/>
          <p:cNvSpPr/>
          <p:nvPr/>
        </p:nvSpPr>
        <p:spPr>
          <a:xfrm>
            <a:off x="7272909" y="4110560"/>
            <a:ext cx="4833000" cy="2605200"/>
          </a:xfrm>
          <a:prstGeom prst="rect">
            <a:avLst/>
          </a:prstGeom>
          <a:noFill/>
          <a:ln>
            <a:noFill/>
          </a:ln>
        </p:spPr>
        <p:txBody>
          <a:bodyPr spcFirstLastPara="1" wrap="square" lIns="0" tIns="0" rIns="0" bIns="0" anchor="t" anchorCtr="0">
            <a:noAutofit/>
          </a:bodyPr>
          <a:lstStyle/>
          <a:p>
            <a:pPr marL="0" marR="0" lvl="0" indent="0" algn="r" rtl="0">
              <a:lnSpc>
                <a:spcPct val="130000"/>
              </a:lnSpc>
              <a:spcBef>
                <a:spcPts val="0"/>
              </a:spcBef>
              <a:spcAft>
                <a:spcPts val="0"/>
              </a:spcAft>
              <a:buClr>
                <a:srgbClr val="000000"/>
              </a:buClr>
              <a:buSzPts val="2200"/>
              <a:buFont typeface="Arial"/>
              <a:buNone/>
            </a:pPr>
            <a:r>
              <a:rPr lang="en-GB" b="1" dirty="0">
                <a:solidFill>
                  <a:schemeClr val="accent1"/>
                </a:solidFill>
                <a:latin typeface="Montserrat"/>
                <a:ea typeface="Montserrat"/>
                <a:cs typeface="Montserrat"/>
                <a:sym typeface="Montserrat"/>
              </a:rPr>
              <a:t>Guy Aubé</a:t>
            </a:r>
          </a:p>
          <a:p>
            <a:pPr marL="0" marR="0" lvl="0" indent="0" algn="r" rtl="0">
              <a:lnSpc>
                <a:spcPct val="130000"/>
              </a:lnSpc>
              <a:spcBef>
                <a:spcPts val="0"/>
              </a:spcBef>
              <a:spcAft>
                <a:spcPts val="0"/>
              </a:spcAft>
              <a:buClr>
                <a:srgbClr val="000000"/>
              </a:buClr>
              <a:buSzPts val="2200"/>
              <a:buFont typeface="Arial"/>
              <a:buNone/>
            </a:pPr>
            <a:r>
              <a:rPr lang="en-GB" b="1" dirty="0">
                <a:solidFill>
                  <a:schemeClr val="accent1"/>
                </a:solidFill>
                <a:latin typeface="Montserrat"/>
                <a:ea typeface="Montserrat"/>
                <a:cs typeface="Montserrat"/>
                <a:sym typeface="Montserrat"/>
              </a:rPr>
              <a:t>Dirk Werle</a:t>
            </a:r>
          </a:p>
          <a:p>
            <a:pPr marL="0" marR="0" lvl="0" indent="0" algn="r" rtl="0">
              <a:lnSpc>
                <a:spcPct val="130000"/>
              </a:lnSpc>
              <a:spcBef>
                <a:spcPts val="0"/>
              </a:spcBef>
              <a:spcAft>
                <a:spcPts val="0"/>
              </a:spcAft>
              <a:buClr>
                <a:srgbClr val="000000"/>
              </a:buClr>
              <a:buSzPts val="2200"/>
              <a:buFont typeface="Arial"/>
              <a:buNone/>
            </a:pPr>
            <a:r>
              <a:rPr lang="en-GB" b="1" dirty="0">
                <a:solidFill>
                  <a:schemeClr val="accent1"/>
                </a:solidFill>
                <a:latin typeface="Montserrat"/>
                <a:ea typeface="Montserrat"/>
                <a:cs typeface="Montserrat"/>
                <a:sym typeface="Montserrat"/>
              </a:rPr>
              <a:t>Corinne Brunelle</a:t>
            </a:r>
          </a:p>
          <a:p>
            <a:pPr marL="0" marR="0" lvl="0" indent="0" algn="r" rtl="0">
              <a:lnSpc>
                <a:spcPct val="130000"/>
              </a:lnSpc>
              <a:spcBef>
                <a:spcPts val="0"/>
              </a:spcBef>
              <a:spcAft>
                <a:spcPts val="0"/>
              </a:spcAft>
              <a:buClr>
                <a:srgbClr val="000000"/>
              </a:buClr>
              <a:buSzPts val="2200"/>
              <a:buFont typeface="Arial"/>
              <a:buNone/>
            </a:pPr>
            <a:r>
              <a:rPr lang="en-GB" b="1" dirty="0">
                <a:solidFill>
                  <a:schemeClr val="accent1"/>
                </a:solidFill>
                <a:latin typeface="Montserrat"/>
                <a:ea typeface="Montserrat"/>
                <a:cs typeface="Montserrat"/>
                <a:sym typeface="Montserrat"/>
              </a:rPr>
              <a:t>Jonathan Lajoie</a:t>
            </a:r>
          </a:p>
          <a:p>
            <a:pPr marL="0" marR="0" lvl="0" indent="0" algn="r" rtl="0">
              <a:lnSpc>
                <a:spcPct val="130000"/>
              </a:lnSpc>
              <a:spcBef>
                <a:spcPts val="0"/>
              </a:spcBef>
              <a:spcAft>
                <a:spcPts val="0"/>
              </a:spcAft>
              <a:buClr>
                <a:srgbClr val="000000"/>
              </a:buClr>
              <a:buSzPts val="2200"/>
              <a:buFont typeface="Arial"/>
              <a:buNone/>
            </a:pPr>
            <a:r>
              <a:rPr lang="en-GB" b="1" dirty="0">
                <a:solidFill>
                  <a:schemeClr val="accent1"/>
                </a:solidFill>
                <a:latin typeface="Montserrat"/>
                <a:ea typeface="Montserrat"/>
                <a:cs typeface="Montserrat"/>
                <a:sym typeface="Montserrat"/>
              </a:rPr>
              <a:t>Dalia Laoubi</a:t>
            </a:r>
            <a:endParaRPr b="1"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endParaRPr lang="en-GB" b="1" i="0" u="none" strike="noStrike" cap="none"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GB" b="1" i="0" u="none" strike="noStrike" cap="none" dirty="0">
                <a:solidFill>
                  <a:schemeClr val="accent1"/>
                </a:solidFill>
                <a:latin typeface="Montserrat"/>
                <a:ea typeface="Montserrat"/>
                <a:cs typeface="Montserrat"/>
                <a:sym typeface="Montserrat"/>
              </a:rPr>
              <a:t>CSA smartEarth</a:t>
            </a:r>
            <a:endParaRPr b="0" i="0" u="none" strike="noStrike" cap="none" dirty="0">
              <a:solidFill>
                <a:srgbClr val="000000"/>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endParaRPr lang="en-GB" b="1"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GB" b="1" dirty="0" err="1">
                <a:solidFill>
                  <a:schemeClr val="accent1"/>
                </a:solidFill>
                <a:latin typeface="Montserrat"/>
                <a:ea typeface="Montserrat"/>
                <a:cs typeface="Montserrat"/>
                <a:sym typeface="Montserrat"/>
              </a:rPr>
              <a:t>WGCapD</a:t>
            </a:r>
            <a:r>
              <a:rPr lang="en-GB" b="1" dirty="0">
                <a:solidFill>
                  <a:schemeClr val="accent1"/>
                </a:solidFill>
                <a:latin typeface="Montserrat"/>
                <a:ea typeface="Montserrat"/>
                <a:cs typeface="Montserrat"/>
                <a:sym typeface="Montserrat"/>
              </a:rPr>
              <a:t> - 15</a:t>
            </a:r>
            <a:endParaRPr b="1" i="0" u="none" strike="noStrike" cap="none"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GB" b="1" i="0" u="none" strike="noStrike" cap="none" dirty="0">
                <a:solidFill>
                  <a:schemeClr val="accent1"/>
                </a:solidFill>
                <a:latin typeface="Montserrat"/>
                <a:ea typeface="Montserrat"/>
                <a:cs typeface="Montserrat"/>
                <a:sym typeface="Montserrat"/>
              </a:rPr>
              <a:t>September 3, 2026</a:t>
            </a:r>
            <a:endParaRPr b="1" i="0" u="none" strike="noStrike" cap="none" dirty="0">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g3f897deeb7b_0_1"/>
          <p:cNvSpPr txBox="1">
            <a:spLocks noGrp="1"/>
          </p:cNvSpPr>
          <p:nvPr>
            <p:ph type="title"/>
          </p:nvPr>
        </p:nvSpPr>
        <p:spPr>
          <a:xfrm>
            <a:off x="176048" y="175939"/>
            <a:ext cx="9387000" cy="779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400"/>
              <a:buNone/>
            </a:pPr>
            <a:r>
              <a:rPr lang="en-GB"/>
              <a:t>Recent Accomplishments</a:t>
            </a:r>
            <a:endParaRPr/>
          </a:p>
        </p:txBody>
      </p:sp>
      <p:sp>
        <p:nvSpPr>
          <p:cNvPr id="79" name="Google Shape;79;g3f897deeb7b_0_1"/>
          <p:cNvSpPr txBox="1"/>
          <p:nvPr/>
        </p:nvSpPr>
        <p:spPr>
          <a:xfrm>
            <a:off x="357100" y="1290950"/>
            <a:ext cx="11594400" cy="4939773"/>
          </a:xfrm>
          <a:prstGeom prst="rect">
            <a:avLst/>
          </a:prstGeom>
          <a:noFill/>
          <a:ln>
            <a:noFill/>
          </a:ln>
        </p:spPr>
        <p:txBody>
          <a:bodyPr spcFirstLastPara="1" wrap="square" lIns="91425" tIns="45700" rIns="91425" bIns="45700" anchor="t" anchorCtr="0">
            <a:spAutoFit/>
          </a:bodyPr>
          <a:lstStyle/>
          <a:p>
            <a:pPr marL="214313" marR="0" lvl="0" indent="-201613" algn="l" rtl="0">
              <a:lnSpc>
                <a:spcPct val="150000"/>
              </a:lnSpc>
              <a:spcBef>
                <a:spcPts val="1800"/>
              </a:spcBef>
              <a:spcAft>
                <a:spcPts val="0"/>
              </a:spcAft>
              <a:buClr>
                <a:srgbClr val="000000"/>
              </a:buClr>
              <a:buSzPts val="1400"/>
              <a:buFont typeface="Montserrat"/>
              <a:buChar char="❖"/>
            </a:pPr>
            <a:r>
              <a:rPr lang="en-GB" b="1" dirty="0">
                <a:latin typeface="Montserrat"/>
                <a:ea typeface="Montserrat"/>
                <a:cs typeface="Montserrat"/>
                <a:sym typeface="Montserrat"/>
              </a:rPr>
              <a:t>New capacity building initiative for the academic sector: CSA smartEarth ROSEO AO launched on Sept. 1 2026</a:t>
            </a:r>
          </a:p>
          <a:p>
            <a:pPr marL="214313" marR="0" lvl="0" indent="-201613" algn="l" rtl="0">
              <a:lnSpc>
                <a:spcPct val="150000"/>
              </a:lnSpc>
              <a:spcBef>
                <a:spcPts val="1800"/>
              </a:spcBef>
              <a:spcAft>
                <a:spcPts val="0"/>
              </a:spcAft>
              <a:buClr>
                <a:srgbClr val="000000"/>
              </a:buClr>
              <a:buSzPts val="1400"/>
              <a:buFont typeface="Montserrat"/>
              <a:buChar char="❖"/>
            </a:pPr>
            <a:endParaRPr lang="en-GB" b="1" dirty="0">
              <a:latin typeface="Montserrat"/>
              <a:ea typeface="Montserrat"/>
              <a:cs typeface="Montserrat"/>
              <a:sym typeface="Montserrat"/>
            </a:endParaRPr>
          </a:p>
          <a:p>
            <a:pPr marL="214313" marR="0" lvl="0" indent="-201613" algn="l" rtl="0">
              <a:lnSpc>
                <a:spcPct val="150000"/>
              </a:lnSpc>
              <a:spcBef>
                <a:spcPts val="1800"/>
              </a:spcBef>
              <a:spcAft>
                <a:spcPts val="0"/>
              </a:spcAft>
              <a:buClr>
                <a:srgbClr val="000000"/>
              </a:buClr>
              <a:buSzPts val="1400"/>
              <a:buFont typeface="Montserrat"/>
              <a:buChar char="❖"/>
            </a:pPr>
            <a:endParaRPr lang="en-GB" b="1" dirty="0">
              <a:latin typeface="Montserrat"/>
              <a:ea typeface="Montserrat"/>
              <a:cs typeface="Montserrat"/>
              <a:sym typeface="Montserrat"/>
            </a:endParaRPr>
          </a:p>
          <a:p>
            <a:pPr marL="12700" marR="0" lvl="0" algn="l" rtl="0">
              <a:lnSpc>
                <a:spcPct val="150000"/>
              </a:lnSpc>
              <a:spcBef>
                <a:spcPts val="1800"/>
              </a:spcBef>
              <a:spcAft>
                <a:spcPts val="0"/>
              </a:spcAft>
              <a:buClr>
                <a:srgbClr val="000000"/>
              </a:buClr>
              <a:buSzPts val="1400"/>
            </a:pPr>
            <a:endParaRPr lang="en-GB" b="1" dirty="0">
              <a:latin typeface="Montserrat"/>
              <a:ea typeface="Montserrat"/>
              <a:cs typeface="Montserrat"/>
              <a:sym typeface="Montserrat"/>
            </a:endParaRPr>
          </a:p>
          <a:p>
            <a:pPr marL="12700" marR="0" lvl="0" algn="l" rtl="0">
              <a:lnSpc>
                <a:spcPct val="150000"/>
              </a:lnSpc>
              <a:spcBef>
                <a:spcPts val="1800"/>
              </a:spcBef>
              <a:spcAft>
                <a:spcPts val="0"/>
              </a:spcAft>
              <a:buSzPts val="1400"/>
            </a:pPr>
            <a:endParaRPr lang="en-GB" b="1" dirty="0">
              <a:latin typeface="Montserrat"/>
              <a:ea typeface="Montserrat"/>
              <a:cs typeface="Montserrat"/>
              <a:sym typeface="Montserrat"/>
            </a:endParaRPr>
          </a:p>
          <a:p>
            <a:pPr marL="12700" marR="0" lvl="0" algn="l" rtl="0">
              <a:lnSpc>
                <a:spcPct val="150000"/>
              </a:lnSpc>
              <a:spcBef>
                <a:spcPts val="1800"/>
              </a:spcBef>
              <a:spcAft>
                <a:spcPts val="0"/>
              </a:spcAft>
              <a:buSzPts val="1400"/>
            </a:pPr>
            <a:endParaRPr lang="en-GB" b="1" dirty="0">
              <a:latin typeface="Montserrat"/>
              <a:ea typeface="Montserrat"/>
              <a:cs typeface="Montserrat"/>
              <a:sym typeface="Montserrat"/>
            </a:endParaRPr>
          </a:p>
          <a:p>
            <a:pPr marL="12700" marR="0" lvl="0" algn="l" rtl="0">
              <a:lnSpc>
                <a:spcPct val="150000"/>
              </a:lnSpc>
              <a:spcBef>
                <a:spcPts val="1800"/>
              </a:spcBef>
              <a:spcAft>
                <a:spcPts val="0"/>
              </a:spcAft>
              <a:buSzPts val="1400"/>
            </a:pPr>
            <a:endParaRPr lang="en-GB" sz="1200" b="1" dirty="0">
              <a:latin typeface="Montserrat"/>
              <a:ea typeface="Montserrat"/>
              <a:cs typeface="Montserrat"/>
              <a:sym typeface="Montserrat"/>
            </a:endParaRPr>
          </a:p>
          <a:p>
            <a:pPr marL="12700" lvl="0">
              <a:lnSpc>
                <a:spcPct val="150000"/>
              </a:lnSpc>
              <a:spcBef>
                <a:spcPts val="1800"/>
              </a:spcBef>
              <a:buSzPts val="1400"/>
            </a:pPr>
            <a:endParaRPr lang="en-US" sz="1200" b="1" dirty="0">
              <a:latin typeface="Montserrat"/>
              <a:ea typeface="Montserrat"/>
              <a:cs typeface="Montserrat"/>
              <a:sym typeface="Montserrat"/>
              <a:hlinkClick r:id="rId3"/>
            </a:endParaRPr>
          </a:p>
          <a:p>
            <a:pPr marL="12700" lvl="0">
              <a:lnSpc>
                <a:spcPct val="150000"/>
              </a:lnSpc>
              <a:spcBef>
                <a:spcPts val="1800"/>
              </a:spcBef>
              <a:buSzPts val="1400"/>
            </a:pPr>
            <a:r>
              <a:rPr lang="en-US" sz="1200" b="1" dirty="0">
                <a:latin typeface="Montserrat"/>
                <a:ea typeface="Montserrat"/>
                <a:cs typeface="Montserrat"/>
                <a:sym typeface="Montserrat"/>
                <a:hlinkClick r:id="rId3"/>
              </a:rPr>
              <a:t>https://www.asc-csa.gc.ca/eng/funding-programs/funding-opportunities/ao/2026-research-opportunities-in-satellite-earth-observation.asp</a:t>
            </a:r>
            <a:endParaRPr lang="en-US" sz="1200" b="1" dirty="0">
              <a:latin typeface="Montserrat"/>
              <a:ea typeface="Montserrat"/>
              <a:cs typeface="Montserrat"/>
              <a:sym typeface="Montserrat"/>
            </a:endParaRPr>
          </a:p>
        </p:txBody>
      </p:sp>
      <p:pic>
        <p:nvPicPr>
          <p:cNvPr id="2" name="Picture 1">
            <a:extLst>
              <a:ext uri="{FF2B5EF4-FFF2-40B4-BE49-F238E27FC236}">
                <a16:creationId xmlns:a16="http://schemas.microsoft.com/office/drawing/2014/main" id="{C7E59464-7CA0-6CFB-C3B3-FA4CCC6AB79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56747" y="2107748"/>
            <a:ext cx="3769780" cy="3644465"/>
          </a:xfrm>
          <a:prstGeom prst="rect">
            <a:avLst/>
          </a:prstGeom>
        </p:spPr>
      </p:pic>
      <p:sp>
        <p:nvSpPr>
          <p:cNvPr id="4" name="TextBox 3">
            <a:extLst>
              <a:ext uri="{FF2B5EF4-FFF2-40B4-BE49-F238E27FC236}">
                <a16:creationId xmlns:a16="http://schemas.microsoft.com/office/drawing/2014/main" id="{CE79E5D4-63AD-491B-53E7-A2E7F0BD8576}"/>
              </a:ext>
            </a:extLst>
          </p:cNvPr>
          <p:cNvSpPr txBox="1"/>
          <p:nvPr/>
        </p:nvSpPr>
        <p:spPr>
          <a:xfrm>
            <a:off x="4692344" y="2079021"/>
            <a:ext cx="6137564" cy="3954929"/>
          </a:xfrm>
          <a:prstGeom prst="rect">
            <a:avLst/>
          </a:prstGeom>
          <a:noFill/>
        </p:spPr>
        <p:txBody>
          <a:bodyPr wrap="square">
            <a:spAutoFit/>
          </a:bodyPr>
          <a:lstStyle/>
          <a:p>
            <a:pPr lvl="0" algn="just"/>
            <a:r>
              <a:rPr lang="en-US" sz="1200" b="1" i="0" u="none" strike="noStrike" cap="none" spc="0" dirty="0">
                <a:solidFill>
                  <a:srgbClr val="000000"/>
                </a:solidFill>
                <a:effectLst/>
                <a:latin typeface="Arial"/>
                <a:ea typeface="Arial"/>
                <a:cs typeface="Arial"/>
                <a:sym typeface="Arial"/>
              </a:rPr>
              <a:t>Stream 1:</a:t>
            </a:r>
            <a:r>
              <a:rPr lang="en-US" sz="1200" b="0" i="0" u="none" strike="noStrike" cap="none" spc="0" dirty="0">
                <a:solidFill>
                  <a:srgbClr val="000000"/>
                </a:solidFill>
                <a:effectLst/>
                <a:latin typeface="Arial"/>
                <a:ea typeface="Arial"/>
                <a:cs typeface="Arial"/>
                <a:sym typeface="Arial"/>
              </a:rPr>
              <a:t> Applications and R&amp;D to advance knowledge and research capacity in remote sensing and </a:t>
            </a:r>
            <a:r>
              <a:rPr lang="en-US" sz="1200" dirty="0"/>
              <a:t>EO</a:t>
            </a:r>
            <a:r>
              <a:rPr lang="en-US" sz="1200" b="0" i="0" u="none" strike="noStrike" cap="none" spc="0" dirty="0">
                <a:solidFill>
                  <a:srgbClr val="000000"/>
                </a:solidFill>
                <a:effectLst/>
                <a:latin typeface="Arial"/>
                <a:ea typeface="Arial"/>
                <a:cs typeface="Arial"/>
                <a:sym typeface="Arial"/>
              </a:rPr>
              <a:t> by fostering cross-sector collaboration and supporting the development of space-based solutions, including low Application Readiness Level (ARL) from ARL 1 to ARL 4.</a:t>
            </a:r>
          </a:p>
          <a:p>
            <a:pPr lvl="0" algn="just"/>
            <a:endParaRPr lang="en-US" sz="1200" b="0" i="0" u="none" strike="noStrike" cap="none" spc="0" dirty="0">
              <a:solidFill>
                <a:srgbClr val="000000"/>
              </a:solidFill>
              <a:effectLst/>
              <a:latin typeface="Arial"/>
              <a:ea typeface="Arial"/>
              <a:cs typeface="Arial"/>
              <a:sym typeface="Arial"/>
            </a:endParaRPr>
          </a:p>
          <a:p>
            <a:pPr lvl="0" algn="just"/>
            <a:r>
              <a:rPr lang="en-US" sz="1200" b="1" i="0" u="none" strike="noStrike" cap="none" spc="0" dirty="0">
                <a:solidFill>
                  <a:srgbClr val="000000"/>
                </a:solidFill>
                <a:effectLst/>
                <a:latin typeface="Arial"/>
                <a:ea typeface="Arial"/>
                <a:cs typeface="Arial"/>
                <a:sym typeface="Arial"/>
              </a:rPr>
              <a:t>Stream 2</a:t>
            </a:r>
            <a:r>
              <a:rPr lang="en-US" sz="1200" b="0" i="0" u="none" strike="noStrike" cap="none" spc="0" dirty="0">
                <a:solidFill>
                  <a:srgbClr val="000000"/>
                </a:solidFill>
                <a:effectLst/>
                <a:latin typeface="Arial"/>
                <a:ea typeface="Arial"/>
                <a:cs typeface="Arial"/>
                <a:sym typeface="Arial"/>
              </a:rPr>
              <a:t>: Acting collectively to bridge EO and society, aiming to generate societal and economic benefits, through high Application Readiness Level from ARL 5 to ARL 7 for Canadian academia and industry collaborations to incubate and integrate EO applications, solutions and tools for use by non-traditional end-users (e.g., municipalities, provinces and territories, Indigenous communities).</a:t>
            </a:r>
          </a:p>
          <a:p>
            <a:pPr lvl="0" algn="just"/>
            <a:endParaRPr lang="en-US" sz="1200" b="0" i="0" u="none" strike="noStrike" cap="none" spc="0" dirty="0">
              <a:solidFill>
                <a:srgbClr val="000000"/>
              </a:solidFill>
              <a:effectLst/>
              <a:latin typeface="Arial"/>
              <a:ea typeface="Arial"/>
              <a:cs typeface="Arial"/>
              <a:sym typeface="Arial"/>
            </a:endParaRPr>
          </a:p>
          <a:p>
            <a:pPr lvl="0" algn="just"/>
            <a:r>
              <a:rPr lang="en-US" sz="1200" b="1" i="0" u="none" strike="noStrike" cap="none" spc="0" dirty="0">
                <a:solidFill>
                  <a:srgbClr val="000000"/>
                </a:solidFill>
                <a:effectLst/>
                <a:latin typeface="Arial"/>
                <a:ea typeface="Arial"/>
                <a:cs typeface="Arial"/>
                <a:sym typeface="Arial"/>
              </a:rPr>
              <a:t>Stream 3</a:t>
            </a:r>
            <a:r>
              <a:rPr lang="en-US" sz="1200" b="0" i="0" u="none" strike="noStrike" cap="none" spc="0" dirty="0">
                <a:solidFill>
                  <a:srgbClr val="000000"/>
                </a:solidFill>
                <a:effectLst/>
                <a:latin typeface="Arial"/>
                <a:ea typeface="Arial"/>
                <a:cs typeface="Arial"/>
                <a:sym typeface="Arial"/>
              </a:rPr>
              <a:t>: Exploitation of available data of RADARSAT missions to advance Canadian Synthetic Aperture Radar (SAR) applications and partnerships through the use of RADARSAT Constellation Mission (RCM), RADARSAT-1 and RADARSAT-2 data and in preparation for the utilization of next-generation of SAR satellites, including ARL 1 to 7.</a:t>
            </a:r>
          </a:p>
          <a:p>
            <a:pPr lvl="0" algn="just"/>
            <a:endParaRPr lang="en-US" sz="1200" b="0" i="0" u="none" strike="noStrike" cap="none" spc="0" dirty="0">
              <a:solidFill>
                <a:srgbClr val="000000"/>
              </a:solidFill>
              <a:effectLst/>
              <a:latin typeface="Arial"/>
              <a:ea typeface="Arial"/>
              <a:cs typeface="Arial"/>
              <a:sym typeface="Arial"/>
            </a:endParaRPr>
          </a:p>
          <a:p>
            <a:pPr algn="just"/>
            <a:endParaRPr lang="en-US" sz="1200" dirty="0"/>
          </a:p>
          <a:p>
            <a:pPr algn="just"/>
            <a:r>
              <a:rPr lang="en-US" sz="1200" dirty="0"/>
              <a:t>This AO also intends to support Canada's international commitments related to space and EO partnerships by encouraging applicants to include partners or collaborators in their proposals, including Canada–Europe and academia–industry collaborations.</a:t>
            </a:r>
            <a:r>
              <a:rPr lang="en-GB" sz="1200" b="1" dirty="0">
                <a:latin typeface="Montserrat"/>
                <a:ea typeface="Montserrat"/>
                <a:cs typeface="Montserrat"/>
                <a:sym typeface="Montserrat"/>
              </a:rPr>
              <a:t> </a:t>
            </a:r>
            <a:endParaRPr lang="fr-CA" sz="1200" b="1" dirty="0">
              <a:latin typeface="Montserrat"/>
              <a:ea typeface="Montserrat"/>
              <a:cs typeface="Montserrat"/>
              <a:sym typeface="Montserrat"/>
            </a:endParaRPr>
          </a:p>
          <a:p>
            <a:pPr lvl="0"/>
            <a:endParaRPr lang="en-US" sz="1100" b="0" i="0" u="none" strike="noStrike" cap="none" spc="0" dirty="0">
              <a:solidFill>
                <a:srgbClr val="000000"/>
              </a:solidFill>
              <a:effectLst/>
              <a:latin typeface="Arial"/>
              <a:ea typeface="Arial"/>
              <a:cs typeface="Arial"/>
              <a:sym typeface="Arial"/>
            </a:endParaRPr>
          </a:p>
        </p:txBody>
      </p:sp>
      <p:sp>
        <p:nvSpPr>
          <p:cNvPr id="5" name="Rectangle 4">
            <a:extLst>
              <a:ext uri="{FF2B5EF4-FFF2-40B4-BE49-F238E27FC236}">
                <a16:creationId xmlns:a16="http://schemas.microsoft.com/office/drawing/2014/main" id="{AEB52AC6-7003-B3DA-E90E-BB7ABCA54B2F}"/>
              </a:ext>
            </a:extLst>
          </p:cNvPr>
          <p:cNvSpPr/>
          <p:nvPr/>
        </p:nvSpPr>
        <p:spPr>
          <a:xfrm>
            <a:off x="666907" y="2184400"/>
            <a:ext cx="277973" cy="36576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3f897deeb7b_0_6"/>
          <p:cNvSpPr txBox="1">
            <a:spLocks noGrp="1"/>
          </p:cNvSpPr>
          <p:nvPr>
            <p:ph type="title"/>
          </p:nvPr>
        </p:nvSpPr>
        <p:spPr>
          <a:xfrm>
            <a:off x="176048" y="175939"/>
            <a:ext cx="9387000" cy="779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400"/>
              <a:buNone/>
            </a:pPr>
            <a:r>
              <a:rPr lang="en-GB" dirty="0"/>
              <a:t>Upcoming programs / initiatives</a:t>
            </a:r>
            <a:endParaRPr dirty="0"/>
          </a:p>
        </p:txBody>
      </p:sp>
      <p:sp>
        <p:nvSpPr>
          <p:cNvPr id="3" name="TextBox 2">
            <a:extLst>
              <a:ext uri="{FF2B5EF4-FFF2-40B4-BE49-F238E27FC236}">
                <a16:creationId xmlns:a16="http://schemas.microsoft.com/office/drawing/2014/main" id="{E677F712-F90F-36C4-4140-93029D1106CE}"/>
              </a:ext>
            </a:extLst>
          </p:cNvPr>
          <p:cNvSpPr txBox="1"/>
          <p:nvPr/>
        </p:nvSpPr>
        <p:spPr>
          <a:xfrm>
            <a:off x="2960914" y="1229380"/>
            <a:ext cx="8857054" cy="5262979"/>
          </a:xfrm>
          <a:prstGeom prst="rect">
            <a:avLst/>
          </a:prstGeom>
          <a:noFill/>
        </p:spPr>
        <p:txBody>
          <a:bodyPr wrap="square">
            <a:spAutoFit/>
          </a:bodyPr>
          <a:lstStyle/>
          <a:p>
            <a:r>
              <a:rPr lang="en-US" b="1" dirty="0"/>
              <a:t>CEOS Deliverable (proposal): CSA-NASA EO Training Sessions at Indigenous Mapping Workshop (IMW) 2026</a:t>
            </a:r>
          </a:p>
          <a:p>
            <a:endParaRPr lang="en-US" dirty="0"/>
          </a:p>
          <a:p>
            <a:r>
              <a:rPr lang="en-US" dirty="0"/>
              <a:t>-Delivery by CSA and NASA trainers at Vancouver, BC, Canada, Sept. 21-23, 2026</a:t>
            </a:r>
          </a:p>
          <a:p>
            <a:r>
              <a:rPr lang="en-US" dirty="0"/>
              <a:t>-Session 1: EO data access; Session 2&amp; 3:  EO and AI (Pt 1&amp;2); Session 4: Moon, Sky and Artemis Story</a:t>
            </a:r>
          </a:p>
          <a:p>
            <a:r>
              <a:rPr lang="en-US" dirty="0"/>
              <a:t>-We are implementing these sessions in the IMW 2026 program with the help of the IMW organizing committee. </a:t>
            </a:r>
          </a:p>
          <a:p>
            <a:r>
              <a:rPr lang="en-US" dirty="0"/>
              <a:t>-Our goal is to attract participants at the entry level and at the intermediate level. Participation numbers will depend on overall workshop registration, which is expected to be on the order of 150 participants.</a:t>
            </a:r>
          </a:p>
          <a:p>
            <a:r>
              <a:rPr lang="en-US" dirty="0"/>
              <a:t>-Formal CEOS- Task proposal to follow a.s.a.p. (currently awaiting approval by NASA mgmt./external affairs office).</a:t>
            </a:r>
          </a:p>
          <a:p>
            <a:endParaRPr lang="en-US" dirty="0"/>
          </a:p>
          <a:p>
            <a:r>
              <a:rPr lang="en-US" b="1" dirty="0"/>
              <a:t>CEOS Deliverable (proposal): CSA-CNES SWOT Information Session: “From Science to Applications - Advancing the Understanding of Canada's Terrestrial Surface Waters :  information session on the Surface Water and Ocean Topography (SWOT) satellite mission and its potential to transform our understanding of Canada's terrestrial surface waters”.</a:t>
            </a:r>
          </a:p>
          <a:p>
            <a:endParaRPr lang="en-US" dirty="0"/>
          </a:p>
          <a:p>
            <a:r>
              <a:rPr lang="en-US" dirty="0"/>
              <a:t>-When: Canadian Space Agency (CSA) EO Forum 2026, October 27, 2026, 10:45 a.m. to 12:50 p.m. ET - Speakers: Representatives from the CSA, CNES,  Université of Sherbrooke (Canada), ASL and H2O Geomatics, COAST-VC.</a:t>
            </a:r>
          </a:p>
          <a:p>
            <a:r>
              <a:rPr lang="en-US" dirty="0"/>
              <a:t>-This presentation will explore the mission's scientific foundations, the data it provides, and its practical applications for monitoring lakes, rivers, reservoirs, and water resources. </a:t>
            </a:r>
          </a:p>
          <a:p>
            <a:r>
              <a:rPr lang="en-US" dirty="0"/>
              <a:t>-Learn how SWOT observations can support research, environmental management, and informed decision-making to address water-related challenges and climate change impacts. </a:t>
            </a:r>
          </a:p>
        </p:txBody>
      </p:sp>
      <p:pic>
        <p:nvPicPr>
          <p:cNvPr id="4" name="Picture 3">
            <a:extLst>
              <a:ext uri="{FF2B5EF4-FFF2-40B4-BE49-F238E27FC236}">
                <a16:creationId xmlns:a16="http://schemas.microsoft.com/office/drawing/2014/main" id="{7FBE5335-252B-B24F-A0D1-FD62C91D707B}"/>
              </a:ext>
            </a:extLst>
          </p:cNvPr>
          <p:cNvPicPr>
            <a:picLocks noChangeAspect="1"/>
          </p:cNvPicPr>
          <p:nvPr/>
        </p:nvPicPr>
        <p:blipFill>
          <a:blip r:embed="rId3"/>
          <a:stretch>
            <a:fillRect/>
          </a:stretch>
        </p:blipFill>
        <p:spPr>
          <a:xfrm>
            <a:off x="308957" y="1284513"/>
            <a:ext cx="1565895" cy="1580607"/>
          </a:xfrm>
          <a:prstGeom prst="rect">
            <a:avLst/>
          </a:prstGeom>
        </p:spPr>
      </p:pic>
      <p:pic>
        <p:nvPicPr>
          <p:cNvPr id="5" name="Picture 4">
            <a:extLst>
              <a:ext uri="{FF2B5EF4-FFF2-40B4-BE49-F238E27FC236}">
                <a16:creationId xmlns:a16="http://schemas.microsoft.com/office/drawing/2014/main" id="{EA5EE5D6-510C-D9C6-03ED-1643B186881A}"/>
              </a:ext>
            </a:extLst>
          </p:cNvPr>
          <p:cNvPicPr>
            <a:picLocks noChangeAspect="1"/>
          </p:cNvPicPr>
          <p:nvPr/>
        </p:nvPicPr>
        <p:blipFill>
          <a:blip r:embed="rId4"/>
          <a:stretch>
            <a:fillRect/>
          </a:stretch>
        </p:blipFill>
        <p:spPr>
          <a:xfrm>
            <a:off x="845458" y="1841136"/>
            <a:ext cx="1925123" cy="1353457"/>
          </a:xfrm>
          <a:prstGeom prst="rect">
            <a:avLst/>
          </a:prstGeom>
        </p:spPr>
      </p:pic>
      <p:pic>
        <p:nvPicPr>
          <p:cNvPr id="6" name="Picture 5" descr="Indigenous Mapping Collective">
            <a:extLst>
              <a:ext uri="{FF2B5EF4-FFF2-40B4-BE49-F238E27FC236}">
                <a16:creationId xmlns:a16="http://schemas.microsoft.com/office/drawing/2014/main" id="{401CA197-1DC5-2D89-33A1-03D150C239FF}"/>
              </a:ext>
            </a:extLst>
          </p:cNvPr>
          <p:cNvPicPr>
            <a:picLocks noChangeAspect="1"/>
          </p:cNvPicPr>
          <p:nvPr/>
        </p:nvPicPr>
        <p:blipFill>
          <a:blip r:embed="rId5">
            <a:duotone>
              <a:prstClr val="black"/>
              <a:schemeClr val="tx1">
                <a:tint val="45000"/>
                <a:satMod val="400000"/>
              </a:schemeClr>
            </a:duotone>
          </a:blip>
          <a:stretch>
            <a:fillRect/>
          </a:stretch>
        </p:blipFill>
        <p:spPr>
          <a:xfrm>
            <a:off x="0" y="2927985"/>
            <a:ext cx="2920365" cy="973455"/>
          </a:xfrm>
          <a:prstGeom prst="rect">
            <a:avLst/>
          </a:prstGeom>
          <a:noFill/>
        </p:spPr>
      </p:pic>
      <p:pic>
        <p:nvPicPr>
          <p:cNvPr id="8" name="Picture 7" descr="Collecting surface water and ocean topography measurements from space">
            <a:extLst>
              <a:ext uri="{FF2B5EF4-FFF2-40B4-BE49-F238E27FC236}">
                <a16:creationId xmlns:a16="http://schemas.microsoft.com/office/drawing/2014/main" id="{4E12814F-C4DD-0B66-D30A-1B7A535A3C90}"/>
              </a:ext>
            </a:extLst>
          </p:cNvPr>
          <p:cNvPicPr>
            <a:picLocks noChangeAspect="1"/>
          </p:cNvPicPr>
          <p:nvPr/>
        </p:nvPicPr>
        <p:blipFill>
          <a:blip r:embed="rId6"/>
          <a:stretch>
            <a:fillRect/>
          </a:stretch>
        </p:blipFill>
        <p:spPr>
          <a:xfrm>
            <a:off x="308957" y="3943984"/>
            <a:ext cx="2497933" cy="2284095"/>
          </a:xfrm>
          <a:prstGeom prst="rect">
            <a:avLst/>
          </a:prstGeom>
        </p:spPr>
      </p:pic>
      <p:pic>
        <p:nvPicPr>
          <p:cNvPr id="10" name="Picture 9">
            <a:extLst>
              <a:ext uri="{FF2B5EF4-FFF2-40B4-BE49-F238E27FC236}">
                <a16:creationId xmlns:a16="http://schemas.microsoft.com/office/drawing/2014/main" id="{51C5A0D7-6B8E-BC43-6637-F9E6ED53EB99}"/>
              </a:ext>
            </a:extLst>
          </p:cNvPr>
          <p:cNvPicPr>
            <a:picLocks noChangeAspect="1"/>
          </p:cNvPicPr>
          <p:nvPr/>
        </p:nvPicPr>
        <p:blipFill>
          <a:blip r:embed="rId7"/>
          <a:stretch>
            <a:fillRect/>
          </a:stretch>
        </p:blipFill>
        <p:spPr>
          <a:xfrm>
            <a:off x="629875" y="4004945"/>
            <a:ext cx="317137" cy="31713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DE3F1E-804D-93AE-720D-353143A44CB2}"/>
              </a:ext>
            </a:extLst>
          </p:cNvPr>
          <p:cNvSpPr>
            <a:spLocks noGrp="1"/>
          </p:cNvSpPr>
          <p:nvPr>
            <p:ph type="title"/>
          </p:nvPr>
        </p:nvSpPr>
        <p:spPr/>
        <p:txBody>
          <a:bodyPr/>
          <a:lstStyle/>
          <a:p>
            <a:r>
              <a:rPr lang="en-GB" dirty="0"/>
              <a:t>Upcoming programs / initiatives</a:t>
            </a:r>
            <a:endParaRPr lang="en-CA" dirty="0"/>
          </a:p>
        </p:txBody>
      </p:sp>
      <p:sp>
        <p:nvSpPr>
          <p:cNvPr id="3" name="ZoneTexte 2">
            <a:extLst>
              <a:ext uri="{FF2B5EF4-FFF2-40B4-BE49-F238E27FC236}">
                <a16:creationId xmlns:a16="http://schemas.microsoft.com/office/drawing/2014/main" id="{906B66A8-8E05-27F3-AD3F-8E05D5DF77B7}"/>
              </a:ext>
            </a:extLst>
          </p:cNvPr>
          <p:cNvSpPr txBox="1"/>
          <p:nvPr/>
        </p:nvSpPr>
        <p:spPr>
          <a:xfrm>
            <a:off x="314960" y="1584960"/>
            <a:ext cx="7599680" cy="338554"/>
          </a:xfrm>
          <a:prstGeom prst="rect">
            <a:avLst/>
          </a:prstGeom>
          <a:noFill/>
        </p:spPr>
        <p:txBody>
          <a:bodyPr wrap="square" rtlCol="0">
            <a:spAutoFit/>
          </a:bodyPr>
          <a:lstStyle/>
          <a:p>
            <a:pPr marL="285750" indent="-285750">
              <a:buFont typeface="Wingdings" panose="05000000000000000000" pitchFamily="2" charset="2"/>
              <a:buChar char="v"/>
            </a:pPr>
            <a:r>
              <a:rPr lang="fr-CA" sz="1600" b="1" u="sng" dirty="0"/>
              <a:t>Mission Accepted Space </a:t>
            </a:r>
            <a:r>
              <a:rPr lang="fr-CA" sz="1600" b="1" u="sng" dirty="0" err="1"/>
              <a:t>Hackaton</a:t>
            </a:r>
            <a:endParaRPr lang="en-CA" sz="1600" b="1" u="sng" dirty="0"/>
          </a:p>
        </p:txBody>
      </p:sp>
      <p:pic>
        <p:nvPicPr>
          <p:cNvPr id="5" name="Image 4">
            <a:extLst>
              <a:ext uri="{FF2B5EF4-FFF2-40B4-BE49-F238E27FC236}">
                <a16:creationId xmlns:a16="http://schemas.microsoft.com/office/drawing/2014/main" id="{16806B50-A79F-BB48-8191-A73DEA1874E4}"/>
              </a:ext>
            </a:extLst>
          </p:cNvPr>
          <p:cNvPicPr>
            <a:picLocks noChangeAspect="1"/>
          </p:cNvPicPr>
          <p:nvPr/>
        </p:nvPicPr>
        <p:blipFill>
          <a:blip r:embed="rId2"/>
          <a:stretch>
            <a:fillRect/>
          </a:stretch>
        </p:blipFill>
        <p:spPr>
          <a:xfrm>
            <a:off x="6738235" y="1271632"/>
            <a:ext cx="5029549" cy="2953787"/>
          </a:xfrm>
          <a:prstGeom prst="rect">
            <a:avLst/>
          </a:prstGeom>
        </p:spPr>
      </p:pic>
      <p:sp>
        <p:nvSpPr>
          <p:cNvPr id="6" name="ZoneTexte 5">
            <a:extLst>
              <a:ext uri="{FF2B5EF4-FFF2-40B4-BE49-F238E27FC236}">
                <a16:creationId xmlns:a16="http://schemas.microsoft.com/office/drawing/2014/main" id="{47A802C8-1A6A-6F87-96EA-310C8F883ED4}"/>
              </a:ext>
            </a:extLst>
          </p:cNvPr>
          <p:cNvSpPr txBox="1"/>
          <p:nvPr/>
        </p:nvSpPr>
        <p:spPr>
          <a:xfrm>
            <a:off x="314960" y="2085777"/>
            <a:ext cx="5762473" cy="4401205"/>
          </a:xfrm>
          <a:prstGeom prst="rect">
            <a:avLst/>
          </a:prstGeom>
          <a:noFill/>
        </p:spPr>
        <p:txBody>
          <a:bodyPr wrap="square" rtlCol="0">
            <a:spAutoFit/>
          </a:bodyPr>
          <a:lstStyle/>
          <a:p>
            <a:pPr lvl="0" algn="just"/>
            <a:r>
              <a:rPr lang="en-CA" dirty="0"/>
              <a:t>🚀 </a:t>
            </a:r>
            <a:r>
              <a:rPr lang="en-CA" b="1" dirty="0"/>
              <a:t>Hands-on multidisciplinary hackathon</a:t>
            </a:r>
            <a:r>
              <a:rPr lang="en-CA" dirty="0"/>
              <a:t> bringing together post-secondary students, industry partners, and technology mentors to tackle real-world challenges inspired by space, observation, space exploration and emerging technologies.</a:t>
            </a:r>
          </a:p>
          <a:p>
            <a:pPr lvl="0" algn="just"/>
            <a:r>
              <a:rPr lang="en-CA" dirty="0"/>
              <a:t>💡 </a:t>
            </a:r>
            <a:r>
              <a:rPr lang="en-CA" b="1" dirty="0"/>
              <a:t>Main objective:</a:t>
            </a:r>
            <a:r>
              <a:rPr lang="en-CA" dirty="0"/>
              <a:t> work in teams to develop a practical solution to a complex challenge and pitch it to a panel of judges.</a:t>
            </a:r>
          </a:p>
          <a:p>
            <a:pPr lvl="0" algn="just"/>
            <a:r>
              <a:rPr lang="en-CA" dirty="0"/>
              <a:t>🧠 </a:t>
            </a:r>
            <a:r>
              <a:rPr lang="en-CA" b="1" dirty="0"/>
              <a:t>Skills developed:</a:t>
            </a:r>
            <a:r>
              <a:rPr lang="en-CA" dirty="0"/>
              <a:t> software development, AI, data, design, business, problem-solving, and collaborative teamwork in an industry-connected environment.</a:t>
            </a:r>
          </a:p>
          <a:p>
            <a:pPr lvl="0" algn="just"/>
            <a:r>
              <a:rPr lang="en-CA" dirty="0"/>
              <a:t>🛰️ </a:t>
            </a:r>
            <a:r>
              <a:rPr lang="en-CA" b="1" dirty="0"/>
              <a:t>Key role of industry partners:</a:t>
            </a:r>
            <a:r>
              <a:rPr lang="en-CA" dirty="0"/>
              <a:t> provide expertise in satellite technology, space applications, Earth observation, and real-world industry challenges.</a:t>
            </a:r>
          </a:p>
          <a:p>
            <a:pPr lvl="0" algn="just"/>
            <a:r>
              <a:rPr lang="en-CA" dirty="0"/>
              <a:t>🤝 </a:t>
            </a:r>
            <a:r>
              <a:rPr lang="en-CA" b="1" dirty="0"/>
              <a:t>Student benefits:</a:t>
            </a:r>
            <a:r>
              <a:rPr lang="en-CA" dirty="0"/>
              <a:t> direct mentorship, expert feedback, hands-on experience, and exposure to career opportunities in the space, satellite, and Earth Observation sectors.</a:t>
            </a:r>
          </a:p>
          <a:p>
            <a:pPr lvl="0" algn="just"/>
            <a:r>
              <a:rPr lang="en-CA" dirty="0"/>
              <a:t>🌱 </a:t>
            </a:r>
            <a:r>
              <a:rPr lang="en-CA" b="1" dirty="0"/>
              <a:t>Partner benefits:</a:t>
            </a:r>
            <a:r>
              <a:rPr lang="en-CA" dirty="0"/>
              <a:t> connect with emerging talent, showcase expertise, gain fresh perspectives, support future recruitment and talent development, and strengthen relationships with the post-secondary and innovation ecosystem.</a:t>
            </a:r>
          </a:p>
          <a:p>
            <a:endParaRPr lang="en-CA" dirty="0"/>
          </a:p>
        </p:txBody>
      </p:sp>
      <p:sp>
        <p:nvSpPr>
          <p:cNvPr id="7" name="ZoneTexte 6">
            <a:extLst>
              <a:ext uri="{FF2B5EF4-FFF2-40B4-BE49-F238E27FC236}">
                <a16:creationId xmlns:a16="http://schemas.microsoft.com/office/drawing/2014/main" id="{93F477ED-2439-F985-3F15-E7EB2A5FE31D}"/>
              </a:ext>
            </a:extLst>
          </p:cNvPr>
          <p:cNvSpPr txBox="1"/>
          <p:nvPr/>
        </p:nvSpPr>
        <p:spPr>
          <a:xfrm>
            <a:off x="6847490" y="4286379"/>
            <a:ext cx="5029550" cy="2677656"/>
          </a:xfrm>
          <a:prstGeom prst="rect">
            <a:avLst/>
          </a:prstGeom>
          <a:noFill/>
        </p:spPr>
        <p:txBody>
          <a:bodyPr wrap="square" rtlCol="0">
            <a:spAutoFit/>
          </a:bodyPr>
          <a:lstStyle/>
          <a:p>
            <a:r>
              <a:rPr lang="en-CA" dirty="0"/>
              <a:t>The hackathon offers a unique opportunity to highlight Canadian satellite data — especially from the </a:t>
            </a:r>
            <a:r>
              <a:rPr lang="en-CA" b="1" dirty="0"/>
              <a:t>RADARSAT Constellation Mission (RCM)</a:t>
            </a:r>
            <a:r>
              <a:rPr lang="en-CA" dirty="0"/>
              <a:t> and </a:t>
            </a:r>
            <a:r>
              <a:rPr lang="en-CA" b="1" dirty="0"/>
              <a:t>RADARSAT-2</a:t>
            </a:r>
            <a:r>
              <a:rPr lang="en-CA" dirty="0"/>
              <a:t> — and to apply it to a variety of challenges such as:</a:t>
            </a:r>
          </a:p>
          <a:p>
            <a:endParaRPr lang="en-CA" dirty="0"/>
          </a:p>
          <a:p>
            <a:pPr marL="285750" lvl="0" indent="-285750">
              <a:buFont typeface="Arial" panose="020B0604020202020204" pitchFamily="34" charset="0"/>
              <a:buChar char="•"/>
            </a:pPr>
            <a:r>
              <a:rPr lang="en-CA" dirty="0"/>
              <a:t>Environmental monitoring</a:t>
            </a:r>
          </a:p>
          <a:p>
            <a:pPr marL="285750" lvl="0" indent="-285750">
              <a:buFont typeface="Arial" panose="020B0604020202020204" pitchFamily="34" charset="0"/>
              <a:buChar char="•"/>
            </a:pPr>
            <a:r>
              <a:rPr lang="en-CA" dirty="0"/>
              <a:t>Earth observation</a:t>
            </a:r>
          </a:p>
          <a:p>
            <a:pPr marL="285750" lvl="0" indent="-285750">
              <a:buFont typeface="Arial" panose="020B0604020202020204" pitchFamily="34" charset="0"/>
              <a:buChar char="•"/>
            </a:pPr>
            <a:r>
              <a:rPr lang="en-CA" dirty="0"/>
              <a:t>Data visualization</a:t>
            </a:r>
          </a:p>
          <a:p>
            <a:pPr marL="285750" lvl="0" indent="-285750">
              <a:buFont typeface="Arial" panose="020B0604020202020204" pitchFamily="34" charset="0"/>
              <a:buChar char="•"/>
            </a:pPr>
            <a:r>
              <a:rPr lang="en-CA" dirty="0"/>
              <a:t>Development of educational and public engagement tools</a:t>
            </a:r>
          </a:p>
          <a:p>
            <a:br>
              <a:rPr lang="en-CA" dirty="0"/>
            </a:br>
            <a:endParaRPr lang="en-CA" dirty="0"/>
          </a:p>
          <a:p>
            <a:endParaRPr lang="en-CA" dirty="0"/>
          </a:p>
        </p:txBody>
      </p:sp>
      <p:sp>
        <p:nvSpPr>
          <p:cNvPr id="8" name="Rectangle 7">
            <a:extLst>
              <a:ext uri="{FF2B5EF4-FFF2-40B4-BE49-F238E27FC236}">
                <a16:creationId xmlns:a16="http://schemas.microsoft.com/office/drawing/2014/main" id="{0D001E2A-29FF-6638-6A7B-42329EAB4757}"/>
              </a:ext>
            </a:extLst>
          </p:cNvPr>
          <p:cNvSpPr/>
          <p:nvPr/>
        </p:nvSpPr>
        <p:spPr>
          <a:xfrm>
            <a:off x="8128000" y="3627120"/>
            <a:ext cx="2204720" cy="1828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29795422"/>
      </p:ext>
    </p:extLst>
  </p:cSld>
  <p:clrMapOvr>
    <a:masterClrMapping/>
  </p:clrMapOvr>
</p:sld>
</file>

<file path=ppt/theme/theme1.xml><?xml version="1.0" encoding="utf-8"?>
<a:theme xmlns:a="http://schemas.openxmlformats.org/drawingml/2006/main" name="CEOS WGCapD">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834</Words>
  <Application>Microsoft Office PowerPoint</Application>
  <PresentationFormat>Widescreen</PresentationFormat>
  <Paragraphs>60</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Montserrat</vt:lpstr>
      <vt:lpstr>Wingdings</vt:lpstr>
      <vt:lpstr>Arial</vt:lpstr>
      <vt:lpstr>CEOS WGCapD</vt:lpstr>
      <vt:lpstr>Canadian Space Agency WGCapD initiatives under development</vt:lpstr>
      <vt:lpstr>Recent Accomplishments</vt:lpstr>
      <vt:lpstr>Upcoming programs / initiatives</vt:lpstr>
      <vt:lpstr>Upcoming programs / initiatives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Moz, Yakov M. (HQ-DK000)[BOOZ ALLEN HAMILTON INC]</dc:creator>
  <cp:lastModifiedBy>Aubé, Guy (ASC/CSA)</cp:lastModifiedBy>
  <cp:revision>13</cp:revision>
  <dcterms:modified xsi:type="dcterms:W3CDTF">2026-09-03T11:12:05Z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58a8773-bcd3-476c-8adc-f986a36f2c00_Enabled">
    <vt:lpwstr>true</vt:lpwstr>
  </property>
  <property fmtid="{D5CDD505-2E9C-101B-9397-08002B2CF9AE}" pid="3" name="MSIP_Label_658a8773-bcd3-476c-8adc-f986a36f2c00_SetDate">
    <vt:lpwstr>2026-09-02T18:02:32Z</vt:lpwstr>
  </property>
  <property fmtid="{D5CDD505-2E9C-101B-9397-08002B2CF9AE}" pid="4" name="MSIP_Label_658a8773-bcd3-476c-8adc-f986a36f2c00_Method">
    <vt:lpwstr>Privileged</vt:lpwstr>
  </property>
  <property fmtid="{D5CDD505-2E9C-101B-9397-08002B2CF9AE}" pid="5" name="MSIP_Label_658a8773-bcd3-476c-8adc-f986a36f2c00_Name">
    <vt:lpwstr>NON-CLASSIFIÉ NON VISIBLE - UNCLASSIFIED NOT VISIBLE</vt:lpwstr>
  </property>
  <property fmtid="{D5CDD505-2E9C-101B-9397-08002B2CF9AE}" pid="6" name="MSIP_Label_658a8773-bcd3-476c-8adc-f986a36f2c00_SiteId">
    <vt:lpwstr>ea59922f-ea3d-4e45-ba97-caf826fb9335</vt:lpwstr>
  </property>
  <property fmtid="{D5CDD505-2E9C-101B-9397-08002B2CF9AE}" pid="7" name="MSIP_Label_658a8773-bcd3-476c-8adc-f986a36f2c00_ActionId">
    <vt:lpwstr>15154aa5-6513-45cf-8a65-9146497fcab0</vt:lpwstr>
  </property>
  <property fmtid="{D5CDD505-2E9C-101B-9397-08002B2CF9AE}" pid="8" name="MSIP_Label_658a8773-bcd3-476c-8adc-f986a36f2c00_ContentBits">
    <vt:lpwstr>0</vt:lpwstr>
  </property>
  <property fmtid="{D5CDD505-2E9C-101B-9397-08002B2CF9AE}" pid="9" name="MSIP_Label_658a8773-bcd3-476c-8adc-f986a36f2c00_Tag">
    <vt:lpwstr>10, 0, 1, 1</vt:lpwstr>
  </property>
</Properties>
</file>