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Montserrat"/>
      <p:regular r:id="rId9"/>
      <p:bold r:id="rId10"/>
      <p:italic r:id="rId11"/>
      <p:boldItalic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gHZkebDbNBkjyRZPJ+Ag5D4NMp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italic.fntdata"/><Relationship Id="rId10" Type="http://schemas.openxmlformats.org/officeDocument/2006/relationships/font" Target="fonts/Montserrat-bold.fntdata"/><Relationship Id="rId13" Type="http://customschemas.google.com/relationships/presentationmetadata" Target="metadata"/><Relationship Id="rId12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897deeb7b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g3f897deeb7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f897deeb7b_0_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g3f897deeb7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f897deeb7b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g3f897deeb7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jpg"/><Relationship Id="rId4" Type="http://schemas.openxmlformats.org/officeDocument/2006/relationships/image" Target="../media/image6.jpg"/><Relationship Id="rId5" Type="http://schemas.openxmlformats.org/officeDocument/2006/relationships/image" Target="../media/image5.png"/><Relationship Id="rId6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4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4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4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4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b="0"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7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7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7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7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7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9" name="Google Shape;29;p7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4" name="Google Shape;34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" name="Google Shape;37;p5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42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4" name="Google Shape;44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8" name="Google Shape;48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8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8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8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b="0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b="0"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8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8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8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3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/>
          <p:nvPr>
            <p:ph type="title"/>
          </p:nvPr>
        </p:nvSpPr>
        <p:spPr>
          <a:xfrm>
            <a:off x="176050" y="860925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/>
              <a:t>ESA’s Capacity Building Activities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Connor Heeney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ESA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 - 15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September 3,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897deeb7b_0_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Recent Accomplishments</a:t>
            </a:r>
            <a:endParaRPr/>
          </a:p>
        </p:txBody>
      </p:sp>
      <p:sp>
        <p:nvSpPr>
          <p:cNvPr id="73" name="Google Shape;73;g3f897deeb7b_0_1"/>
          <p:cNvSpPr txBox="1"/>
          <p:nvPr/>
        </p:nvSpPr>
        <p:spPr>
          <a:xfrm>
            <a:off x="311380" y="1148154"/>
            <a:ext cx="5053200" cy="53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Delivered the ‘8</a:t>
            </a:r>
            <a:r>
              <a:rPr b="0" baseline="3000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</a:t>
            </a: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Advanced Course on Radar Polarimetry’ highlighting early use cases from ESA’s BIOMASS mission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February 2026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Participated in the ‘From Space to Prague’ event held at the Italian Embassy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May 2026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Contributed to the 2026 edition of EGU’s Geosciences Information for Teachers (GIFT) workshop (</a:t>
            </a:r>
            <a:r>
              <a:rPr b="1"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May 2026</a:t>
            </a: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Delivered ESA’s 2026 InSAR training course in Krakow, Poland (</a:t>
            </a:r>
            <a:r>
              <a:rPr b="1"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June 2026</a:t>
            </a: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Contributed to ETH Zurich’s first Summer School at their campus in Heilbronn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 (</a:t>
            </a: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June 2026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" name="Google Shape;74;g3f897deeb7b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48728" y="3429000"/>
            <a:ext cx="4480437" cy="2986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g3f897deeb7b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36711" y="1132996"/>
            <a:ext cx="4207966" cy="315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897deeb7b_0_6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Upcoming programs/initiatives</a:t>
            </a:r>
            <a:endParaRPr/>
          </a:p>
        </p:txBody>
      </p:sp>
      <p:sp>
        <p:nvSpPr>
          <p:cNvPr id="81" name="Google Shape;81;g3f897deeb7b_0_6"/>
          <p:cNvSpPr txBox="1"/>
          <p:nvPr/>
        </p:nvSpPr>
        <p:spPr>
          <a:xfrm>
            <a:off x="357100" y="1290950"/>
            <a:ext cx="11594400" cy="651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Drafting an ITT inviting universities to collaborate on the development of a pan-European Earth observation training course.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Delivering a webinar series with IOGP on applications of Earth observation across the energy sector, beginning in </a:t>
            </a: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November 2026.</a:t>
            </a:r>
            <a:endParaRPr b="1"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Developing a formal framework to assess the impact of ESA’s capacity-building activities.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Training courses: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	-ESA’s 2026 Advanced Land Training – Perugia, Italy (</a:t>
            </a: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September 2026</a:t>
            </a: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	- EO for Fragility – Frascati, Italy (</a:t>
            </a: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September 2026</a:t>
            </a: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  <a:p>
            <a:pPr indent="0" lvl="0" marL="12700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	- ESA-ECMWF-EUMETSAT Atmospheric Composition training course – Thessaloniki, Greece (</a:t>
            </a: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October 2026</a:t>
            </a: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  <a:p>
            <a:pPr indent="0" lvl="0" marL="12700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	- Science Hub Challenges – Frascati, Italy (</a:t>
            </a: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September &amp; November 2026</a:t>
            </a: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/>
          </a:p>
          <a:p>
            <a:pPr indent="0" lvl="0" marL="12700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	- Night-Light Remote Sensing and other specialised EO courses (</a:t>
            </a:r>
            <a:r>
              <a:rPr b="1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2027</a:t>
            </a: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12713" lvl="5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127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127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f897deeb7b_0_11"/>
          <p:cNvSpPr txBox="1"/>
          <p:nvPr>
            <p:ph type="title"/>
          </p:nvPr>
        </p:nvSpPr>
        <p:spPr>
          <a:xfrm>
            <a:off x="176050" y="175950"/>
            <a:ext cx="9873206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Areas of Interest for Collaboration</a:t>
            </a:r>
            <a:endParaRPr/>
          </a:p>
        </p:txBody>
      </p:sp>
      <p:sp>
        <p:nvSpPr>
          <p:cNvPr id="87" name="Google Shape;87;g3f897deeb7b_0_11"/>
          <p:cNvSpPr txBox="1"/>
          <p:nvPr/>
        </p:nvSpPr>
        <p:spPr>
          <a:xfrm>
            <a:off x="298800" y="2828856"/>
            <a:ext cx="11594400" cy="1200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Contributing speakers or case studies to the EO for Energy webinar series.</a:t>
            </a:r>
            <a:endParaRPr/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Co-designing and delivering joint training courses and capacity-building initiatives.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EOS WGCapD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Moz, Yakov M. (HQ-DK000)[BOOZ ALLEN HAMILTON INC]</dc:creator>
</cp:coreProperties>
</file>