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8"/>
  </p:notesMasterIdLst>
  <p:sldIdLst>
    <p:sldId id="256" r:id="rId2"/>
    <p:sldId id="261" r:id="rId3"/>
    <p:sldId id="258" r:id="rId4"/>
    <p:sldId id="347" r:id="rId5"/>
    <p:sldId id="259" r:id="rId6"/>
    <p:sldId id="260" r:id="rId7"/>
  </p:sldIdLst>
  <p:sldSz cx="12192000" cy="6858000"/>
  <p:notesSz cx="6858000" cy="9144000"/>
  <p:embeddedFontLst>
    <p:embeddedFont>
      <p:font typeface="Montserrat" panose="00000500000000000000" pitchFamily="2" charset="0"/>
      <p:regular r:id="rId9"/>
      <p:bold r:id="rId10"/>
      <p:italic r:id="rId11"/>
      <p:boldItalic r:id="rId1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14" roundtripDataSignature="AMtx7mhyhYS/2oicVdoCCIri1jWPZCLvl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93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4" name="Google Shape;6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a:extLst>
            <a:ext uri="{FF2B5EF4-FFF2-40B4-BE49-F238E27FC236}">
              <a16:creationId xmlns:a16="http://schemas.microsoft.com/office/drawing/2014/main" id="{7F917E7A-F377-480B-1379-127436D6F308}"/>
            </a:ext>
          </a:extLst>
        </p:cNvPr>
        <p:cNvGrpSpPr/>
        <p:nvPr/>
      </p:nvGrpSpPr>
      <p:grpSpPr>
        <a:xfrm>
          <a:off x="0" y="0"/>
          <a:ext cx="0" cy="0"/>
          <a:chOff x="0" y="0"/>
          <a:chExt cx="0" cy="0"/>
        </a:xfrm>
      </p:grpSpPr>
      <p:sp>
        <p:nvSpPr>
          <p:cNvPr id="75" name="Google Shape;75;g3f897deeb7b_0_1:notes">
            <a:extLst>
              <a:ext uri="{FF2B5EF4-FFF2-40B4-BE49-F238E27FC236}">
                <a16:creationId xmlns:a16="http://schemas.microsoft.com/office/drawing/2014/main" id="{C339015A-8024-629A-F911-D039F747244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 name="Google Shape;76;g3f897deeb7b_0_1:notes">
            <a:extLst>
              <a:ext uri="{FF2B5EF4-FFF2-40B4-BE49-F238E27FC236}">
                <a16:creationId xmlns:a16="http://schemas.microsoft.com/office/drawing/2014/main" id="{27250FEE-9DDE-A70D-7A9A-4BCF2AA2AAD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3959715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3f897deeb7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 name="Google Shape;76;g3f897deeb7b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Average training participation = ~1,100</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f897deeb7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g3f897deeb7b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f897deeb7b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8" name="Google Shape;88;g3f897deeb7b_0_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5.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1"/>
        <p:cNvGrpSpPr/>
        <p:nvPr/>
      </p:nvGrpSpPr>
      <p:grpSpPr>
        <a:xfrm>
          <a:off x="0" y="0"/>
          <a:ext cx="0" cy="0"/>
          <a:chOff x="0" y="0"/>
          <a:chExt cx="0" cy="0"/>
        </a:xfrm>
      </p:grpSpPr>
      <p:pic>
        <p:nvPicPr>
          <p:cNvPr id="12" name="Google Shape;12;p4"/>
          <p:cNvPicPr preferRelativeResize="0"/>
          <p:nvPr/>
        </p:nvPicPr>
        <p:blipFill rotWithShape="1">
          <a:blip r:embed="rId2">
            <a:alphaModFix/>
          </a:blip>
          <a:srcRect/>
          <a:stretch/>
        </p:blipFill>
        <p:spPr>
          <a:xfrm>
            <a:off x="3301750" y="2265730"/>
            <a:ext cx="8288157" cy="2756714"/>
          </a:xfrm>
          <a:prstGeom prst="rect">
            <a:avLst/>
          </a:prstGeom>
          <a:noFill/>
          <a:ln>
            <a:noFill/>
          </a:ln>
        </p:spPr>
      </p:pic>
      <p:pic>
        <p:nvPicPr>
          <p:cNvPr id="13" name="Google Shape;13;p4"/>
          <p:cNvPicPr preferRelativeResize="0"/>
          <p:nvPr/>
        </p:nvPicPr>
        <p:blipFill rotWithShape="1">
          <a:blip r:embed="rId3">
            <a:alphaModFix/>
          </a:blip>
          <a:srcRect b="-114"/>
          <a:stretch/>
        </p:blipFill>
        <p:spPr>
          <a:xfrm rot="10800000" flipH="1">
            <a:off x="2824280" y="4824248"/>
            <a:ext cx="5391556" cy="2038097"/>
          </a:xfrm>
          <a:prstGeom prst="rect">
            <a:avLst/>
          </a:prstGeom>
          <a:noFill/>
          <a:ln>
            <a:noFill/>
          </a:ln>
        </p:spPr>
      </p:pic>
      <p:pic>
        <p:nvPicPr>
          <p:cNvPr id="14" name="Google Shape;14;p4" descr="A picture containing nature&#10;&#10;Description automatically generated"/>
          <p:cNvPicPr preferRelativeResize="0"/>
          <p:nvPr/>
        </p:nvPicPr>
        <p:blipFill rotWithShape="1">
          <a:blip r:embed="rId4">
            <a:alphaModFix/>
          </a:blip>
          <a:srcRect/>
          <a:stretch/>
        </p:blipFill>
        <p:spPr>
          <a:xfrm>
            <a:off x="8477344" y="-1"/>
            <a:ext cx="3714656" cy="2686815"/>
          </a:xfrm>
          <a:prstGeom prst="rect">
            <a:avLst/>
          </a:prstGeom>
          <a:noFill/>
          <a:ln>
            <a:noFill/>
          </a:ln>
        </p:spPr>
      </p:pic>
      <p:sp>
        <p:nvSpPr>
          <p:cNvPr id="15" name="Google Shape;15;p4"/>
          <p:cNvSpPr/>
          <p:nvPr/>
        </p:nvSpPr>
        <p:spPr>
          <a:xfrm flipH="1">
            <a:off x="5456394" y="1968439"/>
            <a:ext cx="6751471" cy="4901119"/>
          </a:xfrm>
          <a:custGeom>
            <a:avLst/>
            <a:gdLst/>
            <a:ahLst/>
            <a:cxnLst/>
            <a:rect l="l" t="t" r="r" b="b"/>
            <a:pathLst>
              <a:path w="6751471" h="4901119" extrusionOk="0">
                <a:moveTo>
                  <a:pt x="0" y="4901119"/>
                </a:moveTo>
                <a:cubicBezTo>
                  <a:pt x="794" y="3261063"/>
                  <a:pt x="1588" y="1640056"/>
                  <a:pt x="2382" y="0"/>
                </a:cubicBezTo>
                <a:lnTo>
                  <a:pt x="6751471" y="4901119"/>
                </a:lnTo>
                <a:lnTo>
                  <a:pt x="0" y="4901119"/>
                </a:lnTo>
                <a:close/>
              </a:path>
            </a:pathLst>
          </a:custGeom>
          <a:solidFill>
            <a:schemeClr val="accent4"/>
          </a:solidFill>
          <a:ln>
            <a:noFill/>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6" name="Google Shape;16;p4"/>
          <p:cNvSpPr/>
          <p:nvPr/>
        </p:nvSpPr>
        <p:spPr>
          <a:xfrm flipH="1">
            <a:off x="-4784" y="-14542"/>
            <a:ext cx="12199164" cy="6874921"/>
          </a:xfrm>
          <a:custGeom>
            <a:avLst/>
            <a:gdLst/>
            <a:ahLst/>
            <a:cxnLst/>
            <a:rect l="l" t="t" r="r" b="b"/>
            <a:pathLst>
              <a:path w="14761910" h="6836301" extrusionOk="0">
                <a:moveTo>
                  <a:pt x="11356917" y="6833935"/>
                </a:moveTo>
                <a:lnTo>
                  <a:pt x="0" y="12611"/>
                </a:lnTo>
                <a:lnTo>
                  <a:pt x="14761631" y="0"/>
                </a:lnTo>
                <a:cubicBezTo>
                  <a:pt x="14763636" y="1138989"/>
                  <a:pt x="14754117" y="2277978"/>
                  <a:pt x="14756122" y="3416967"/>
                </a:cubicBezTo>
                <a:cubicBezTo>
                  <a:pt x="14754955" y="4555956"/>
                  <a:pt x="14759552" y="5697312"/>
                  <a:pt x="14758385" y="6836301"/>
                </a:cubicBezTo>
                <a:lnTo>
                  <a:pt x="11356917" y="6833935"/>
                </a:lnTo>
                <a:close/>
              </a:path>
            </a:pathLst>
          </a:custGeom>
          <a:solidFill>
            <a:schemeClr val="accent1"/>
          </a:solidFill>
          <a:ln>
            <a:noFill/>
          </a:ln>
          <a:effectLst>
            <a:outerShdw blurRad="50800" dist="38100" dir="27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7" name="Google Shape;17;p4"/>
          <p:cNvPicPr preferRelativeResize="0"/>
          <p:nvPr/>
        </p:nvPicPr>
        <p:blipFill rotWithShape="1">
          <a:blip r:embed="rId5">
            <a:alphaModFix/>
          </a:blip>
          <a:srcRect/>
          <a:stretch/>
        </p:blipFill>
        <p:spPr>
          <a:xfrm>
            <a:off x="138431" y="5311498"/>
            <a:ext cx="2738896" cy="1508514"/>
          </a:xfrm>
          <a:prstGeom prst="rect">
            <a:avLst/>
          </a:prstGeom>
          <a:noFill/>
          <a:ln>
            <a:noFill/>
          </a:ln>
          <a:effectLst>
            <a:outerShdw blurRad="50800" dist="38100" dir="2700000" algn="tl" rotWithShape="0">
              <a:srgbClr val="000000">
                <a:alpha val="40000"/>
              </a:srgbClr>
            </a:outerShdw>
          </a:effectLst>
        </p:spPr>
      </p:pic>
      <p:pic>
        <p:nvPicPr>
          <p:cNvPr id="18" name="Google Shape;18;p4"/>
          <p:cNvPicPr preferRelativeResize="0"/>
          <p:nvPr/>
        </p:nvPicPr>
        <p:blipFill rotWithShape="1">
          <a:blip r:embed="rId6">
            <a:alphaModFix amt="34000"/>
          </a:blip>
          <a:srcRect l="32582" t="2399" r="8554" b="-8774"/>
          <a:stretch/>
        </p:blipFill>
        <p:spPr>
          <a:xfrm rot="5400000">
            <a:off x="5734286" y="-1016167"/>
            <a:ext cx="5455273" cy="7480884"/>
          </a:xfrm>
          <a:prstGeom prst="rtTriangle">
            <a:avLst/>
          </a:prstGeom>
          <a:noFill/>
          <a:ln>
            <a:noFill/>
          </a:ln>
        </p:spPr>
      </p:pic>
      <p:pic>
        <p:nvPicPr>
          <p:cNvPr id="19" name="Google Shape;19;p4"/>
          <p:cNvPicPr preferRelativeResize="0"/>
          <p:nvPr/>
        </p:nvPicPr>
        <p:blipFill rotWithShape="1">
          <a:blip r:embed="rId6">
            <a:alphaModFix amt="34000"/>
          </a:blip>
          <a:srcRect l="54017" t="36082" r="11355" b="674"/>
          <a:stretch/>
        </p:blipFill>
        <p:spPr>
          <a:xfrm rot="-5400000">
            <a:off x="5792642" y="4819952"/>
            <a:ext cx="1719709" cy="2366806"/>
          </a:xfrm>
          <a:prstGeom prst="rtTriangle">
            <a:avLst/>
          </a:prstGeom>
          <a:noFill/>
          <a:ln>
            <a:noFill/>
          </a:ln>
        </p:spPr>
      </p:pic>
      <p:sp>
        <p:nvSpPr>
          <p:cNvPr id="20" name="Google Shape;20;p4"/>
          <p:cNvSpPr txBox="1">
            <a:spLocks noGrp="1"/>
          </p:cNvSpPr>
          <p:nvPr>
            <p:ph type="title"/>
          </p:nvPr>
        </p:nvSpPr>
        <p:spPr>
          <a:xfrm>
            <a:off x="176047" y="175938"/>
            <a:ext cx="6157185" cy="397264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8000"/>
              <a:buFont typeface="Montserrat"/>
              <a:buNone/>
              <a:defRPr sz="8000" b="0"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1"/>
        <p:cNvGrpSpPr/>
        <p:nvPr/>
      </p:nvGrpSpPr>
      <p:grpSpPr>
        <a:xfrm>
          <a:off x="0" y="0"/>
          <a:ext cx="0" cy="0"/>
          <a:chOff x="0" y="0"/>
          <a:chExt cx="0" cy="0"/>
        </a:xfrm>
      </p:grpSpPr>
      <p:sp>
        <p:nvSpPr>
          <p:cNvPr id="22" name="Google Shape;22;p5"/>
          <p:cNvSpPr/>
          <p:nvPr/>
        </p:nvSpPr>
        <p:spPr>
          <a:xfrm>
            <a:off x="0" y="1"/>
            <a:ext cx="12192000" cy="10374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23" name="Google Shape;23;p5"/>
          <p:cNvPicPr preferRelativeResize="0"/>
          <p:nvPr/>
        </p:nvPicPr>
        <p:blipFill rotWithShape="1">
          <a:blip r:embed="rId2">
            <a:alphaModFix amt="34000"/>
          </a:blip>
          <a:srcRect l="51339" t="39269" r="-2839" b="35419"/>
          <a:stretch/>
        </p:blipFill>
        <p:spPr>
          <a:xfrm flipH="1">
            <a:off x="9304422" y="0"/>
            <a:ext cx="2887578" cy="1037492"/>
          </a:xfrm>
          <a:prstGeom prst="rect">
            <a:avLst/>
          </a:prstGeom>
          <a:noFill/>
          <a:ln>
            <a:noFill/>
          </a:ln>
        </p:spPr>
      </p:pic>
      <p:pic>
        <p:nvPicPr>
          <p:cNvPr id="24" name="Google Shape;24;p5"/>
          <p:cNvPicPr preferRelativeResize="0"/>
          <p:nvPr/>
        </p:nvPicPr>
        <p:blipFill rotWithShape="1">
          <a:blip r:embed="rId3">
            <a:alphaModFix/>
          </a:blip>
          <a:srcRect/>
          <a:stretch/>
        </p:blipFill>
        <p:spPr>
          <a:xfrm>
            <a:off x="9791700" y="111656"/>
            <a:ext cx="2027900" cy="803439"/>
          </a:xfrm>
          <a:prstGeom prst="rect">
            <a:avLst/>
          </a:prstGeom>
          <a:noFill/>
          <a:ln>
            <a:noFill/>
          </a:ln>
          <a:effectLst>
            <a:outerShdw blurRad="50800" dist="38100" dir="2700000" algn="tl" rotWithShape="0">
              <a:srgbClr val="000000">
                <a:alpha val="40000"/>
              </a:srgbClr>
            </a:outerShdw>
          </a:effectLst>
        </p:spPr>
      </p:pic>
      <p:sp>
        <p:nvSpPr>
          <p:cNvPr id="25" name="Google Shape;25;p5"/>
          <p:cNvSpPr/>
          <p:nvPr/>
        </p:nvSpPr>
        <p:spPr>
          <a:xfrm>
            <a:off x="-1778" y="6574604"/>
            <a:ext cx="12193777" cy="28339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26" name="Google Shape;26;p5"/>
          <p:cNvSpPr/>
          <p:nvPr/>
        </p:nvSpPr>
        <p:spPr>
          <a:xfrm rot="10800000" flipH="1">
            <a:off x="-4504" y="6540436"/>
            <a:ext cx="12196504" cy="5952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27" name="Google Shape;27;p5"/>
          <p:cNvSpPr txBox="1"/>
          <p:nvPr/>
        </p:nvSpPr>
        <p:spPr>
          <a:xfrm>
            <a:off x="10265664" y="6574604"/>
            <a:ext cx="1925447"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GB" sz="1400" b="1" i="0" u="none" strike="noStrike" cap="none">
                <a:solidFill>
                  <a:schemeClr val="accent1"/>
                </a:solidFill>
                <a:latin typeface="Montserrat"/>
                <a:ea typeface="Montserrat"/>
                <a:cs typeface="Montserrat"/>
                <a:sym typeface="Montserrat"/>
              </a:rPr>
              <a:t>Slide </a:t>
            </a:r>
            <a:fld id="{00000000-1234-1234-1234-123412341234}" type="slidenum">
              <a:rPr lang="en-GB" sz="1400" b="1" i="0" u="none" strike="noStrike" cap="none">
                <a:solidFill>
                  <a:schemeClr val="accent1"/>
                </a:solidFill>
                <a:latin typeface="Montserrat"/>
                <a:ea typeface="Montserrat"/>
                <a:cs typeface="Montserrat"/>
                <a:sym typeface="Montserrat"/>
              </a:rPr>
              <a:t>‹#›</a:t>
            </a:fld>
            <a:endParaRPr sz="1400" b="1" i="0" u="none" strike="noStrike" cap="none">
              <a:solidFill>
                <a:schemeClr val="accent1"/>
              </a:solidFill>
              <a:latin typeface="Montserrat"/>
              <a:ea typeface="Montserrat"/>
              <a:cs typeface="Montserrat"/>
              <a:sym typeface="Montserrat"/>
            </a:endParaRPr>
          </a:p>
        </p:txBody>
      </p:sp>
      <p:sp>
        <p:nvSpPr>
          <p:cNvPr id="28" name="Google Shape;28;p5"/>
          <p:cNvSpPr txBox="1"/>
          <p:nvPr/>
        </p:nvSpPr>
        <p:spPr>
          <a:xfrm>
            <a:off x="-24375" y="6562800"/>
            <a:ext cx="5875200" cy="5232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400"/>
              <a:buFont typeface="Arial"/>
              <a:buNone/>
            </a:pPr>
            <a:r>
              <a:rPr lang="en-GB" b="1">
                <a:solidFill>
                  <a:schemeClr val="accent1"/>
                </a:solidFill>
                <a:latin typeface="Montserrat"/>
                <a:ea typeface="Montserrat"/>
                <a:cs typeface="Montserrat"/>
                <a:sym typeface="Montserrat"/>
              </a:rPr>
              <a:t>WGCapD-15, 3 September 2026</a:t>
            </a:r>
            <a:endParaRPr b="1">
              <a:solidFill>
                <a:schemeClr val="accen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endParaRPr b="1">
              <a:solidFill>
                <a:schemeClr val="accent1"/>
              </a:solidFill>
              <a:latin typeface="Montserrat"/>
              <a:ea typeface="Montserrat"/>
              <a:cs typeface="Montserrat"/>
              <a:sym typeface="Montserrat"/>
            </a:endParaRPr>
          </a:p>
        </p:txBody>
      </p:sp>
      <p:sp>
        <p:nvSpPr>
          <p:cNvPr id="29" name="Google Shape;29;p5"/>
          <p:cNvSpPr txBox="1">
            <a:spLocks noGrp="1"/>
          </p:cNvSpPr>
          <p:nvPr>
            <p:ph type="body" idx="1"/>
          </p:nvPr>
        </p:nvSpPr>
        <p:spPr>
          <a:xfrm>
            <a:off x="324233" y="1558533"/>
            <a:ext cx="11495400" cy="46629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115000"/>
              </a:lnSpc>
              <a:spcBef>
                <a:spcPts val="1000"/>
              </a:spcBef>
              <a:spcAft>
                <a:spcPts val="0"/>
              </a:spcAft>
              <a:buClr>
                <a:schemeClr val="dk1"/>
              </a:buClr>
              <a:buSzPts val="2800"/>
              <a:buFont typeface="Montserrat"/>
              <a:buChar char="❖"/>
              <a:defRPr sz="2800" b="0" i="0" u="none" strike="noStrike" cap="none">
                <a:solidFill>
                  <a:schemeClr val="dk1"/>
                </a:solidFill>
                <a:latin typeface="Montserrat"/>
                <a:ea typeface="Montserrat"/>
                <a:cs typeface="Montserrat"/>
                <a:sym typeface="Montserrat"/>
              </a:defRPr>
            </a:lvl1pPr>
            <a:lvl2pPr marL="914400" marR="0" lvl="1" indent="-381000" algn="l" rtl="0">
              <a:lnSpc>
                <a:spcPct val="115000"/>
              </a:lnSpc>
              <a:spcBef>
                <a:spcPts val="500"/>
              </a:spcBef>
              <a:spcAft>
                <a:spcPts val="0"/>
              </a:spcAft>
              <a:buClr>
                <a:schemeClr val="dk1"/>
              </a:buClr>
              <a:buSzPts val="2400"/>
              <a:buFont typeface="Montserrat"/>
              <a:buChar char="▪"/>
              <a:defRPr sz="2400" b="0" i="0" u="none" strike="noStrike" cap="none">
                <a:solidFill>
                  <a:schemeClr val="dk1"/>
                </a:solidFill>
                <a:latin typeface="Montserrat"/>
                <a:ea typeface="Montserrat"/>
                <a:cs typeface="Montserrat"/>
                <a:sym typeface="Montserrat"/>
              </a:defRPr>
            </a:lvl2pPr>
            <a:lvl3pPr marL="1371600" marR="0" lvl="2" indent="-355600" algn="l" rtl="0">
              <a:lnSpc>
                <a:spcPct val="115000"/>
              </a:lnSpc>
              <a:spcBef>
                <a:spcPts val="500"/>
              </a:spcBef>
              <a:spcAft>
                <a:spcPts val="0"/>
              </a:spcAft>
              <a:buClr>
                <a:schemeClr val="dk1"/>
              </a:buClr>
              <a:buSzPts val="2000"/>
              <a:buFont typeface="Montserrat"/>
              <a:buChar char="o"/>
              <a:defRPr sz="2000" b="0" i="0" u="none" strike="noStrike" cap="none">
                <a:solidFill>
                  <a:schemeClr val="dk1"/>
                </a:solidFill>
                <a:latin typeface="Montserrat"/>
                <a:ea typeface="Montserrat"/>
                <a:cs typeface="Montserrat"/>
                <a:sym typeface="Montserrat"/>
              </a:defRPr>
            </a:lvl3pPr>
            <a:lvl4pPr marL="1828800" marR="0" lvl="3" indent="-342900" algn="l" rtl="0">
              <a:lnSpc>
                <a:spcPct val="115000"/>
              </a:lnSpc>
              <a:spcBef>
                <a:spcPts val="5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4pPr>
            <a:lvl5pPr marL="2286000" marR="0" lvl="4" indent="-342900" algn="l" rtl="0">
              <a:lnSpc>
                <a:spcPct val="115000"/>
              </a:lnSpc>
              <a:spcBef>
                <a:spcPts val="5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5pPr>
            <a:lvl6pPr marL="2743200" marR="0" lvl="5"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6pPr>
            <a:lvl7pPr marL="3200400" marR="0" lvl="6"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7pPr>
            <a:lvl8pPr marL="3657600" marR="0" lvl="7"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8pPr>
            <a:lvl9pPr marL="4114800" marR="0" lvl="8"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9pPr>
          </a:lstStyle>
          <a:p>
            <a:endParaRPr/>
          </a:p>
        </p:txBody>
      </p:sp>
      <p:sp>
        <p:nvSpPr>
          <p:cNvPr id="30" name="Google Shape;30;p5"/>
          <p:cNvSpPr txBox="1">
            <a:spLocks noGrp="1"/>
          </p:cNvSpPr>
          <p:nvPr>
            <p:ph type="title"/>
          </p:nvPr>
        </p:nvSpPr>
        <p:spPr>
          <a:xfrm>
            <a:off x="176048" y="175939"/>
            <a:ext cx="9386864" cy="77900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Montserrat"/>
              <a:buNone/>
              <a:defRPr sz="4400" b="0"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1"/>
        <p:cNvGrpSpPr/>
        <p:nvPr/>
      </p:nvGrpSpPr>
      <p:grpSpPr>
        <a:xfrm>
          <a:off x="0" y="0"/>
          <a:ext cx="0" cy="0"/>
          <a:chOff x="0" y="0"/>
          <a:chExt cx="0" cy="0"/>
        </a:xfrm>
      </p:grpSpPr>
      <p:sp>
        <p:nvSpPr>
          <p:cNvPr id="32" name="Google Shape;32;p6"/>
          <p:cNvSpPr/>
          <p:nvPr/>
        </p:nvSpPr>
        <p:spPr>
          <a:xfrm>
            <a:off x="0" y="1"/>
            <a:ext cx="12192000" cy="10374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33" name="Google Shape;33;p6"/>
          <p:cNvPicPr preferRelativeResize="0"/>
          <p:nvPr/>
        </p:nvPicPr>
        <p:blipFill rotWithShape="1">
          <a:blip r:embed="rId2">
            <a:alphaModFix amt="34000"/>
          </a:blip>
          <a:srcRect l="51339" t="39269" r="-2839" b="35419"/>
          <a:stretch/>
        </p:blipFill>
        <p:spPr>
          <a:xfrm flipH="1">
            <a:off x="9304422" y="0"/>
            <a:ext cx="2887578" cy="1037492"/>
          </a:xfrm>
          <a:prstGeom prst="rect">
            <a:avLst/>
          </a:prstGeom>
          <a:noFill/>
          <a:ln>
            <a:noFill/>
          </a:ln>
        </p:spPr>
      </p:pic>
      <p:pic>
        <p:nvPicPr>
          <p:cNvPr id="34" name="Google Shape;34;p6"/>
          <p:cNvPicPr preferRelativeResize="0"/>
          <p:nvPr/>
        </p:nvPicPr>
        <p:blipFill rotWithShape="1">
          <a:blip r:embed="rId3">
            <a:alphaModFix/>
          </a:blip>
          <a:srcRect/>
          <a:stretch/>
        </p:blipFill>
        <p:spPr>
          <a:xfrm>
            <a:off x="9791700" y="111656"/>
            <a:ext cx="2027900" cy="803439"/>
          </a:xfrm>
          <a:prstGeom prst="rect">
            <a:avLst/>
          </a:prstGeom>
          <a:noFill/>
          <a:ln>
            <a:noFill/>
          </a:ln>
          <a:effectLst>
            <a:outerShdw blurRad="50800" dist="38100" dir="2700000" algn="tl" rotWithShape="0">
              <a:srgbClr val="000000">
                <a:alpha val="40000"/>
              </a:srgbClr>
            </a:outerShdw>
          </a:effectLst>
        </p:spPr>
      </p:pic>
      <p:sp>
        <p:nvSpPr>
          <p:cNvPr id="35" name="Google Shape;35;p6"/>
          <p:cNvSpPr/>
          <p:nvPr/>
        </p:nvSpPr>
        <p:spPr>
          <a:xfrm>
            <a:off x="-1778" y="6574604"/>
            <a:ext cx="12193777" cy="28339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36" name="Google Shape;36;p6"/>
          <p:cNvSpPr/>
          <p:nvPr/>
        </p:nvSpPr>
        <p:spPr>
          <a:xfrm rot="10800000" flipH="1">
            <a:off x="-4504" y="6540436"/>
            <a:ext cx="12196504" cy="5952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37" name="Google Shape;37;p6"/>
          <p:cNvSpPr txBox="1">
            <a:spLocks noGrp="1"/>
          </p:cNvSpPr>
          <p:nvPr>
            <p:ph type="body" idx="1"/>
          </p:nvPr>
        </p:nvSpPr>
        <p:spPr>
          <a:xfrm>
            <a:off x="386632" y="1445923"/>
            <a:ext cx="5509008" cy="477548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115000"/>
              </a:lnSpc>
              <a:spcBef>
                <a:spcPts val="1000"/>
              </a:spcBef>
              <a:spcAft>
                <a:spcPts val="0"/>
              </a:spcAft>
              <a:buClr>
                <a:schemeClr val="dk1"/>
              </a:buClr>
              <a:buSzPts val="2800"/>
              <a:buFont typeface="Montserrat"/>
              <a:buChar char="❖"/>
              <a:defRPr sz="2800" b="0" i="0" u="none" strike="noStrike" cap="none">
                <a:solidFill>
                  <a:schemeClr val="dk1"/>
                </a:solidFill>
                <a:latin typeface="Montserrat"/>
                <a:ea typeface="Montserrat"/>
                <a:cs typeface="Montserrat"/>
                <a:sym typeface="Montserrat"/>
              </a:defRPr>
            </a:lvl1pPr>
            <a:lvl2pPr marL="914400" marR="0" lvl="1" indent="-381000" algn="l" rtl="0">
              <a:lnSpc>
                <a:spcPct val="115000"/>
              </a:lnSpc>
              <a:spcBef>
                <a:spcPts val="500"/>
              </a:spcBef>
              <a:spcAft>
                <a:spcPts val="0"/>
              </a:spcAft>
              <a:buClr>
                <a:schemeClr val="dk1"/>
              </a:buClr>
              <a:buSzPts val="2400"/>
              <a:buFont typeface="Montserrat"/>
              <a:buChar char="▪"/>
              <a:defRPr sz="2400" b="0" i="0" u="none" strike="noStrike" cap="none">
                <a:solidFill>
                  <a:schemeClr val="dk1"/>
                </a:solidFill>
                <a:latin typeface="Montserrat"/>
                <a:ea typeface="Montserrat"/>
                <a:cs typeface="Montserrat"/>
                <a:sym typeface="Montserrat"/>
              </a:defRPr>
            </a:lvl2pPr>
            <a:lvl3pPr marL="1371600" marR="0" lvl="2" indent="-355600" algn="l" rtl="0">
              <a:lnSpc>
                <a:spcPct val="115000"/>
              </a:lnSpc>
              <a:spcBef>
                <a:spcPts val="500"/>
              </a:spcBef>
              <a:spcAft>
                <a:spcPts val="0"/>
              </a:spcAft>
              <a:buClr>
                <a:schemeClr val="dk1"/>
              </a:buClr>
              <a:buSzPts val="2000"/>
              <a:buFont typeface="Montserrat"/>
              <a:buChar char="o"/>
              <a:defRPr sz="2000" b="0" i="0" u="none" strike="noStrike" cap="none">
                <a:solidFill>
                  <a:schemeClr val="dk1"/>
                </a:solidFill>
                <a:latin typeface="Montserrat"/>
                <a:ea typeface="Montserrat"/>
                <a:cs typeface="Montserrat"/>
                <a:sym typeface="Montserrat"/>
              </a:defRPr>
            </a:lvl3pPr>
            <a:lvl4pPr marL="1828800" marR="0" lvl="3" indent="-342900" algn="l" rtl="0">
              <a:lnSpc>
                <a:spcPct val="115000"/>
              </a:lnSpc>
              <a:spcBef>
                <a:spcPts val="5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4pPr>
            <a:lvl5pPr marL="2286000" marR="0" lvl="4" indent="-342900" algn="l" rtl="0">
              <a:lnSpc>
                <a:spcPct val="115000"/>
              </a:lnSpc>
              <a:spcBef>
                <a:spcPts val="5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5pPr>
            <a:lvl6pPr marL="2743200" marR="0" lvl="5"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6pPr>
            <a:lvl7pPr marL="3200400" marR="0" lvl="6"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7pPr>
            <a:lvl8pPr marL="3657600" marR="0" lvl="7"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8pPr>
            <a:lvl9pPr marL="4114800" marR="0" lvl="8"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9pPr>
          </a:lstStyle>
          <a:p>
            <a:endParaRPr/>
          </a:p>
        </p:txBody>
      </p:sp>
      <p:sp>
        <p:nvSpPr>
          <p:cNvPr id="38" name="Google Shape;38;p6"/>
          <p:cNvSpPr txBox="1">
            <a:spLocks noGrp="1"/>
          </p:cNvSpPr>
          <p:nvPr>
            <p:ph type="body" idx="2"/>
          </p:nvPr>
        </p:nvSpPr>
        <p:spPr>
          <a:xfrm>
            <a:off x="6296361" y="1445923"/>
            <a:ext cx="5509008" cy="477548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115000"/>
              </a:lnSpc>
              <a:spcBef>
                <a:spcPts val="1000"/>
              </a:spcBef>
              <a:spcAft>
                <a:spcPts val="0"/>
              </a:spcAft>
              <a:buClr>
                <a:schemeClr val="dk1"/>
              </a:buClr>
              <a:buSzPts val="2800"/>
              <a:buFont typeface="Montserrat"/>
              <a:buChar char="❖"/>
              <a:defRPr sz="2800" b="0" i="0" u="none" strike="noStrike" cap="none">
                <a:solidFill>
                  <a:schemeClr val="dk1"/>
                </a:solidFill>
                <a:latin typeface="Montserrat"/>
                <a:ea typeface="Montserrat"/>
                <a:cs typeface="Montserrat"/>
                <a:sym typeface="Montserrat"/>
              </a:defRPr>
            </a:lvl1pPr>
            <a:lvl2pPr marL="914400" marR="0" lvl="1" indent="-381000" algn="l" rtl="0">
              <a:lnSpc>
                <a:spcPct val="115000"/>
              </a:lnSpc>
              <a:spcBef>
                <a:spcPts val="500"/>
              </a:spcBef>
              <a:spcAft>
                <a:spcPts val="0"/>
              </a:spcAft>
              <a:buClr>
                <a:schemeClr val="dk1"/>
              </a:buClr>
              <a:buSzPts val="2400"/>
              <a:buFont typeface="Montserrat"/>
              <a:buChar char="▪"/>
              <a:defRPr sz="2400" b="0" i="0" u="none" strike="noStrike" cap="none">
                <a:solidFill>
                  <a:schemeClr val="dk1"/>
                </a:solidFill>
                <a:latin typeface="Montserrat"/>
                <a:ea typeface="Montserrat"/>
                <a:cs typeface="Montserrat"/>
                <a:sym typeface="Montserrat"/>
              </a:defRPr>
            </a:lvl2pPr>
            <a:lvl3pPr marL="1371600" marR="0" lvl="2" indent="-355600" algn="l" rtl="0">
              <a:lnSpc>
                <a:spcPct val="115000"/>
              </a:lnSpc>
              <a:spcBef>
                <a:spcPts val="500"/>
              </a:spcBef>
              <a:spcAft>
                <a:spcPts val="0"/>
              </a:spcAft>
              <a:buClr>
                <a:schemeClr val="dk1"/>
              </a:buClr>
              <a:buSzPts val="2000"/>
              <a:buFont typeface="Montserrat"/>
              <a:buChar char="o"/>
              <a:defRPr sz="2000" b="0" i="0" u="none" strike="noStrike" cap="none">
                <a:solidFill>
                  <a:schemeClr val="dk1"/>
                </a:solidFill>
                <a:latin typeface="Montserrat"/>
                <a:ea typeface="Montserrat"/>
                <a:cs typeface="Montserrat"/>
                <a:sym typeface="Montserrat"/>
              </a:defRPr>
            </a:lvl3pPr>
            <a:lvl4pPr marL="1828800" marR="0" lvl="3" indent="-342900" algn="l" rtl="0">
              <a:lnSpc>
                <a:spcPct val="115000"/>
              </a:lnSpc>
              <a:spcBef>
                <a:spcPts val="5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4pPr>
            <a:lvl5pPr marL="2286000" marR="0" lvl="4" indent="-342900" algn="l" rtl="0">
              <a:lnSpc>
                <a:spcPct val="115000"/>
              </a:lnSpc>
              <a:spcBef>
                <a:spcPts val="5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5pPr>
            <a:lvl6pPr marL="2743200" marR="0" lvl="5"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6pPr>
            <a:lvl7pPr marL="3200400" marR="0" lvl="6"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7pPr>
            <a:lvl8pPr marL="3657600" marR="0" lvl="7"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8pPr>
            <a:lvl9pPr marL="4114800" marR="0" lvl="8"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9pPr>
          </a:lstStyle>
          <a:p>
            <a:endParaRPr/>
          </a:p>
        </p:txBody>
      </p:sp>
      <p:sp>
        <p:nvSpPr>
          <p:cNvPr id="39" name="Google Shape;39;p6"/>
          <p:cNvSpPr txBox="1"/>
          <p:nvPr/>
        </p:nvSpPr>
        <p:spPr>
          <a:xfrm>
            <a:off x="10265664" y="6574604"/>
            <a:ext cx="1925447"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GB" sz="1400" b="1" i="0" u="none" strike="noStrike" cap="none">
                <a:solidFill>
                  <a:schemeClr val="accent1"/>
                </a:solidFill>
                <a:latin typeface="Montserrat"/>
                <a:ea typeface="Montserrat"/>
                <a:cs typeface="Montserrat"/>
                <a:sym typeface="Montserrat"/>
              </a:rPr>
              <a:t>Slide </a:t>
            </a:r>
            <a:fld id="{00000000-1234-1234-1234-123412341234}" type="slidenum">
              <a:rPr lang="en-GB" sz="1400" b="1" i="0" u="none" strike="noStrike" cap="none">
                <a:solidFill>
                  <a:schemeClr val="accent1"/>
                </a:solidFill>
                <a:latin typeface="Montserrat"/>
                <a:ea typeface="Montserrat"/>
                <a:cs typeface="Montserrat"/>
                <a:sym typeface="Montserrat"/>
              </a:rPr>
              <a:t>‹#›</a:t>
            </a:fld>
            <a:endParaRPr sz="1400" b="1" i="0" u="none" strike="noStrike" cap="none">
              <a:solidFill>
                <a:schemeClr val="accent1"/>
              </a:solidFill>
              <a:latin typeface="Montserrat"/>
              <a:ea typeface="Montserrat"/>
              <a:cs typeface="Montserrat"/>
              <a:sym typeface="Montserrat"/>
            </a:endParaRPr>
          </a:p>
        </p:txBody>
      </p:sp>
      <p:sp>
        <p:nvSpPr>
          <p:cNvPr id="40" name="Google Shape;40;p6"/>
          <p:cNvSpPr txBox="1">
            <a:spLocks noGrp="1"/>
          </p:cNvSpPr>
          <p:nvPr>
            <p:ph type="title"/>
          </p:nvPr>
        </p:nvSpPr>
        <p:spPr>
          <a:xfrm>
            <a:off x="176048" y="175939"/>
            <a:ext cx="9386864" cy="77900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Montserrat"/>
              <a:buNone/>
              <a:defRPr sz="4400" b="0"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2pPr>
            <a:lvl3pPr marR="0" lvl="2"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3pPr>
            <a:lvl4pPr marR="0" lvl="3"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4pPr>
            <a:lvl5pPr marR="0" lvl="4"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5pPr>
            <a:lvl6pPr marR="0" lvl="5"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6pPr>
            <a:lvl7pPr marR="0" lvl="6"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7pPr>
            <a:lvl8pPr marR="0" lvl="7"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8pPr>
            <a:lvl9pPr marR="0" lvl="8"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9pPr>
          </a:lstStyle>
          <a:p>
            <a:endParaRPr/>
          </a:p>
        </p:txBody>
      </p:sp>
      <p:sp>
        <p:nvSpPr>
          <p:cNvPr id="41" name="Google Shape;41;p6"/>
          <p:cNvSpPr txBox="1"/>
          <p:nvPr/>
        </p:nvSpPr>
        <p:spPr>
          <a:xfrm>
            <a:off x="-24375" y="6562800"/>
            <a:ext cx="5875200" cy="5232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400"/>
              <a:buFont typeface="Arial"/>
              <a:buNone/>
            </a:pPr>
            <a:r>
              <a:rPr lang="en-GB" b="1">
                <a:solidFill>
                  <a:schemeClr val="accent1"/>
                </a:solidFill>
                <a:latin typeface="Montserrat"/>
                <a:ea typeface="Montserrat"/>
                <a:cs typeface="Montserrat"/>
                <a:sym typeface="Montserrat"/>
              </a:rPr>
              <a:t>WGCapD-15, 3 September 2026</a:t>
            </a:r>
            <a:endParaRPr b="1">
              <a:solidFill>
                <a:schemeClr val="accen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endParaRPr b="1">
              <a:solidFill>
                <a:schemeClr val="accent1"/>
              </a:solidFill>
              <a:latin typeface="Montserrat"/>
              <a:ea typeface="Montserrat"/>
              <a:cs typeface="Montserrat"/>
              <a:sym typeface="Montserra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2"/>
        <p:cNvGrpSpPr/>
        <p:nvPr/>
      </p:nvGrpSpPr>
      <p:grpSpPr>
        <a:xfrm>
          <a:off x="0" y="0"/>
          <a:ext cx="0" cy="0"/>
          <a:chOff x="0" y="0"/>
          <a:chExt cx="0" cy="0"/>
        </a:xfrm>
      </p:grpSpPr>
      <p:sp>
        <p:nvSpPr>
          <p:cNvPr id="43" name="Google Shape;43;p7"/>
          <p:cNvSpPr/>
          <p:nvPr/>
        </p:nvSpPr>
        <p:spPr>
          <a:xfrm>
            <a:off x="0" y="1"/>
            <a:ext cx="12192000" cy="10374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44" name="Google Shape;44;p7"/>
          <p:cNvPicPr preferRelativeResize="0"/>
          <p:nvPr/>
        </p:nvPicPr>
        <p:blipFill rotWithShape="1">
          <a:blip r:embed="rId2">
            <a:alphaModFix amt="34000"/>
          </a:blip>
          <a:srcRect l="51339" t="39269" r="-2839" b="35419"/>
          <a:stretch/>
        </p:blipFill>
        <p:spPr>
          <a:xfrm flipH="1">
            <a:off x="9304422" y="0"/>
            <a:ext cx="2887578" cy="1037492"/>
          </a:xfrm>
          <a:prstGeom prst="rect">
            <a:avLst/>
          </a:prstGeom>
          <a:noFill/>
          <a:ln>
            <a:noFill/>
          </a:ln>
        </p:spPr>
      </p:pic>
      <p:pic>
        <p:nvPicPr>
          <p:cNvPr id="45" name="Google Shape;45;p7"/>
          <p:cNvPicPr preferRelativeResize="0"/>
          <p:nvPr/>
        </p:nvPicPr>
        <p:blipFill rotWithShape="1">
          <a:blip r:embed="rId3">
            <a:alphaModFix/>
          </a:blip>
          <a:srcRect/>
          <a:stretch/>
        </p:blipFill>
        <p:spPr>
          <a:xfrm>
            <a:off x="9791700" y="111656"/>
            <a:ext cx="2027900" cy="803439"/>
          </a:xfrm>
          <a:prstGeom prst="rect">
            <a:avLst/>
          </a:prstGeom>
          <a:noFill/>
          <a:ln>
            <a:noFill/>
          </a:ln>
          <a:effectLst>
            <a:outerShdw blurRad="50800" dist="38100" dir="2700000" algn="tl" rotWithShape="0">
              <a:srgbClr val="000000">
                <a:alpha val="40000"/>
              </a:srgbClr>
            </a:outerShdw>
          </a:effectLst>
        </p:spPr>
      </p:pic>
      <p:sp>
        <p:nvSpPr>
          <p:cNvPr id="46" name="Google Shape;46;p7"/>
          <p:cNvSpPr/>
          <p:nvPr/>
        </p:nvSpPr>
        <p:spPr>
          <a:xfrm>
            <a:off x="-1778" y="6574604"/>
            <a:ext cx="12193777" cy="28339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47" name="Google Shape;47;p7"/>
          <p:cNvSpPr/>
          <p:nvPr/>
        </p:nvSpPr>
        <p:spPr>
          <a:xfrm rot="10800000" flipH="1">
            <a:off x="-4504" y="6540436"/>
            <a:ext cx="12196504" cy="5952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48" name="Google Shape;48;p7"/>
          <p:cNvSpPr txBox="1"/>
          <p:nvPr/>
        </p:nvSpPr>
        <p:spPr>
          <a:xfrm>
            <a:off x="10265664" y="6574604"/>
            <a:ext cx="1925447"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GB" sz="1400" b="1" i="0" u="none" strike="noStrike" cap="none">
                <a:solidFill>
                  <a:schemeClr val="accent1"/>
                </a:solidFill>
                <a:latin typeface="Montserrat"/>
                <a:ea typeface="Montserrat"/>
                <a:cs typeface="Montserrat"/>
                <a:sym typeface="Montserrat"/>
              </a:rPr>
              <a:t>Slide </a:t>
            </a:r>
            <a:fld id="{00000000-1234-1234-1234-123412341234}" type="slidenum">
              <a:rPr lang="en-GB" sz="1400" b="1" i="0" u="none" strike="noStrike" cap="none">
                <a:solidFill>
                  <a:schemeClr val="accent1"/>
                </a:solidFill>
                <a:latin typeface="Montserrat"/>
                <a:ea typeface="Montserrat"/>
                <a:cs typeface="Montserrat"/>
                <a:sym typeface="Montserrat"/>
              </a:rPr>
              <a:t>‹#›</a:t>
            </a:fld>
            <a:endParaRPr sz="1400" b="1" i="0" u="none" strike="noStrike" cap="none">
              <a:solidFill>
                <a:schemeClr val="accent1"/>
              </a:solidFill>
              <a:latin typeface="Montserrat"/>
              <a:ea typeface="Montserrat"/>
              <a:cs typeface="Montserrat"/>
              <a:sym typeface="Montserrat"/>
            </a:endParaRPr>
          </a:p>
        </p:txBody>
      </p:sp>
      <p:sp>
        <p:nvSpPr>
          <p:cNvPr id="49" name="Google Shape;49;p7"/>
          <p:cNvSpPr txBox="1">
            <a:spLocks noGrp="1"/>
          </p:cNvSpPr>
          <p:nvPr>
            <p:ph type="title"/>
          </p:nvPr>
        </p:nvSpPr>
        <p:spPr>
          <a:xfrm>
            <a:off x="176048" y="175939"/>
            <a:ext cx="9386864" cy="77900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Montserrat"/>
              <a:buNone/>
              <a:defRPr sz="4400" b="0"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2pPr>
            <a:lvl3pPr marR="0" lvl="2"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3pPr>
            <a:lvl4pPr marR="0" lvl="3"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4pPr>
            <a:lvl5pPr marR="0" lvl="4"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5pPr>
            <a:lvl6pPr marR="0" lvl="5"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6pPr>
            <a:lvl7pPr marR="0" lvl="6"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7pPr>
            <a:lvl8pPr marR="0" lvl="7"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8pPr>
            <a:lvl9pPr marR="0" lvl="8"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9pPr>
          </a:lstStyle>
          <a:p>
            <a:endParaRPr/>
          </a:p>
        </p:txBody>
      </p:sp>
      <p:sp>
        <p:nvSpPr>
          <p:cNvPr id="50" name="Google Shape;50;p7"/>
          <p:cNvSpPr txBox="1"/>
          <p:nvPr/>
        </p:nvSpPr>
        <p:spPr>
          <a:xfrm>
            <a:off x="-24375" y="6562800"/>
            <a:ext cx="58752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b="1">
                <a:solidFill>
                  <a:schemeClr val="accent1"/>
                </a:solidFill>
                <a:latin typeface="Montserrat"/>
                <a:ea typeface="Montserrat"/>
                <a:cs typeface="Montserrat"/>
                <a:sym typeface="Montserrat"/>
              </a:rPr>
              <a:t>WGCapD-15</a:t>
            </a:r>
            <a:r>
              <a:rPr lang="en-GB" sz="1400" b="1" i="0" u="none" strike="noStrike" cap="none">
                <a:solidFill>
                  <a:schemeClr val="accent1"/>
                </a:solidFill>
                <a:latin typeface="Montserrat"/>
                <a:ea typeface="Montserrat"/>
                <a:cs typeface="Montserrat"/>
                <a:sym typeface="Montserrat"/>
              </a:rPr>
              <a:t>, 3 September 2026</a:t>
            </a:r>
            <a:endParaRPr sz="1400" b="1" i="0" u="none" strike="noStrike" cap="none">
              <a:solidFill>
                <a:schemeClr val="accent1"/>
              </a:solidFill>
              <a:latin typeface="Montserrat"/>
              <a:ea typeface="Montserrat"/>
              <a:cs typeface="Montserrat"/>
              <a:sym typeface="Montserra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51"/>
        <p:cNvGrpSpPr/>
        <p:nvPr/>
      </p:nvGrpSpPr>
      <p:grpSpPr>
        <a:xfrm>
          <a:off x="0" y="0"/>
          <a:ext cx="0" cy="0"/>
          <a:chOff x="0" y="0"/>
          <a:chExt cx="0" cy="0"/>
        </a:xfrm>
      </p:grpSpPr>
      <p:sp>
        <p:nvSpPr>
          <p:cNvPr id="52" name="Google Shape;52;p8"/>
          <p:cNvSpPr/>
          <p:nvPr/>
        </p:nvSpPr>
        <p:spPr>
          <a:xfrm>
            <a:off x="0" y="1"/>
            <a:ext cx="12192000" cy="10374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53" name="Google Shape;53;p8"/>
          <p:cNvPicPr preferRelativeResize="0"/>
          <p:nvPr/>
        </p:nvPicPr>
        <p:blipFill rotWithShape="1">
          <a:blip r:embed="rId2">
            <a:alphaModFix amt="34000"/>
          </a:blip>
          <a:srcRect l="51339" t="39269" r="-2839" b="35419"/>
          <a:stretch/>
        </p:blipFill>
        <p:spPr>
          <a:xfrm flipH="1">
            <a:off x="9304422" y="0"/>
            <a:ext cx="2887578" cy="1037492"/>
          </a:xfrm>
          <a:prstGeom prst="rect">
            <a:avLst/>
          </a:prstGeom>
          <a:noFill/>
          <a:ln>
            <a:noFill/>
          </a:ln>
        </p:spPr>
      </p:pic>
      <p:pic>
        <p:nvPicPr>
          <p:cNvPr id="54" name="Google Shape;54;p8"/>
          <p:cNvPicPr preferRelativeResize="0"/>
          <p:nvPr/>
        </p:nvPicPr>
        <p:blipFill rotWithShape="1">
          <a:blip r:embed="rId3">
            <a:alphaModFix/>
          </a:blip>
          <a:srcRect/>
          <a:stretch/>
        </p:blipFill>
        <p:spPr>
          <a:xfrm>
            <a:off x="9791700" y="111656"/>
            <a:ext cx="2027900" cy="803439"/>
          </a:xfrm>
          <a:prstGeom prst="rect">
            <a:avLst/>
          </a:prstGeom>
          <a:noFill/>
          <a:ln>
            <a:noFill/>
          </a:ln>
          <a:effectLst>
            <a:outerShdw blurRad="50800" dist="38100" dir="2700000" algn="tl" rotWithShape="0">
              <a:srgbClr val="000000">
                <a:alpha val="40000"/>
              </a:srgbClr>
            </a:outerShdw>
          </a:effectLst>
        </p:spPr>
      </p:pic>
      <p:sp>
        <p:nvSpPr>
          <p:cNvPr id="55" name="Google Shape;55;p8"/>
          <p:cNvSpPr/>
          <p:nvPr/>
        </p:nvSpPr>
        <p:spPr>
          <a:xfrm>
            <a:off x="-1778" y="6574604"/>
            <a:ext cx="12193777" cy="28339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56" name="Google Shape;56;p8"/>
          <p:cNvSpPr/>
          <p:nvPr/>
        </p:nvSpPr>
        <p:spPr>
          <a:xfrm rot="10800000" flipH="1">
            <a:off x="-4504" y="6540436"/>
            <a:ext cx="12196504" cy="5952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57" name="Google Shape;57;p8"/>
          <p:cNvSpPr txBox="1">
            <a:spLocks noGrp="1"/>
          </p:cNvSpPr>
          <p:nvPr>
            <p:ph type="body" idx="1"/>
          </p:nvPr>
        </p:nvSpPr>
        <p:spPr>
          <a:xfrm>
            <a:off x="5180012" y="1373852"/>
            <a:ext cx="6172200" cy="469440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15000"/>
              </a:lnSpc>
              <a:spcBef>
                <a:spcPts val="1000"/>
              </a:spcBef>
              <a:spcAft>
                <a:spcPts val="0"/>
              </a:spcAft>
              <a:buClr>
                <a:schemeClr val="dk1"/>
              </a:buClr>
              <a:buSzPts val="3200"/>
              <a:buFont typeface="Montserrat"/>
              <a:buChar char="❖"/>
              <a:defRPr sz="3200" b="0" i="0" u="none" strike="noStrike" cap="none">
                <a:solidFill>
                  <a:schemeClr val="dk1"/>
                </a:solidFill>
                <a:latin typeface="Montserrat"/>
                <a:ea typeface="Montserrat"/>
                <a:cs typeface="Montserrat"/>
                <a:sym typeface="Montserrat"/>
              </a:defRPr>
            </a:lvl1pPr>
            <a:lvl2pPr marL="914400" marR="0" lvl="1" indent="-406400" algn="l" rtl="0">
              <a:lnSpc>
                <a:spcPct val="115000"/>
              </a:lnSpc>
              <a:spcBef>
                <a:spcPts val="500"/>
              </a:spcBef>
              <a:spcAft>
                <a:spcPts val="0"/>
              </a:spcAft>
              <a:buClr>
                <a:schemeClr val="dk1"/>
              </a:buClr>
              <a:buSzPts val="2800"/>
              <a:buFont typeface="Montserrat"/>
              <a:buChar char="▪"/>
              <a:defRPr sz="2800" b="0" i="0" u="none" strike="noStrike" cap="none">
                <a:solidFill>
                  <a:schemeClr val="dk1"/>
                </a:solidFill>
                <a:latin typeface="Montserrat"/>
                <a:ea typeface="Montserrat"/>
                <a:cs typeface="Montserrat"/>
                <a:sym typeface="Montserrat"/>
              </a:defRPr>
            </a:lvl2pPr>
            <a:lvl3pPr marL="1371600" marR="0" lvl="2" indent="-381000" algn="l" rtl="0">
              <a:lnSpc>
                <a:spcPct val="115000"/>
              </a:lnSpc>
              <a:spcBef>
                <a:spcPts val="500"/>
              </a:spcBef>
              <a:spcAft>
                <a:spcPts val="0"/>
              </a:spcAft>
              <a:buClr>
                <a:schemeClr val="dk1"/>
              </a:buClr>
              <a:buSzPts val="2400"/>
              <a:buFont typeface="Montserrat"/>
              <a:buChar char="o"/>
              <a:defRPr sz="2400" b="0" i="0" u="none" strike="noStrike" cap="none">
                <a:solidFill>
                  <a:schemeClr val="dk1"/>
                </a:solidFill>
                <a:latin typeface="Montserrat"/>
                <a:ea typeface="Montserrat"/>
                <a:cs typeface="Montserrat"/>
                <a:sym typeface="Montserrat"/>
              </a:defRPr>
            </a:lvl3pPr>
            <a:lvl4pPr marL="1828800" marR="0" lvl="3"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4pPr>
            <a:lvl5pPr marL="2286000" marR="0" lvl="4"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5pPr>
            <a:lvl6pPr marL="2743200" marR="0" lvl="5"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6pPr>
            <a:lvl7pPr marL="3200400" marR="0" lvl="6"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7pPr>
            <a:lvl8pPr marL="3657600" marR="0" lvl="7"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8pPr>
            <a:lvl9pPr marL="4114800" marR="0" lvl="8" indent="-355600" algn="l" rtl="0">
              <a:lnSpc>
                <a:spcPct val="115000"/>
              </a:lnSpc>
              <a:spcBef>
                <a:spcPts val="500"/>
              </a:spcBef>
              <a:spcAft>
                <a:spcPts val="0"/>
              </a:spcAft>
              <a:buClr>
                <a:schemeClr val="dk1"/>
              </a:buClr>
              <a:buSzPts val="2000"/>
              <a:buFont typeface="Montserrat"/>
              <a:buChar char="•"/>
              <a:defRPr sz="2000" b="0" i="0" u="none" strike="noStrike" cap="none">
                <a:solidFill>
                  <a:schemeClr val="dk1"/>
                </a:solidFill>
                <a:latin typeface="Montserrat"/>
                <a:ea typeface="Montserrat"/>
                <a:cs typeface="Montserrat"/>
                <a:sym typeface="Montserrat"/>
              </a:defRPr>
            </a:lvl9pPr>
          </a:lstStyle>
          <a:p>
            <a:endParaRPr/>
          </a:p>
        </p:txBody>
      </p:sp>
      <p:sp>
        <p:nvSpPr>
          <p:cNvPr id="58" name="Google Shape;58;p8"/>
          <p:cNvSpPr txBox="1">
            <a:spLocks noGrp="1"/>
          </p:cNvSpPr>
          <p:nvPr>
            <p:ph type="body" idx="2"/>
          </p:nvPr>
        </p:nvSpPr>
        <p:spPr>
          <a:xfrm>
            <a:off x="839788" y="1373852"/>
            <a:ext cx="3932237" cy="463055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5000"/>
              </a:lnSpc>
              <a:spcBef>
                <a:spcPts val="1000"/>
              </a:spcBef>
              <a:spcAft>
                <a:spcPts val="0"/>
              </a:spcAft>
              <a:buClr>
                <a:schemeClr val="dk1"/>
              </a:buClr>
              <a:buSzPts val="1600"/>
              <a:buFont typeface="Montserrat"/>
              <a:buNone/>
              <a:defRPr sz="1600" b="0" i="0" u="none" strike="noStrike" cap="none">
                <a:solidFill>
                  <a:schemeClr val="dk1"/>
                </a:solidFill>
                <a:latin typeface="Montserrat"/>
                <a:ea typeface="Montserrat"/>
                <a:cs typeface="Montserrat"/>
                <a:sym typeface="Montserrat"/>
              </a:defRPr>
            </a:lvl1pPr>
            <a:lvl2pPr marL="914400" marR="0" lvl="1" indent="-228600" algn="l" rtl="0">
              <a:lnSpc>
                <a:spcPct val="115000"/>
              </a:lnSpc>
              <a:spcBef>
                <a:spcPts val="500"/>
              </a:spcBef>
              <a:spcAft>
                <a:spcPts val="0"/>
              </a:spcAft>
              <a:buClr>
                <a:schemeClr val="dk1"/>
              </a:buClr>
              <a:buSzPts val="1400"/>
              <a:buFont typeface="Montserrat"/>
              <a:buNone/>
              <a:defRPr sz="1400" b="0" i="0" u="none" strike="noStrike" cap="none">
                <a:solidFill>
                  <a:schemeClr val="dk1"/>
                </a:solidFill>
                <a:latin typeface="Montserrat"/>
                <a:ea typeface="Montserrat"/>
                <a:cs typeface="Montserrat"/>
                <a:sym typeface="Montserrat"/>
              </a:defRPr>
            </a:lvl2pPr>
            <a:lvl3pPr marL="1371600" marR="0" lvl="2" indent="-228600" algn="l" rtl="0">
              <a:lnSpc>
                <a:spcPct val="115000"/>
              </a:lnSpc>
              <a:spcBef>
                <a:spcPts val="500"/>
              </a:spcBef>
              <a:spcAft>
                <a:spcPts val="0"/>
              </a:spcAft>
              <a:buClr>
                <a:schemeClr val="dk1"/>
              </a:buClr>
              <a:buSzPts val="1200"/>
              <a:buFont typeface="Montserrat"/>
              <a:buNone/>
              <a:defRPr sz="1200" b="0" i="0" u="none" strike="noStrike" cap="none">
                <a:solidFill>
                  <a:schemeClr val="dk1"/>
                </a:solidFill>
                <a:latin typeface="Montserrat"/>
                <a:ea typeface="Montserrat"/>
                <a:cs typeface="Montserrat"/>
                <a:sym typeface="Montserrat"/>
              </a:defRPr>
            </a:lvl3pPr>
            <a:lvl4pPr marL="1828800" marR="0" lvl="3" indent="-228600" algn="l" rtl="0">
              <a:lnSpc>
                <a:spcPct val="115000"/>
              </a:lnSpc>
              <a:spcBef>
                <a:spcPts val="500"/>
              </a:spcBef>
              <a:spcAft>
                <a:spcPts val="0"/>
              </a:spcAft>
              <a:buClr>
                <a:schemeClr val="dk1"/>
              </a:buClr>
              <a:buSzPts val="1000"/>
              <a:buFont typeface="Montserrat"/>
              <a:buNone/>
              <a:defRPr sz="1000" b="0" i="0" u="none" strike="noStrike" cap="none">
                <a:solidFill>
                  <a:schemeClr val="dk1"/>
                </a:solidFill>
                <a:latin typeface="Montserrat"/>
                <a:ea typeface="Montserrat"/>
                <a:cs typeface="Montserrat"/>
                <a:sym typeface="Montserrat"/>
              </a:defRPr>
            </a:lvl4pPr>
            <a:lvl5pPr marL="2286000" marR="0" lvl="4" indent="-228600" algn="l" rtl="0">
              <a:lnSpc>
                <a:spcPct val="115000"/>
              </a:lnSpc>
              <a:spcBef>
                <a:spcPts val="500"/>
              </a:spcBef>
              <a:spcAft>
                <a:spcPts val="0"/>
              </a:spcAft>
              <a:buClr>
                <a:schemeClr val="dk1"/>
              </a:buClr>
              <a:buSzPts val="1000"/>
              <a:buFont typeface="Montserrat"/>
              <a:buNone/>
              <a:defRPr sz="1000" b="0" i="0" u="none" strike="noStrike" cap="none">
                <a:solidFill>
                  <a:schemeClr val="dk1"/>
                </a:solidFill>
                <a:latin typeface="Montserrat"/>
                <a:ea typeface="Montserrat"/>
                <a:cs typeface="Montserrat"/>
                <a:sym typeface="Montserrat"/>
              </a:defRPr>
            </a:lvl5pPr>
            <a:lvl6pPr marL="2743200" marR="0" lvl="5" indent="-228600" algn="l" rtl="0">
              <a:lnSpc>
                <a:spcPct val="115000"/>
              </a:lnSpc>
              <a:spcBef>
                <a:spcPts val="500"/>
              </a:spcBef>
              <a:spcAft>
                <a:spcPts val="0"/>
              </a:spcAft>
              <a:buClr>
                <a:schemeClr val="dk1"/>
              </a:buClr>
              <a:buSzPts val="1000"/>
              <a:buFont typeface="Montserrat"/>
              <a:buNone/>
              <a:defRPr sz="1000" b="0" i="0" u="none" strike="noStrike" cap="none">
                <a:solidFill>
                  <a:schemeClr val="dk1"/>
                </a:solidFill>
                <a:latin typeface="Montserrat"/>
                <a:ea typeface="Montserrat"/>
                <a:cs typeface="Montserrat"/>
                <a:sym typeface="Montserrat"/>
              </a:defRPr>
            </a:lvl6pPr>
            <a:lvl7pPr marL="3200400" marR="0" lvl="6" indent="-228600" algn="l" rtl="0">
              <a:lnSpc>
                <a:spcPct val="115000"/>
              </a:lnSpc>
              <a:spcBef>
                <a:spcPts val="500"/>
              </a:spcBef>
              <a:spcAft>
                <a:spcPts val="0"/>
              </a:spcAft>
              <a:buClr>
                <a:schemeClr val="dk1"/>
              </a:buClr>
              <a:buSzPts val="1000"/>
              <a:buFont typeface="Montserrat"/>
              <a:buNone/>
              <a:defRPr sz="1000" b="0" i="0" u="none" strike="noStrike" cap="none">
                <a:solidFill>
                  <a:schemeClr val="dk1"/>
                </a:solidFill>
                <a:latin typeface="Montserrat"/>
                <a:ea typeface="Montserrat"/>
                <a:cs typeface="Montserrat"/>
                <a:sym typeface="Montserrat"/>
              </a:defRPr>
            </a:lvl7pPr>
            <a:lvl8pPr marL="3657600" marR="0" lvl="7" indent="-228600" algn="l" rtl="0">
              <a:lnSpc>
                <a:spcPct val="115000"/>
              </a:lnSpc>
              <a:spcBef>
                <a:spcPts val="500"/>
              </a:spcBef>
              <a:spcAft>
                <a:spcPts val="0"/>
              </a:spcAft>
              <a:buClr>
                <a:schemeClr val="dk1"/>
              </a:buClr>
              <a:buSzPts val="1000"/>
              <a:buFont typeface="Montserrat"/>
              <a:buNone/>
              <a:defRPr sz="1000" b="0" i="0" u="none" strike="noStrike" cap="none">
                <a:solidFill>
                  <a:schemeClr val="dk1"/>
                </a:solidFill>
                <a:latin typeface="Montserrat"/>
                <a:ea typeface="Montserrat"/>
                <a:cs typeface="Montserrat"/>
                <a:sym typeface="Montserrat"/>
              </a:defRPr>
            </a:lvl8pPr>
            <a:lvl9pPr marL="4114800" marR="0" lvl="8" indent="-228600" algn="l" rtl="0">
              <a:lnSpc>
                <a:spcPct val="115000"/>
              </a:lnSpc>
              <a:spcBef>
                <a:spcPts val="500"/>
              </a:spcBef>
              <a:spcAft>
                <a:spcPts val="0"/>
              </a:spcAft>
              <a:buClr>
                <a:schemeClr val="dk1"/>
              </a:buClr>
              <a:buSzPts val="1000"/>
              <a:buFont typeface="Montserrat"/>
              <a:buNone/>
              <a:defRPr sz="1000" b="0" i="0" u="none" strike="noStrike" cap="none">
                <a:solidFill>
                  <a:schemeClr val="dk1"/>
                </a:solidFill>
                <a:latin typeface="Montserrat"/>
                <a:ea typeface="Montserrat"/>
                <a:cs typeface="Montserrat"/>
                <a:sym typeface="Montserrat"/>
              </a:defRPr>
            </a:lvl9pPr>
          </a:lstStyle>
          <a:p>
            <a:endParaRPr/>
          </a:p>
        </p:txBody>
      </p:sp>
      <p:sp>
        <p:nvSpPr>
          <p:cNvPr id="59" name="Google Shape;59;p8"/>
          <p:cNvSpPr txBox="1"/>
          <p:nvPr/>
        </p:nvSpPr>
        <p:spPr>
          <a:xfrm>
            <a:off x="10265664" y="6574604"/>
            <a:ext cx="1925447" cy="30777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GB" sz="1400" b="1" i="0" u="none" strike="noStrike" cap="none">
                <a:solidFill>
                  <a:schemeClr val="accent1"/>
                </a:solidFill>
                <a:latin typeface="Montserrat"/>
                <a:ea typeface="Montserrat"/>
                <a:cs typeface="Montserrat"/>
                <a:sym typeface="Montserrat"/>
              </a:rPr>
              <a:t>Slide </a:t>
            </a:r>
            <a:fld id="{00000000-1234-1234-1234-123412341234}" type="slidenum">
              <a:rPr lang="en-GB" sz="1400" b="1" i="0" u="none" strike="noStrike" cap="none">
                <a:solidFill>
                  <a:schemeClr val="accent1"/>
                </a:solidFill>
                <a:latin typeface="Montserrat"/>
                <a:ea typeface="Montserrat"/>
                <a:cs typeface="Montserrat"/>
                <a:sym typeface="Montserrat"/>
              </a:rPr>
              <a:t>‹#›</a:t>
            </a:fld>
            <a:endParaRPr sz="1400" b="1" i="0" u="none" strike="noStrike" cap="none">
              <a:solidFill>
                <a:schemeClr val="accent1"/>
              </a:solidFill>
              <a:latin typeface="Montserrat"/>
              <a:ea typeface="Montserrat"/>
              <a:cs typeface="Montserrat"/>
              <a:sym typeface="Montserrat"/>
            </a:endParaRPr>
          </a:p>
        </p:txBody>
      </p:sp>
      <p:sp>
        <p:nvSpPr>
          <p:cNvPr id="60" name="Google Shape;60;p8"/>
          <p:cNvSpPr txBox="1">
            <a:spLocks noGrp="1"/>
          </p:cNvSpPr>
          <p:nvPr>
            <p:ph type="title"/>
          </p:nvPr>
        </p:nvSpPr>
        <p:spPr>
          <a:xfrm>
            <a:off x="176048" y="175939"/>
            <a:ext cx="9386864" cy="77900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Montserrat"/>
              <a:buNone/>
              <a:defRPr sz="4400" b="0"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2pPr>
            <a:lvl3pPr marR="0" lvl="2"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3pPr>
            <a:lvl4pPr marR="0" lvl="3"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4pPr>
            <a:lvl5pPr marR="0" lvl="4"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5pPr>
            <a:lvl6pPr marR="0" lvl="5"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6pPr>
            <a:lvl7pPr marR="0" lvl="6"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7pPr>
            <a:lvl8pPr marR="0" lvl="7"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8pPr>
            <a:lvl9pPr marR="0" lvl="8" algn="l" rtl="0">
              <a:lnSpc>
                <a:spcPct val="100000"/>
              </a:lnSpc>
              <a:spcBef>
                <a:spcPts val="0"/>
              </a:spcBef>
              <a:spcAft>
                <a:spcPts val="0"/>
              </a:spcAft>
              <a:buClr>
                <a:srgbClr val="000000"/>
              </a:buClr>
              <a:buSzPts val="1400"/>
              <a:buFont typeface="Montserrat"/>
              <a:buNone/>
              <a:defRPr sz="1800" b="0" i="0" u="none" strike="noStrike" cap="none">
                <a:solidFill>
                  <a:srgbClr val="000000"/>
                </a:solidFill>
                <a:latin typeface="Montserrat"/>
                <a:ea typeface="Montserrat"/>
                <a:cs typeface="Montserrat"/>
                <a:sym typeface="Montserrat"/>
              </a:defRPr>
            </a:lvl9pPr>
          </a:lstStyle>
          <a:p>
            <a:endParaRPr/>
          </a:p>
        </p:txBody>
      </p:sp>
      <p:sp>
        <p:nvSpPr>
          <p:cNvPr id="61" name="Google Shape;61;p8"/>
          <p:cNvSpPr txBox="1"/>
          <p:nvPr/>
        </p:nvSpPr>
        <p:spPr>
          <a:xfrm>
            <a:off x="-24375" y="6562800"/>
            <a:ext cx="5875200" cy="5232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400"/>
              <a:buFont typeface="Arial"/>
              <a:buNone/>
            </a:pPr>
            <a:r>
              <a:rPr lang="en-GB" b="1">
                <a:solidFill>
                  <a:schemeClr val="accent1"/>
                </a:solidFill>
                <a:latin typeface="Montserrat"/>
                <a:ea typeface="Montserrat"/>
                <a:cs typeface="Montserrat"/>
                <a:sym typeface="Montserrat"/>
              </a:rPr>
              <a:t>WGCapD-15, 3 September 2026</a:t>
            </a:r>
            <a:endParaRPr b="1">
              <a:solidFill>
                <a:schemeClr val="accent1"/>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Arial"/>
              <a:buNone/>
            </a:pPr>
            <a:endParaRPr b="1">
              <a:solidFill>
                <a:schemeClr val="accent1"/>
              </a:solidFill>
              <a:latin typeface="Montserrat"/>
              <a:ea typeface="Montserrat"/>
              <a:cs typeface="Montserrat"/>
              <a:sym typeface="Montserrat"/>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OC Slide 2">
    <p:bg>
      <p:bgPr>
        <a:gradFill>
          <a:gsLst>
            <a:gs pos="100000">
              <a:schemeClr val="accent3"/>
            </a:gs>
            <a:gs pos="65000">
              <a:schemeClr val="bg1"/>
            </a:gs>
          </a:gsLst>
          <a:lin ang="20400000" scaled="0"/>
        </a:gra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E36D5556-E163-46E4-4AF2-990A65A8CA6B}"/>
              </a:ext>
            </a:extLst>
          </p:cNvPr>
          <p:cNvSpPr/>
          <p:nvPr userDrawn="1"/>
        </p:nvSpPr>
        <p:spPr>
          <a:xfrm rot="10800000">
            <a:off x="-2" y="0"/>
            <a:ext cx="12192002" cy="6858000"/>
          </a:xfrm>
          <a:prstGeom prst="rect">
            <a:avLst/>
          </a:prstGeom>
          <a:gradFill flip="none" rotWithShape="1">
            <a:gsLst>
              <a:gs pos="100000">
                <a:schemeClr val="accent3">
                  <a:alpha val="78618"/>
                </a:schemeClr>
              </a:gs>
              <a:gs pos="97000">
                <a:schemeClr val="accent3">
                  <a:alpha val="21838"/>
                </a:schemeClr>
              </a:gs>
              <a:gs pos="84000">
                <a:schemeClr val="accent4">
                  <a:alpha val="0"/>
                  <a:lumMod val="64000"/>
                </a:schemeClr>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Graphic 1" hidden="1">
            <a:extLst>
              <a:ext uri="{FF2B5EF4-FFF2-40B4-BE49-F238E27FC236}">
                <a16:creationId xmlns:a16="http://schemas.microsoft.com/office/drawing/2014/main" id="{1709D6AF-98EE-A1D6-0C54-5FAAB8D026F2}"/>
              </a:ext>
            </a:extLst>
          </p:cNvPr>
          <p:cNvPicPr>
            <a:picLocks noChangeAspect="1"/>
          </p:cNvPicPr>
          <p:nvPr userDrawn="1"/>
        </p:nvPicPr>
        <p:blipFill>
          <a:blip>
            <a:extLst>
              <a:ext uri="{96DAC541-7B7A-43D3-8B79-37D633B846F1}">
                <asvg:svgBlip xmlns:asvg="http://schemas.microsoft.com/office/drawing/2016/SVG/main" r:embed="rId2"/>
              </a:ext>
            </a:extLst>
          </a:blip>
          <a:srcRect l="1" t="8970" r="37712" b="8596"/>
          <a:stretch>
            <a:fillRect/>
          </a:stretch>
        </p:blipFill>
        <p:spPr>
          <a:xfrm>
            <a:off x="7010107" y="-1"/>
            <a:ext cx="5181893" cy="6858001"/>
          </a:xfrm>
          <a:prstGeom prst="rect">
            <a:avLst/>
          </a:prstGeom>
        </p:spPr>
      </p:pic>
      <p:pic>
        <p:nvPicPr>
          <p:cNvPr id="9" name="Graphic 8">
            <a:extLst>
              <a:ext uri="{FF2B5EF4-FFF2-40B4-BE49-F238E27FC236}">
                <a16:creationId xmlns:a16="http://schemas.microsoft.com/office/drawing/2014/main" id="{4F3D1F0A-D25F-E82D-6A2B-2C51ADCBECF0}"/>
              </a:ext>
            </a:extLst>
          </p:cNvPr>
          <p:cNvPicPr>
            <a:picLocks noChangeAspect="1"/>
          </p:cNvPicPr>
          <p:nvPr userDrawn="1"/>
        </p:nvPicPr>
        <p:blipFill>
          <a:blip>
            <a:extLst>
              <a:ext uri="{96DAC541-7B7A-43D3-8B79-37D633B846F1}">
                <asvg:svgBlip xmlns:asvg="http://schemas.microsoft.com/office/drawing/2016/SVG/main" r:embed="rId3"/>
              </a:ext>
            </a:extLst>
          </a:blip>
          <a:srcRect t="9286" r="37771" b="8568"/>
          <a:stretch>
            <a:fillRect/>
          </a:stretch>
        </p:blipFill>
        <p:spPr>
          <a:xfrm>
            <a:off x="7010107" y="-1"/>
            <a:ext cx="5195144" cy="6858002"/>
          </a:xfrm>
          <a:prstGeom prst="rect">
            <a:avLst/>
          </a:prstGeom>
        </p:spPr>
      </p:pic>
      <p:sp>
        <p:nvSpPr>
          <p:cNvPr id="29" name="Rectangle 28">
            <a:extLst>
              <a:ext uri="{FF2B5EF4-FFF2-40B4-BE49-F238E27FC236}">
                <a16:creationId xmlns:a16="http://schemas.microsoft.com/office/drawing/2014/main" id="{FAA6EA95-5070-A6FB-C0A4-E1239FB0F264}"/>
              </a:ext>
            </a:extLst>
          </p:cNvPr>
          <p:cNvSpPr/>
          <p:nvPr userDrawn="1"/>
        </p:nvSpPr>
        <p:spPr>
          <a:xfrm rot="10800000">
            <a:off x="-2" y="0"/>
            <a:ext cx="12192002" cy="6858000"/>
          </a:xfrm>
          <a:prstGeom prst="rect">
            <a:avLst/>
          </a:prstGeom>
          <a:gradFill>
            <a:gsLst>
              <a:gs pos="98000">
                <a:srgbClr val="F3B44E">
                  <a:alpha val="99000"/>
                </a:srgbClr>
              </a:gs>
              <a:gs pos="80000">
                <a:srgbClr val="F3B44E">
                  <a:alpha val="30000"/>
                </a:srgbClr>
              </a:gs>
              <a:gs pos="62000">
                <a:srgbClr val="F3B44E">
                  <a:alpha val="0"/>
                </a:srgbClr>
              </a:gs>
            </a:gsLst>
            <a:lin ang="6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15">
            <a:extLst>
              <a:ext uri="{FF2B5EF4-FFF2-40B4-BE49-F238E27FC236}">
                <a16:creationId xmlns:a16="http://schemas.microsoft.com/office/drawing/2014/main" id="{89A675BD-E723-5B6C-7B5E-CD6DC9CDA8AA}"/>
              </a:ext>
            </a:extLst>
          </p:cNvPr>
          <p:cNvSpPr>
            <a:spLocks noGrp="1"/>
          </p:cNvSpPr>
          <p:nvPr>
            <p:ph type="body" sz="quarter" idx="12" hasCustomPrompt="1"/>
          </p:nvPr>
        </p:nvSpPr>
        <p:spPr>
          <a:xfrm rot="5400000">
            <a:off x="-1399691" y="1917831"/>
            <a:ext cx="3406297" cy="236951"/>
          </a:xfrm>
        </p:spPr>
        <p:txBody>
          <a:bodyPr>
            <a:noAutofit/>
          </a:bodyPr>
          <a:lstStyle>
            <a:lvl1pPr marL="0" indent="0">
              <a:buNone/>
              <a:defRPr sz="1200" spc="300">
                <a:solidFill>
                  <a:schemeClr val="accent1"/>
                </a:solidFill>
              </a:defRPr>
            </a:lvl1pPr>
          </a:lstStyle>
          <a:p>
            <a:r>
              <a:rPr lang="en-US" dirty="0">
                <a:effectLst/>
                <a:latin typeface="Arial" panose="020B0604020202020204" pitchFamily="34" charset="0"/>
              </a:rPr>
              <a:t>MISSION / TOPIC</a:t>
            </a:r>
          </a:p>
        </p:txBody>
      </p:sp>
      <p:cxnSp>
        <p:nvCxnSpPr>
          <p:cNvPr id="6" name="Straight Connector 5">
            <a:extLst>
              <a:ext uri="{FF2B5EF4-FFF2-40B4-BE49-F238E27FC236}">
                <a16:creationId xmlns:a16="http://schemas.microsoft.com/office/drawing/2014/main" id="{04D183D1-7D20-A7BB-CE81-70DB2B266D10}"/>
              </a:ext>
            </a:extLst>
          </p:cNvPr>
          <p:cNvCxnSpPr>
            <a:cxnSpLocks/>
          </p:cNvCxnSpPr>
          <p:nvPr userDrawn="1"/>
        </p:nvCxnSpPr>
        <p:spPr>
          <a:xfrm>
            <a:off x="591414" y="420684"/>
            <a:ext cx="0" cy="6003363"/>
          </a:xfrm>
          <a:prstGeom prst="line">
            <a:avLst/>
          </a:prstGeom>
          <a:ln w="31750">
            <a:gradFill>
              <a:gsLst>
                <a:gs pos="100000">
                  <a:srgbClr val="00A6DE">
                    <a:alpha val="0"/>
                  </a:srgbClr>
                </a:gs>
                <a:gs pos="71000">
                  <a:srgbClr val="00A6DE"/>
                </a:gs>
              </a:gsLst>
              <a:lin ang="5400000" scaled="1"/>
            </a:gradFill>
          </a:ln>
        </p:spPr>
        <p:style>
          <a:lnRef idx="2">
            <a:schemeClr val="accent1"/>
          </a:lnRef>
          <a:fillRef idx="0">
            <a:schemeClr val="accent1"/>
          </a:fillRef>
          <a:effectRef idx="1">
            <a:schemeClr val="accent1"/>
          </a:effectRef>
          <a:fontRef idx="minor">
            <a:schemeClr val="tx1"/>
          </a:fontRef>
        </p:style>
      </p:cxnSp>
      <p:sp>
        <p:nvSpPr>
          <p:cNvPr id="18" name="Text Placeholder 16">
            <a:extLst>
              <a:ext uri="{FF2B5EF4-FFF2-40B4-BE49-F238E27FC236}">
                <a16:creationId xmlns:a16="http://schemas.microsoft.com/office/drawing/2014/main" id="{BED596D8-187A-4FA6-8DA1-5C6E8F8D1BB4}"/>
              </a:ext>
            </a:extLst>
          </p:cNvPr>
          <p:cNvSpPr>
            <a:spLocks noGrp="1"/>
          </p:cNvSpPr>
          <p:nvPr>
            <p:ph type="body" sz="quarter" idx="14" hasCustomPrompt="1"/>
          </p:nvPr>
        </p:nvSpPr>
        <p:spPr>
          <a:xfrm>
            <a:off x="1296108" y="1582496"/>
            <a:ext cx="1027044" cy="676274"/>
          </a:xfrm>
        </p:spPr>
        <p:txBody>
          <a:bodyPr>
            <a:noAutofit/>
          </a:bodyPr>
          <a:lstStyle>
            <a:lvl1pPr marL="0" indent="0">
              <a:buNone/>
              <a:defRPr sz="5000" b="1" i="0">
                <a:solidFill>
                  <a:schemeClr val="accent2"/>
                </a:solidFill>
                <a:latin typeface="Arial" panose="020B0604020202020204" pitchFamily="34" charset="0"/>
                <a:cs typeface="Arial" panose="020B0604020202020204" pitchFamily="34" charset="0"/>
              </a:defRPr>
            </a:lvl1pPr>
          </a:lstStyle>
          <a:p>
            <a:pPr lvl="0"/>
            <a:r>
              <a:rPr lang="en-US" dirty="0"/>
              <a:t>##</a:t>
            </a:r>
          </a:p>
        </p:txBody>
      </p:sp>
      <p:sp>
        <p:nvSpPr>
          <p:cNvPr id="22" name="Text Placeholder 16">
            <a:extLst>
              <a:ext uri="{FF2B5EF4-FFF2-40B4-BE49-F238E27FC236}">
                <a16:creationId xmlns:a16="http://schemas.microsoft.com/office/drawing/2014/main" id="{CEA7DC70-DB61-AB24-C850-A2ECB8CE8444}"/>
              </a:ext>
            </a:extLst>
          </p:cNvPr>
          <p:cNvSpPr>
            <a:spLocks noGrp="1"/>
          </p:cNvSpPr>
          <p:nvPr>
            <p:ph type="body" sz="quarter" idx="15" hasCustomPrompt="1"/>
          </p:nvPr>
        </p:nvSpPr>
        <p:spPr>
          <a:xfrm>
            <a:off x="2237012" y="1616374"/>
            <a:ext cx="5037091" cy="334617"/>
          </a:xfrm>
        </p:spPr>
        <p:txBody>
          <a:bodyPr>
            <a:noAutofit/>
          </a:bodyPr>
          <a:lstStyle>
            <a:lvl1pPr marL="0" indent="0">
              <a:buNone/>
              <a:defRPr sz="1800" b="1" i="0">
                <a:solidFill>
                  <a:schemeClr val="accent1"/>
                </a:solidFill>
                <a:latin typeface="Arial" panose="020B0604020202020204" pitchFamily="34" charset="0"/>
                <a:cs typeface="Arial" panose="020B0604020202020204" pitchFamily="34" charset="0"/>
              </a:defRPr>
            </a:lvl1pPr>
          </a:lstStyle>
          <a:p>
            <a:pPr lvl="0"/>
            <a:r>
              <a:rPr lang="en-US"/>
              <a:t>Chapter Title Goes Here</a:t>
            </a:r>
          </a:p>
        </p:txBody>
      </p:sp>
      <p:sp>
        <p:nvSpPr>
          <p:cNvPr id="23" name="Text Placeholder 16">
            <a:extLst>
              <a:ext uri="{FF2B5EF4-FFF2-40B4-BE49-F238E27FC236}">
                <a16:creationId xmlns:a16="http://schemas.microsoft.com/office/drawing/2014/main" id="{2949B8B1-DC23-8BC4-C1A0-3BB19DA18A26}"/>
              </a:ext>
            </a:extLst>
          </p:cNvPr>
          <p:cNvSpPr>
            <a:spLocks noGrp="1"/>
          </p:cNvSpPr>
          <p:nvPr>
            <p:ph type="body" sz="quarter" idx="16" hasCustomPrompt="1"/>
          </p:nvPr>
        </p:nvSpPr>
        <p:spPr>
          <a:xfrm>
            <a:off x="2250265" y="1937740"/>
            <a:ext cx="5014882" cy="278296"/>
          </a:xfrm>
        </p:spPr>
        <p:txBody>
          <a:bodyPr>
            <a:noAutofit/>
          </a:bodyPr>
          <a:lstStyle>
            <a:lvl1pPr marL="0" indent="0">
              <a:buNone/>
              <a:defRPr sz="1400" b="0" i="0">
                <a:solidFill>
                  <a:schemeClr val="accent1"/>
                </a:solidFill>
                <a:latin typeface="Arial" panose="020B0604020202020204" pitchFamily="34" charset="0"/>
                <a:cs typeface="Arial" panose="020B0604020202020204" pitchFamily="34" charset="0"/>
              </a:defRPr>
            </a:lvl1pPr>
          </a:lstStyle>
          <a:p>
            <a:pPr lvl="0"/>
            <a:r>
              <a:rPr lang="en-US" dirty="0"/>
              <a:t>Chapter Subtitle Goes Here</a:t>
            </a:r>
          </a:p>
        </p:txBody>
      </p:sp>
      <p:sp>
        <p:nvSpPr>
          <p:cNvPr id="13" name="Text Placeholder 16">
            <a:extLst>
              <a:ext uri="{FF2B5EF4-FFF2-40B4-BE49-F238E27FC236}">
                <a16:creationId xmlns:a16="http://schemas.microsoft.com/office/drawing/2014/main" id="{D34CDF8C-80A0-59CD-EB98-998752BAFFB8}"/>
              </a:ext>
            </a:extLst>
          </p:cNvPr>
          <p:cNvSpPr>
            <a:spLocks noGrp="1"/>
          </p:cNvSpPr>
          <p:nvPr>
            <p:ph type="body" sz="quarter" idx="29" hasCustomPrompt="1"/>
          </p:nvPr>
        </p:nvSpPr>
        <p:spPr>
          <a:xfrm>
            <a:off x="1296108" y="2745787"/>
            <a:ext cx="1027044" cy="676274"/>
          </a:xfrm>
        </p:spPr>
        <p:txBody>
          <a:bodyPr>
            <a:noAutofit/>
          </a:bodyPr>
          <a:lstStyle>
            <a:lvl1pPr marL="0" indent="0">
              <a:buNone/>
              <a:defRPr sz="5000" b="1" i="0">
                <a:solidFill>
                  <a:schemeClr val="accent2"/>
                </a:solidFill>
                <a:latin typeface="Arial" panose="020B0604020202020204" pitchFamily="34" charset="0"/>
                <a:cs typeface="Arial" panose="020B0604020202020204" pitchFamily="34" charset="0"/>
              </a:defRPr>
            </a:lvl1pPr>
          </a:lstStyle>
          <a:p>
            <a:pPr lvl="0"/>
            <a:r>
              <a:rPr lang="en-US"/>
              <a:t>##</a:t>
            </a:r>
          </a:p>
        </p:txBody>
      </p:sp>
      <p:sp>
        <p:nvSpPr>
          <p:cNvPr id="14" name="Text Placeholder 16">
            <a:extLst>
              <a:ext uri="{FF2B5EF4-FFF2-40B4-BE49-F238E27FC236}">
                <a16:creationId xmlns:a16="http://schemas.microsoft.com/office/drawing/2014/main" id="{C2999380-3C47-6DEC-159D-1CCA81BAB69B}"/>
              </a:ext>
            </a:extLst>
          </p:cNvPr>
          <p:cNvSpPr>
            <a:spLocks noGrp="1"/>
          </p:cNvSpPr>
          <p:nvPr>
            <p:ph type="body" sz="quarter" idx="30" hasCustomPrompt="1"/>
          </p:nvPr>
        </p:nvSpPr>
        <p:spPr>
          <a:xfrm>
            <a:off x="2237014" y="2769391"/>
            <a:ext cx="5026816" cy="334617"/>
          </a:xfrm>
        </p:spPr>
        <p:txBody>
          <a:bodyPr>
            <a:noAutofit/>
          </a:bodyPr>
          <a:lstStyle>
            <a:lvl1pPr marL="0" indent="0">
              <a:buNone/>
              <a:defRPr sz="1800" b="1" i="0">
                <a:solidFill>
                  <a:schemeClr val="accent1"/>
                </a:solidFill>
                <a:latin typeface="Arial" panose="020B0604020202020204" pitchFamily="34" charset="0"/>
                <a:cs typeface="Arial" panose="020B0604020202020204" pitchFamily="34" charset="0"/>
              </a:defRPr>
            </a:lvl1pPr>
          </a:lstStyle>
          <a:p>
            <a:pPr lvl="0"/>
            <a:r>
              <a:rPr lang="en-US"/>
              <a:t>Chapter Title Goes Here</a:t>
            </a:r>
          </a:p>
        </p:txBody>
      </p:sp>
      <p:sp>
        <p:nvSpPr>
          <p:cNvPr id="15" name="Text Placeholder 16">
            <a:extLst>
              <a:ext uri="{FF2B5EF4-FFF2-40B4-BE49-F238E27FC236}">
                <a16:creationId xmlns:a16="http://schemas.microsoft.com/office/drawing/2014/main" id="{1B32B247-2AC1-0EB6-29B1-7947E4782800}"/>
              </a:ext>
            </a:extLst>
          </p:cNvPr>
          <p:cNvSpPr>
            <a:spLocks noGrp="1"/>
          </p:cNvSpPr>
          <p:nvPr>
            <p:ph type="body" sz="quarter" idx="31" hasCustomPrompt="1"/>
          </p:nvPr>
        </p:nvSpPr>
        <p:spPr>
          <a:xfrm>
            <a:off x="2250265" y="3090757"/>
            <a:ext cx="5014882" cy="278296"/>
          </a:xfrm>
        </p:spPr>
        <p:txBody>
          <a:bodyPr>
            <a:noAutofit/>
          </a:bodyPr>
          <a:lstStyle>
            <a:lvl1pPr marL="0" indent="0">
              <a:buNone/>
              <a:defRPr sz="1400" b="0" i="0">
                <a:solidFill>
                  <a:schemeClr val="accent1"/>
                </a:solidFill>
                <a:latin typeface="Arial" panose="020B0604020202020204" pitchFamily="34" charset="0"/>
                <a:cs typeface="Arial" panose="020B0604020202020204" pitchFamily="34" charset="0"/>
              </a:defRPr>
            </a:lvl1pPr>
          </a:lstStyle>
          <a:p>
            <a:pPr lvl="0"/>
            <a:r>
              <a:rPr lang="en-US"/>
              <a:t>Chapter Subtitle Goes Here</a:t>
            </a:r>
          </a:p>
        </p:txBody>
      </p:sp>
      <p:sp>
        <p:nvSpPr>
          <p:cNvPr id="16" name="Text Placeholder 16">
            <a:extLst>
              <a:ext uri="{FF2B5EF4-FFF2-40B4-BE49-F238E27FC236}">
                <a16:creationId xmlns:a16="http://schemas.microsoft.com/office/drawing/2014/main" id="{00D21115-361E-E3BF-0576-609A7D7CF85A}"/>
              </a:ext>
            </a:extLst>
          </p:cNvPr>
          <p:cNvSpPr>
            <a:spLocks noGrp="1"/>
          </p:cNvSpPr>
          <p:nvPr>
            <p:ph type="body" sz="quarter" idx="32" hasCustomPrompt="1"/>
          </p:nvPr>
        </p:nvSpPr>
        <p:spPr>
          <a:xfrm>
            <a:off x="1296108" y="3835365"/>
            <a:ext cx="1027044" cy="676274"/>
          </a:xfrm>
        </p:spPr>
        <p:txBody>
          <a:bodyPr>
            <a:noAutofit/>
          </a:bodyPr>
          <a:lstStyle>
            <a:lvl1pPr marL="0" indent="0">
              <a:buNone/>
              <a:defRPr sz="5000" b="1" i="0">
                <a:solidFill>
                  <a:schemeClr val="accent2"/>
                </a:solidFill>
                <a:latin typeface="Arial" panose="020B0604020202020204" pitchFamily="34" charset="0"/>
                <a:cs typeface="Arial" panose="020B0604020202020204" pitchFamily="34" charset="0"/>
              </a:defRPr>
            </a:lvl1pPr>
          </a:lstStyle>
          <a:p>
            <a:pPr lvl="0"/>
            <a:r>
              <a:rPr lang="en-US"/>
              <a:t>##</a:t>
            </a:r>
          </a:p>
        </p:txBody>
      </p:sp>
      <p:sp>
        <p:nvSpPr>
          <p:cNvPr id="19" name="Text Placeholder 16">
            <a:extLst>
              <a:ext uri="{FF2B5EF4-FFF2-40B4-BE49-F238E27FC236}">
                <a16:creationId xmlns:a16="http://schemas.microsoft.com/office/drawing/2014/main" id="{0B9D7EFB-AC69-15FF-A84B-B942C7526097}"/>
              </a:ext>
            </a:extLst>
          </p:cNvPr>
          <p:cNvSpPr>
            <a:spLocks noGrp="1"/>
          </p:cNvSpPr>
          <p:nvPr>
            <p:ph type="body" sz="quarter" idx="33" hasCustomPrompt="1"/>
          </p:nvPr>
        </p:nvSpPr>
        <p:spPr>
          <a:xfrm>
            <a:off x="2237013" y="3869243"/>
            <a:ext cx="5026816" cy="334617"/>
          </a:xfrm>
        </p:spPr>
        <p:txBody>
          <a:bodyPr>
            <a:noAutofit/>
          </a:bodyPr>
          <a:lstStyle>
            <a:lvl1pPr marL="0" indent="0">
              <a:buNone/>
              <a:defRPr sz="1800" b="1" i="0">
                <a:solidFill>
                  <a:schemeClr val="accent1"/>
                </a:solidFill>
                <a:latin typeface="Arial" panose="020B0604020202020204" pitchFamily="34" charset="0"/>
                <a:cs typeface="Arial" panose="020B0604020202020204" pitchFamily="34" charset="0"/>
              </a:defRPr>
            </a:lvl1pPr>
          </a:lstStyle>
          <a:p>
            <a:pPr lvl="0"/>
            <a:r>
              <a:rPr lang="en-US"/>
              <a:t>Chapter Title Goes Here</a:t>
            </a:r>
          </a:p>
        </p:txBody>
      </p:sp>
      <p:sp>
        <p:nvSpPr>
          <p:cNvPr id="20" name="Text Placeholder 16">
            <a:extLst>
              <a:ext uri="{FF2B5EF4-FFF2-40B4-BE49-F238E27FC236}">
                <a16:creationId xmlns:a16="http://schemas.microsoft.com/office/drawing/2014/main" id="{511350A6-7053-12FC-6B71-5D9887662197}"/>
              </a:ext>
            </a:extLst>
          </p:cNvPr>
          <p:cNvSpPr>
            <a:spLocks noGrp="1"/>
          </p:cNvSpPr>
          <p:nvPr>
            <p:ph type="body" sz="quarter" idx="34" hasCustomPrompt="1"/>
          </p:nvPr>
        </p:nvSpPr>
        <p:spPr>
          <a:xfrm>
            <a:off x="2250265" y="4190609"/>
            <a:ext cx="5014882" cy="278296"/>
          </a:xfrm>
        </p:spPr>
        <p:txBody>
          <a:bodyPr>
            <a:noAutofit/>
          </a:bodyPr>
          <a:lstStyle>
            <a:lvl1pPr marL="0" indent="0">
              <a:buNone/>
              <a:defRPr sz="1400" b="0" i="0">
                <a:solidFill>
                  <a:schemeClr val="accent1"/>
                </a:solidFill>
                <a:latin typeface="Arial" panose="020B0604020202020204" pitchFamily="34" charset="0"/>
                <a:cs typeface="Arial" panose="020B0604020202020204" pitchFamily="34" charset="0"/>
              </a:defRPr>
            </a:lvl1pPr>
          </a:lstStyle>
          <a:p>
            <a:pPr lvl="0"/>
            <a:r>
              <a:rPr lang="en-US"/>
              <a:t>Chapter Subtitle Goes Here</a:t>
            </a:r>
          </a:p>
        </p:txBody>
      </p:sp>
      <p:sp>
        <p:nvSpPr>
          <p:cNvPr id="21" name="Text Placeholder 16">
            <a:extLst>
              <a:ext uri="{FF2B5EF4-FFF2-40B4-BE49-F238E27FC236}">
                <a16:creationId xmlns:a16="http://schemas.microsoft.com/office/drawing/2014/main" id="{4FFABE2D-BE7E-32AB-21A1-74181980ACE3}"/>
              </a:ext>
            </a:extLst>
          </p:cNvPr>
          <p:cNvSpPr>
            <a:spLocks noGrp="1"/>
          </p:cNvSpPr>
          <p:nvPr>
            <p:ph type="body" sz="quarter" idx="35" hasCustomPrompt="1"/>
          </p:nvPr>
        </p:nvSpPr>
        <p:spPr>
          <a:xfrm>
            <a:off x="1296108" y="4925357"/>
            <a:ext cx="1027044" cy="676274"/>
          </a:xfrm>
        </p:spPr>
        <p:txBody>
          <a:bodyPr>
            <a:noAutofit/>
          </a:bodyPr>
          <a:lstStyle>
            <a:lvl1pPr marL="0" indent="0">
              <a:buNone/>
              <a:defRPr sz="5000" b="1" i="0">
                <a:solidFill>
                  <a:schemeClr val="accent2"/>
                </a:solidFill>
                <a:latin typeface="Arial" panose="020B0604020202020204" pitchFamily="34" charset="0"/>
                <a:cs typeface="Arial" panose="020B0604020202020204" pitchFamily="34" charset="0"/>
              </a:defRPr>
            </a:lvl1pPr>
          </a:lstStyle>
          <a:p>
            <a:pPr lvl="0"/>
            <a:r>
              <a:rPr lang="en-US"/>
              <a:t>##</a:t>
            </a:r>
          </a:p>
        </p:txBody>
      </p:sp>
      <p:sp>
        <p:nvSpPr>
          <p:cNvPr id="25" name="Text Placeholder 16">
            <a:extLst>
              <a:ext uri="{FF2B5EF4-FFF2-40B4-BE49-F238E27FC236}">
                <a16:creationId xmlns:a16="http://schemas.microsoft.com/office/drawing/2014/main" id="{24F22AD2-0405-ACD5-44F6-A460C68F132F}"/>
              </a:ext>
            </a:extLst>
          </p:cNvPr>
          <p:cNvSpPr>
            <a:spLocks noGrp="1"/>
          </p:cNvSpPr>
          <p:nvPr>
            <p:ph type="body" sz="quarter" idx="36" hasCustomPrompt="1"/>
          </p:nvPr>
        </p:nvSpPr>
        <p:spPr>
          <a:xfrm>
            <a:off x="2237012" y="4959235"/>
            <a:ext cx="5037091" cy="334617"/>
          </a:xfrm>
        </p:spPr>
        <p:txBody>
          <a:bodyPr>
            <a:noAutofit/>
          </a:bodyPr>
          <a:lstStyle>
            <a:lvl1pPr marL="0" indent="0">
              <a:buNone/>
              <a:defRPr sz="1800" b="1" i="0">
                <a:solidFill>
                  <a:schemeClr val="accent1"/>
                </a:solidFill>
                <a:latin typeface="Arial" panose="020B0604020202020204" pitchFamily="34" charset="0"/>
                <a:cs typeface="Arial" panose="020B0604020202020204" pitchFamily="34" charset="0"/>
              </a:defRPr>
            </a:lvl1pPr>
          </a:lstStyle>
          <a:p>
            <a:pPr lvl="0"/>
            <a:r>
              <a:rPr lang="en-US"/>
              <a:t>Chapter Title Goes Here</a:t>
            </a:r>
          </a:p>
        </p:txBody>
      </p:sp>
      <p:sp>
        <p:nvSpPr>
          <p:cNvPr id="26" name="Text Placeholder 16">
            <a:extLst>
              <a:ext uri="{FF2B5EF4-FFF2-40B4-BE49-F238E27FC236}">
                <a16:creationId xmlns:a16="http://schemas.microsoft.com/office/drawing/2014/main" id="{4380BF88-D704-DE87-A3D1-8E69CE9B9A9F}"/>
              </a:ext>
            </a:extLst>
          </p:cNvPr>
          <p:cNvSpPr>
            <a:spLocks noGrp="1"/>
          </p:cNvSpPr>
          <p:nvPr>
            <p:ph type="body" sz="quarter" idx="37" hasCustomPrompt="1"/>
          </p:nvPr>
        </p:nvSpPr>
        <p:spPr>
          <a:xfrm>
            <a:off x="2250265" y="5280601"/>
            <a:ext cx="5014882" cy="278296"/>
          </a:xfrm>
        </p:spPr>
        <p:txBody>
          <a:bodyPr>
            <a:noAutofit/>
          </a:bodyPr>
          <a:lstStyle>
            <a:lvl1pPr marL="0" indent="0">
              <a:buNone/>
              <a:defRPr sz="1400" b="0" i="0">
                <a:solidFill>
                  <a:schemeClr val="accent1"/>
                </a:solidFill>
                <a:latin typeface="Arial" panose="020B0604020202020204" pitchFamily="34" charset="0"/>
                <a:cs typeface="Arial" panose="020B0604020202020204" pitchFamily="34" charset="0"/>
              </a:defRPr>
            </a:lvl1pPr>
          </a:lstStyle>
          <a:p>
            <a:pPr lvl="0"/>
            <a:r>
              <a:rPr lang="en-US"/>
              <a:t>Chapter Subtitle Goes Here</a:t>
            </a:r>
          </a:p>
        </p:txBody>
      </p:sp>
      <p:sp>
        <p:nvSpPr>
          <p:cNvPr id="3" name="TextBox 2">
            <a:extLst>
              <a:ext uri="{FF2B5EF4-FFF2-40B4-BE49-F238E27FC236}">
                <a16:creationId xmlns:a16="http://schemas.microsoft.com/office/drawing/2014/main" id="{77469618-F0E5-201D-9209-F97C46901383}"/>
              </a:ext>
            </a:extLst>
          </p:cNvPr>
          <p:cNvSpPr txBox="1"/>
          <p:nvPr userDrawn="1"/>
        </p:nvSpPr>
        <p:spPr>
          <a:xfrm>
            <a:off x="27710" y="6151418"/>
            <a:ext cx="540328" cy="292388"/>
          </a:xfrm>
          <a:prstGeom prst="rect">
            <a:avLst/>
          </a:prstGeom>
          <a:noFill/>
        </p:spPr>
        <p:txBody>
          <a:bodyPr wrap="square" rtlCol="0">
            <a:spAutoFit/>
          </a:bodyPr>
          <a:lstStyle/>
          <a:p>
            <a:pPr algn="ctr"/>
            <a:fld id="{5A6537DD-D9D9-FE42-A788-1E00199B8A7D}" type="slidenum">
              <a:rPr lang="en-US" sz="1300" smtClean="0">
                <a:solidFill>
                  <a:schemeClr val="accent1"/>
                </a:solidFill>
                <a:effectLst/>
                <a:latin typeface="Arial" panose="020B0604020202020204" pitchFamily="34" charset="0"/>
              </a:rPr>
              <a:pPr algn="ctr"/>
              <a:t>‹#›</a:t>
            </a:fld>
            <a:endParaRPr lang="en-US" sz="1300" dirty="0">
              <a:solidFill>
                <a:schemeClr val="accent1"/>
              </a:solidFill>
            </a:endParaRPr>
          </a:p>
        </p:txBody>
      </p:sp>
      <p:sp>
        <p:nvSpPr>
          <p:cNvPr id="4" name="Text Placeholder 16">
            <a:extLst>
              <a:ext uri="{FF2B5EF4-FFF2-40B4-BE49-F238E27FC236}">
                <a16:creationId xmlns:a16="http://schemas.microsoft.com/office/drawing/2014/main" id="{ADB834CC-5B27-0885-6FC2-2DC1A25021D3}"/>
              </a:ext>
            </a:extLst>
          </p:cNvPr>
          <p:cNvSpPr>
            <a:spLocks noGrp="1"/>
          </p:cNvSpPr>
          <p:nvPr>
            <p:ph type="body" sz="quarter" idx="26" hasCustomPrompt="1"/>
          </p:nvPr>
        </p:nvSpPr>
        <p:spPr>
          <a:xfrm>
            <a:off x="801756" y="346642"/>
            <a:ext cx="2773651" cy="331304"/>
          </a:xfrm>
        </p:spPr>
        <p:txBody>
          <a:bodyPr>
            <a:noAutofit/>
          </a:bodyPr>
          <a:lstStyle>
            <a:lvl1pPr marL="0" indent="0">
              <a:buNone/>
              <a:defRPr sz="2500" b="0" i="0">
                <a:solidFill>
                  <a:schemeClr val="accent1"/>
                </a:solidFill>
                <a:latin typeface="Arial" panose="020B0604020202020204" pitchFamily="34" charset="0"/>
                <a:cs typeface="Arial" panose="020B0604020202020204" pitchFamily="34" charset="0"/>
              </a:defRPr>
            </a:lvl1pPr>
          </a:lstStyle>
          <a:p>
            <a:pPr lvl="0"/>
            <a:r>
              <a:rPr lang="en-US" dirty="0"/>
              <a:t>Slide Title</a:t>
            </a:r>
          </a:p>
        </p:txBody>
      </p:sp>
      <p:sp>
        <p:nvSpPr>
          <p:cNvPr id="7" name="Text Placeholder 16">
            <a:extLst>
              <a:ext uri="{FF2B5EF4-FFF2-40B4-BE49-F238E27FC236}">
                <a16:creationId xmlns:a16="http://schemas.microsoft.com/office/drawing/2014/main" id="{B874C2F5-0B3C-9113-33D2-63F5D39DA568}"/>
              </a:ext>
            </a:extLst>
          </p:cNvPr>
          <p:cNvSpPr>
            <a:spLocks noGrp="1"/>
          </p:cNvSpPr>
          <p:nvPr>
            <p:ph type="body" sz="quarter" idx="27" hasCustomPrompt="1"/>
          </p:nvPr>
        </p:nvSpPr>
        <p:spPr>
          <a:xfrm>
            <a:off x="801756" y="716532"/>
            <a:ext cx="2763377" cy="331304"/>
          </a:xfrm>
        </p:spPr>
        <p:txBody>
          <a:bodyPr>
            <a:noAutofit/>
          </a:bodyPr>
          <a:lstStyle>
            <a:lvl1pPr marL="0" indent="0">
              <a:buNone/>
              <a:defRPr sz="2500" b="1" i="0">
                <a:solidFill>
                  <a:schemeClr val="accent1"/>
                </a:solidFill>
                <a:latin typeface="Arial" panose="020B0604020202020204" pitchFamily="34" charset="0"/>
                <a:cs typeface="Arial" panose="020B0604020202020204" pitchFamily="34" charset="0"/>
              </a:defRPr>
            </a:lvl1pPr>
          </a:lstStyle>
          <a:p>
            <a:pPr lvl="0"/>
            <a:r>
              <a:rPr lang="en-US"/>
              <a:t>Goes Here</a:t>
            </a:r>
          </a:p>
        </p:txBody>
      </p:sp>
    </p:spTree>
    <p:extLst>
      <p:ext uri="{BB962C8B-B14F-4D97-AF65-F5344CB8AC3E}">
        <p14:creationId xmlns:p14="http://schemas.microsoft.com/office/powerpoint/2010/main" val="7985293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
          <p:cNvSpPr/>
          <p:nvPr/>
        </p:nvSpPr>
        <p:spPr>
          <a:xfrm>
            <a:off x="0" y="1"/>
            <a:ext cx="12192000" cy="103749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7" name="Google Shape;7;p3"/>
          <p:cNvPicPr preferRelativeResize="0"/>
          <p:nvPr/>
        </p:nvPicPr>
        <p:blipFill rotWithShape="1">
          <a:blip r:embed="rId8">
            <a:alphaModFix amt="34000"/>
          </a:blip>
          <a:srcRect l="51339" t="39269" r="-2839" b="35419"/>
          <a:stretch/>
        </p:blipFill>
        <p:spPr>
          <a:xfrm flipH="1">
            <a:off x="9304422" y="0"/>
            <a:ext cx="2887578" cy="1037492"/>
          </a:xfrm>
          <a:prstGeom prst="rect">
            <a:avLst/>
          </a:prstGeom>
          <a:noFill/>
          <a:ln>
            <a:noFill/>
          </a:ln>
        </p:spPr>
      </p:pic>
      <p:pic>
        <p:nvPicPr>
          <p:cNvPr id="8" name="Google Shape;8;p3"/>
          <p:cNvPicPr preferRelativeResize="0"/>
          <p:nvPr/>
        </p:nvPicPr>
        <p:blipFill rotWithShape="1">
          <a:blip r:embed="rId9">
            <a:alphaModFix/>
          </a:blip>
          <a:srcRect/>
          <a:stretch/>
        </p:blipFill>
        <p:spPr>
          <a:xfrm>
            <a:off x="9791700" y="111656"/>
            <a:ext cx="2027900" cy="803439"/>
          </a:xfrm>
          <a:prstGeom prst="rect">
            <a:avLst/>
          </a:prstGeom>
          <a:noFill/>
          <a:ln>
            <a:noFill/>
          </a:ln>
          <a:effectLst>
            <a:outerShdw blurRad="50800" dist="38100" dir="2700000" algn="tl" rotWithShape="0">
              <a:srgbClr val="000000">
                <a:alpha val="40000"/>
              </a:srgbClr>
            </a:outerShdw>
          </a:effectLst>
        </p:spPr>
      </p:pic>
      <p:sp>
        <p:nvSpPr>
          <p:cNvPr id="9" name="Google Shape;9;p3"/>
          <p:cNvSpPr/>
          <p:nvPr/>
        </p:nvSpPr>
        <p:spPr>
          <a:xfrm>
            <a:off x="-1778" y="6574604"/>
            <a:ext cx="12193777" cy="28339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10" name="Google Shape;10;p3"/>
          <p:cNvSpPr/>
          <p:nvPr/>
        </p:nvSpPr>
        <p:spPr>
          <a:xfrm rot="10800000" flipH="1">
            <a:off x="-4504" y="6540436"/>
            <a:ext cx="12196504" cy="5952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www.earthdata.nasa.gov/data/projects/arset" TargetMode="External"/><Relationship Id="rId7" Type="http://schemas.openxmlformats.org/officeDocument/2006/relationships/hyperlink" Target="https://www.earthdata.nasa.gov/learn/trainings/developing-sustainable-earth-science-applications"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hyperlink" Target="https://www.earthdata.nasa.gov/learn/trainings/hyperspectral-data-land-coastal-systems" TargetMode="External"/><Relationship Id="rId5" Type="http://schemas.openxmlformats.org/officeDocument/2006/relationships/hyperlink" Target="https://www.earthdata.nasa.gov/es/learn/trainings/fundamentos-de-la-teledeteccion" TargetMode="External"/><Relationship Id="rId4" Type="http://schemas.openxmlformats.org/officeDocument/2006/relationships/hyperlink" Target="https://www.earthdata.nasa.gov/learn/trainings/fundamentals-remote-sensing"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science.nasa.gov/earth-science/earthrise-developers-academy/"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
          <p:cNvSpPr txBox="1">
            <a:spLocks noGrp="1"/>
          </p:cNvSpPr>
          <p:nvPr>
            <p:ph type="title"/>
          </p:nvPr>
        </p:nvSpPr>
        <p:spPr>
          <a:xfrm>
            <a:off x="543105" y="934902"/>
            <a:ext cx="6139050" cy="32877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lt1"/>
              </a:buClr>
              <a:buSzPts val="8000"/>
              <a:buFont typeface="Arial"/>
              <a:buNone/>
            </a:pPr>
            <a:r>
              <a:rPr lang="en-GB" sz="6500" dirty="0"/>
              <a:t>NASA</a:t>
            </a:r>
            <a:br>
              <a:rPr lang="en-GB" sz="6500" dirty="0"/>
            </a:br>
            <a:r>
              <a:rPr lang="en-GB" sz="3600" dirty="0"/>
              <a:t>Capacity Building Initiatives and Updates</a:t>
            </a:r>
            <a:endParaRPr sz="3000" i="1" dirty="0">
              <a:latin typeface="Montserrat"/>
              <a:ea typeface="Montserrat"/>
              <a:cs typeface="Montserrat"/>
              <a:sym typeface="Montserrat"/>
            </a:endParaRPr>
          </a:p>
        </p:txBody>
      </p:sp>
      <p:sp>
        <p:nvSpPr>
          <p:cNvPr id="67" name="Google Shape;67;p1"/>
          <p:cNvSpPr/>
          <p:nvPr/>
        </p:nvSpPr>
        <p:spPr>
          <a:xfrm>
            <a:off x="6905297" y="4694475"/>
            <a:ext cx="5190102" cy="2605200"/>
          </a:xfrm>
          <a:prstGeom prst="rect">
            <a:avLst/>
          </a:prstGeom>
          <a:noFill/>
          <a:ln>
            <a:noFill/>
          </a:ln>
        </p:spPr>
        <p:txBody>
          <a:bodyPr spcFirstLastPara="1" wrap="square" lIns="0" tIns="0" rIns="0" bIns="0" anchor="t" anchorCtr="0">
            <a:noAutofit/>
          </a:bodyPr>
          <a:lstStyle/>
          <a:p>
            <a:pPr marL="0" marR="0" lvl="0" indent="0" algn="r" rtl="0">
              <a:lnSpc>
                <a:spcPct val="130000"/>
              </a:lnSpc>
              <a:spcBef>
                <a:spcPts val="0"/>
              </a:spcBef>
              <a:spcAft>
                <a:spcPts val="0"/>
              </a:spcAft>
              <a:buClr>
                <a:srgbClr val="000000"/>
              </a:buClr>
              <a:buSzPts val="2200"/>
              <a:buFont typeface="Arial"/>
              <a:buNone/>
            </a:pPr>
            <a:endParaRPr sz="2100" b="1" i="0" u="none" strike="noStrike" cap="none" dirty="0">
              <a:solidFill>
                <a:schemeClr val="accent1"/>
              </a:solidFill>
              <a:latin typeface="Montserrat"/>
              <a:ea typeface="Montserrat"/>
              <a:cs typeface="Montserrat"/>
              <a:sym typeface="Montserrat"/>
            </a:endParaRPr>
          </a:p>
          <a:p>
            <a:pPr marL="0" marR="0" lvl="0" indent="0" algn="r" rtl="0">
              <a:lnSpc>
                <a:spcPct val="130000"/>
              </a:lnSpc>
              <a:spcBef>
                <a:spcPts val="0"/>
              </a:spcBef>
              <a:spcAft>
                <a:spcPts val="0"/>
              </a:spcAft>
              <a:buClr>
                <a:srgbClr val="000000"/>
              </a:buClr>
              <a:buSzPts val="2200"/>
              <a:buFont typeface="Arial"/>
              <a:buNone/>
            </a:pPr>
            <a:r>
              <a:rPr lang="en-US" sz="2100" b="1" i="0" u="none" strike="noStrike" cap="none" dirty="0">
                <a:solidFill>
                  <a:schemeClr val="accent1"/>
                </a:solidFill>
                <a:latin typeface="Montserrat"/>
                <a:ea typeface="Montserrat"/>
                <a:cs typeface="Montserrat"/>
                <a:sym typeface="Montserrat"/>
              </a:rPr>
              <a:t>Melanie Follette-Cook</a:t>
            </a:r>
            <a:endParaRPr sz="2100" b="1" dirty="0">
              <a:solidFill>
                <a:schemeClr val="accent1"/>
              </a:solidFill>
              <a:latin typeface="Montserrat"/>
              <a:ea typeface="Montserrat"/>
              <a:cs typeface="Montserrat"/>
              <a:sym typeface="Montserrat"/>
            </a:endParaRPr>
          </a:p>
          <a:p>
            <a:pPr marL="0" marR="0" lvl="0" indent="0" algn="r" rtl="0">
              <a:lnSpc>
                <a:spcPct val="130000"/>
              </a:lnSpc>
              <a:spcBef>
                <a:spcPts val="0"/>
              </a:spcBef>
              <a:spcAft>
                <a:spcPts val="0"/>
              </a:spcAft>
              <a:buClr>
                <a:srgbClr val="000000"/>
              </a:buClr>
              <a:buSzPts val="2200"/>
              <a:buFont typeface="Arial"/>
              <a:buNone/>
            </a:pPr>
            <a:r>
              <a:rPr lang="en-US" sz="2100" b="1" dirty="0">
                <a:solidFill>
                  <a:schemeClr val="accent1"/>
                </a:solidFill>
                <a:latin typeface="Montserrat"/>
                <a:ea typeface="Montserrat"/>
                <a:cs typeface="Montserrat"/>
                <a:sym typeface="Montserrat"/>
              </a:rPr>
              <a:t>NASA Goddard Space Flight Center</a:t>
            </a:r>
            <a:endParaRPr sz="2100" b="0" i="0" u="none" strike="noStrike" cap="none" dirty="0">
              <a:solidFill>
                <a:srgbClr val="000000"/>
              </a:solidFill>
              <a:latin typeface="Montserrat"/>
              <a:ea typeface="Montserrat"/>
              <a:cs typeface="Montserrat"/>
              <a:sym typeface="Montserrat"/>
            </a:endParaRPr>
          </a:p>
          <a:p>
            <a:pPr marL="0" marR="0" lvl="0" indent="0" algn="r" rtl="0">
              <a:lnSpc>
                <a:spcPct val="130000"/>
              </a:lnSpc>
              <a:spcBef>
                <a:spcPts val="0"/>
              </a:spcBef>
              <a:spcAft>
                <a:spcPts val="0"/>
              </a:spcAft>
              <a:buClr>
                <a:srgbClr val="000000"/>
              </a:buClr>
              <a:buSzPts val="2200"/>
              <a:buFont typeface="Arial"/>
              <a:buNone/>
            </a:pPr>
            <a:r>
              <a:rPr lang="en-GB" sz="2100" b="1" dirty="0" err="1">
                <a:solidFill>
                  <a:schemeClr val="accent1"/>
                </a:solidFill>
                <a:latin typeface="Montserrat"/>
                <a:ea typeface="Montserrat"/>
                <a:cs typeface="Montserrat"/>
                <a:sym typeface="Montserrat"/>
              </a:rPr>
              <a:t>WGCapD</a:t>
            </a:r>
            <a:r>
              <a:rPr lang="en-GB" sz="2100" b="1" dirty="0">
                <a:solidFill>
                  <a:schemeClr val="accent1"/>
                </a:solidFill>
                <a:latin typeface="Montserrat"/>
                <a:ea typeface="Montserrat"/>
                <a:cs typeface="Montserrat"/>
                <a:sym typeface="Montserrat"/>
              </a:rPr>
              <a:t> - 15</a:t>
            </a:r>
            <a:endParaRPr sz="2100" b="1" i="0" u="none" strike="noStrike" cap="none" dirty="0">
              <a:solidFill>
                <a:schemeClr val="accent1"/>
              </a:solidFill>
              <a:latin typeface="Montserrat"/>
              <a:ea typeface="Montserrat"/>
              <a:cs typeface="Montserrat"/>
              <a:sym typeface="Montserrat"/>
            </a:endParaRPr>
          </a:p>
          <a:p>
            <a:pPr marL="0" marR="0" lvl="0" indent="0" algn="r" rtl="0">
              <a:lnSpc>
                <a:spcPct val="130000"/>
              </a:lnSpc>
              <a:spcBef>
                <a:spcPts val="0"/>
              </a:spcBef>
              <a:spcAft>
                <a:spcPts val="0"/>
              </a:spcAft>
              <a:buClr>
                <a:srgbClr val="000000"/>
              </a:buClr>
              <a:buSzPts val="2200"/>
              <a:buFont typeface="Arial"/>
              <a:buNone/>
            </a:pPr>
            <a:r>
              <a:rPr lang="en-GB" sz="2100" b="1" i="0" u="none" strike="noStrike" cap="none" dirty="0">
                <a:solidFill>
                  <a:schemeClr val="accent1"/>
                </a:solidFill>
                <a:latin typeface="Montserrat"/>
                <a:ea typeface="Montserrat"/>
                <a:cs typeface="Montserrat"/>
                <a:sym typeface="Montserrat"/>
              </a:rPr>
              <a:t>September 3, 2026</a:t>
            </a:r>
            <a:endParaRPr sz="2100" b="1" i="0" u="none" strike="noStrike" cap="none" dirty="0">
              <a:solidFill>
                <a:schemeClr val="accent1"/>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7">
          <a:extLst>
            <a:ext uri="{FF2B5EF4-FFF2-40B4-BE49-F238E27FC236}">
              <a16:creationId xmlns:a16="http://schemas.microsoft.com/office/drawing/2014/main" id="{46BB278D-5C2F-6F2E-FB6B-69C3A32C1C69}"/>
            </a:ext>
          </a:extLst>
        </p:cNvPr>
        <p:cNvGrpSpPr/>
        <p:nvPr/>
      </p:nvGrpSpPr>
      <p:grpSpPr>
        <a:xfrm>
          <a:off x="0" y="0"/>
          <a:ext cx="0" cy="0"/>
          <a:chOff x="0" y="0"/>
          <a:chExt cx="0" cy="0"/>
        </a:xfrm>
      </p:grpSpPr>
      <p:sp>
        <p:nvSpPr>
          <p:cNvPr id="78" name="Google Shape;78;g3f897deeb7b_0_1">
            <a:extLst>
              <a:ext uri="{FF2B5EF4-FFF2-40B4-BE49-F238E27FC236}">
                <a16:creationId xmlns:a16="http://schemas.microsoft.com/office/drawing/2014/main" id="{57454A9D-0DD0-A536-4646-568816BC66F1}"/>
              </a:ext>
            </a:extLst>
          </p:cNvPr>
          <p:cNvSpPr txBox="1">
            <a:spLocks noGrp="1"/>
          </p:cNvSpPr>
          <p:nvPr>
            <p:ph type="title"/>
          </p:nvPr>
        </p:nvSpPr>
        <p:spPr>
          <a:xfrm>
            <a:off x="176048" y="175939"/>
            <a:ext cx="9387000" cy="779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4400"/>
              <a:buNone/>
            </a:pPr>
            <a:r>
              <a:rPr lang="en-GB" sz="2400" dirty="0"/>
              <a:t>Capacity Building Program </a:t>
            </a:r>
            <a:r>
              <a:rPr lang="en-GB" sz="2400" dirty="0">
                <a:sym typeface="Wingdings" panose="05000000000000000000" pitchFamily="2" charset="2"/>
              </a:rPr>
              <a:t> Satellite Needs Portfolio</a:t>
            </a:r>
            <a:endParaRPr sz="2400" dirty="0"/>
          </a:p>
        </p:txBody>
      </p:sp>
      <p:sp>
        <p:nvSpPr>
          <p:cNvPr id="79" name="Google Shape;79;g3f897deeb7b_0_1">
            <a:extLst>
              <a:ext uri="{FF2B5EF4-FFF2-40B4-BE49-F238E27FC236}">
                <a16:creationId xmlns:a16="http://schemas.microsoft.com/office/drawing/2014/main" id="{0EC3FF1C-0F6F-9E3E-1594-438B65DD97EF}"/>
              </a:ext>
            </a:extLst>
          </p:cNvPr>
          <p:cNvSpPr txBox="1"/>
          <p:nvPr/>
        </p:nvSpPr>
        <p:spPr>
          <a:xfrm>
            <a:off x="298800" y="1143805"/>
            <a:ext cx="7770860" cy="5134699"/>
          </a:xfrm>
          <a:prstGeom prst="rect">
            <a:avLst/>
          </a:prstGeom>
          <a:noFill/>
          <a:ln>
            <a:noFill/>
          </a:ln>
        </p:spPr>
        <p:txBody>
          <a:bodyPr spcFirstLastPara="1" wrap="square" lIns="91425" tIns="45700" rIns="91425" bIns="45700" anchor="t" anchorCtr="0">
            <a:spAutoFit/>
          </a:bodyPr>
          <a:lstStyle/>
          <a:p>
            <a:pPr marL="12700" marR="0" lvl="0" algn="l" rtl="0">
              <a:lnSpc>
                <a:spcPct val="150000"/>
              </a:lnSpc>
              <a:spcBef>
                <a:spcPts val="800"/>
              </a:spcBef>
              <a:spcAft>
                <a:spcPts val="600"/>
              </a:spcAft>
              <a:buClr>
                <a:srgbClr val="000000"/>
              </a:buClr>
              <a:buSzPts val="1400"/>
            </a:pPr>
            <a:r>
              <a:rPr lang="en-GB" sz="1600" b="1" dirty="0">
                <a:latin typeface="Montserrat"/>
                <a:ea typeface="Montserrat"/>
                <a:cs typeface="Montserrat"/>
                <a:sym typeface="Montserrat"/>
              </a:rPr>
              <a:t>The NASA Satellite Needs Portfolio is made up of synergistic programs that identify and meet user needs for satellite data in science and applications across thematic areas and sectors.</a:t>
            </a:r>
            <a:endParaRPr lang="en-US" sz="1600" b="1" dirty="0">
              <a:highlight>
                <a:srgbClr val="00FF00"/>
              </a:highlight>
              <a:latin typeface="Montserrat"/>
              <a:ea typeface="Montserrat"/>
              <a:cs typeface="Montserrat"/>
            </a:endParaRPr>
          </a:p>
          <a:p>
            <a:pPr marL="472012" indent="-285750" defTabSz="1219170">
              <a:spcAft>
                <a:spcPts val="600"/>
              </a:spcAft>
              <a:buClrTx/>
              <a:buSzPts val="1400"/>
              <a:buFont typeface="Arial" panose="020B0604020202020204" pitchFamily="34" charset="0"/>
              <a:buChar char="•"/>
            </a:pPr>
            <a:r>
              <a:rPr lang="en-US" sz="1600" b="1" dirty="0">
                <a:solidFill>
                  <a:schemeClr val="tx1"/>
                </a:solidFill>
              </a:rPr>
              <a:t>Interagency Satellite Observation Needs (ISON):</a:t>
            </a:r>
            <a:r>
              <a:rPr lang="en-US" sz="1600" dirty="0">
                <a:solidFill>
                  <a:schemeClr val="tx1"/>
                </a:solidFill>
              </a:rPr>
              <a:t> identifies challenges, amplifies opportunities, and develops solutions that meet federal needs, including through NASA’s Satellite Needs Working Group Implementation Team (NSITE)</a:t>
            </a:r>
          </a:p>
          <a:p>
            <a:pPr marL="472012" indent="-285750" defTabSz="1219170">
              <a:spcAft>
                <a:spcPts val="600"/>
              </a:spcAft>
              <a:buClrTx/>
              <a:buSzPts val="1400"/>
              <a:buFont typeface="Arial" panose="020B0604020202020204" pitchFamily="34" charset="0"/>
              <a:buChar char="•"/>
            </a:pPr>
            <a:r>
              <a:rPr lang="en-US" sz="1600" b="1">
                <a:solidFill>
                  <a:schemeClr val="tx1"/>
                </a:solidFill>
              </a:rPr>
              <a:t>EarthRISE</a:t>
            </a:r>
            <a:r>
              <a:rPr lang="en-US" sz="1600" b="1" dirty="0">
                <a:solidFill>
                  <a:schemeClr val="tx1"/>
                </a:solidFill>
              </a:rPr>
              <a:t>: </a:t>
            </a:r>
            <a:r>
              <a:rPr lang="en-US" sz="1600" dirty="0">
                <a:solidFill>
                  <a:schemeClr val="tx1"/>
                </a:solidFill>
              </a:rPr>
              <a:t>supports partner resilience across new sectors through last mile support and co-development, achieves greater horizontal integration in Earth Action, and facilitates user/application-based workforce development. </a:t>
            </a:r>
            <a:r>
              <a:rPr lang="en-US" sz="1600" i="1">
                <a:solidFill>
                  <a:schemeClr val="tx1"/>
                </a:solidFill>
              </a:rPr>
              <a:t>EarthRISE</a:t>
            </a:r>
            <a:r>
              <a:rPr lang="en-US" sz="1600" i="1" dirty="0">
                <a:solidFill>
                  <a:schemeClr val="tx1"/>
                </a:solidFill>
              </a:rPr>
              <a:t> continues the workforce development and solutions co-development legacy of DEVELOP and SERVIR with a domestic focus  </a:t>
            </a:r>
          </a:p>
          <a:p>
            <a:pPr marL="472012" indent="-285750" defTabSz="1219170">
              <a:spcAft>
                <a:spcPts val="600"/>
              </a:spcAft>
              <a:buClrTx/>
              <a:buSzPts val="1400"/>
              <a:buFont typeface="Arial" panose="020B0604020202020204" pitchFamily="34" charset="0"/>
              <a:buChar char="•"/>
            </a:pPr>
            <a:r>
              <a:rPr lang="en-US" sz="1600" b="1" dirty="0">
                <a:solidFill>
                  <a:schemeClr val="tx1"/>
                </a:solidFill>
              </a:rPr>
              <a:t>ARSET:</a:t>
            </a:r>
            <a:r>
              <a:rPr lang="en-US" sz="1600" dirty="0">
                <a:solidFill>
                  <a:schemeClr val="tx1"/>
                </a:solidFill>
              </a:rPr>
              <a:t> offers free online and in-person training on the Earth observation applications, including basics of satellite observations, data processing, analysis methods, and ready-to-use tools</a:t>
            </a:r>
          </a:p>
          <a:p>
            <a:pPr marL="472012" indent="-285750" defTabSz="1219170">
              <a:spcAft>
                <a:spcPts val="600"/>
              </a:spcAft>
              <a:buClrTx/>
              <a:buSzPts val="1400"/>
              <a:buFont typeface="Arial" panose="020B0604020202020204" pitchFamily="34" charset="0"/>
              <a:buChar char="•"/>
            </a:pPr>
            <a:r>
              <a:rPr lang="en-US" sz="1600" b="1" dirty="0">
                <a:solidFill>
                  <a:schemeClr val="tx1"/>
                </a:solidFill>
              </a:rPr>
              <a:t>Partnerships/Coordination: </a:t>
            </a:r>
            <a:r>
              <a:rPr lang="en-US" sz="1600" dirty="0">
                <a:solidFill>
                  <a:schemeClr val="tx1"/>
                </a:solidFill>
              </a:rPr>
              <a:t>builds communities for global impact with other key NASA partners</a:t>
            </a:r>
            <a:r>
              <a:rPr lang="en-US" sz="1600">
                <a:solidFill>
                  <a:schemeClr val="tx1"/>
                </a:solidFill>
              </a:rPr>
              <a:t> (this includes CEOS-related engagements)</a:t>
            </a:r>
            <a:endParaRPr lang="en-US" sz="1600" dirty="0">
              <a:solidFill>
                <a:schemeClr val="tx1"/>
              </a:solidFill>
            </a:endParaRPr>
          </a:p>
        </p:txBody>
      </p:sp>
      <p:grpSp>
        <p:nvGrpSpPr>
          <p:cNvPr id="2" name="Google Shape;9890;p617">
            <a:extLst>
              <a:ext uri="{FF2B5EF4-FFF2-40B4-BE49-F238E27FC236}">
                <a16:creationId xmlns:a16="http://schemas.microsoft.com/office/drawing/2014/main" id="{24768274-FAD8-A916-70B5-B26F3249F5F0}"/>
              </a:ext>
            </a:extLst>
          </p:cNvPr>
          <p:cNvGrpSpPr/>
          <p:nvPr/>
        </p:nvGrpSpPr>
        <p:grpSpPr>
          <a:xfrm>
            <a:off x="8069660" y="1143805"/>
            <a:ext cx="3399000" cy="5256085"/>
            <a:chOff x="6473350" y="860825"/>
            <a:chExt cx="2549250" cy="3942064"/>
          </a:xfrm>
        </p:grpSpPr>
        <p:pic>
          <p:nvPicPr>
            <p:cNvPr id="3" name="Google Shape;9891;p617">
              <a:extLst>
                <a:ext uri="{FF2B5EF4-FFF2-40B4-BE49-F238E27FC236}">
                  <a16:creationId xmlns:a16="http://schemas.microsoft.com/office/drawing/2014/main" id="{3418E9CA-2825-63B2-73F3-8F89D5B7C5A0}"/>
                </a:ext>
              </a:extLst>
            </p:cNvPr>
            <p:cNvPicPr preferRelativeResize="0"/>
            <p:nvPr/>
          </p:nvPicPr>
          <p:blipFill>
            <a:blip r:embed="rId3">
              <a:alphaModFix/>
            </a:blip>
            <a:stretch>
              <a:fillRect/>
            </a:stretch>
          </p:blipFill>
          <p:spPr>
            <a:xfrm>
              <a:off x="6473350" y="860825"/>
              <a:ext cx="2549250" cy="3942064"/>
            </a:xfrm>
            <a:prstGeom prst="rect">
              <a:avLst/>
            </a:prstGeom>
            <a:noFill/>
            <a:ln>
              <a:noFill/>
            </a:ln>
          </p:spPr>
        </p:pic>
        <p:sp>
          <p:nvSpPr>
            <p:cNvPr id="4" name="Google Shape;9892;p617">
              <a:extLst>
                <a:ext uri="{FF2B5EF4-FFF2-40B4-BE49-F238E27FC236}">
                  <a16:creationId xmlns:a16="http://schemas.microsoft.com/office/drawing/2014/main" id="{F98120A6-081A-48F4-F362-83AC5DBCAE3B}"/>
                </a:ext>
              </a:extLst>
            </p:cNvPr>
            <p:cNvSpPr/>
            <p:nvPr/>
          </p:nvSpPr>
          <p:spPr>
            <a:xfrm>
              <a:off x="7317825" y="2988875"/>
              <a:ext cx="532200" cy="236400"/>
            </a:xfrm>
            <a:prstGeom prst="rect">
              <a:avLst/>
            </a:prstGeom>
            <a:solidFill>
              <a:srgbClr val="4584AC"/>
            </a:solidFill>
            <a:ln>
              <a:noFill/>
            </a:ln>
          </p:spPr>
          <p:txBody>
            <a:bodyPr spcFirstLastPara="1" wrap="square" lIns="121900" tIns="121900" rIns="121900" bIns="121900" anchor="ctr" anchorCtr="0">
              <a:noAutofit/>
            </a:bodyPr>
            <a:lstStyle/>
            <a:p>
              <a:pPr algn="ctr" defTabSz="1219170">
                <a:buClr>
                  <a:srgbClr val="000000"/>
                </a:buClr>
              </a:pPr>
              <a:r>
                <a:rPr lang="en" sz="1467" kern="0">
                  <a:solidFill>
                    <a:srgbClr val="FFFFFF"/>
                  </a:solidFill>
                  <a:latin typeface="Calibri"/>
                  <a:ea typeface="Calibri"/>
                  <a:cs typeface="Calibri"/>
                  <a:sym typeface="Calibri"/>
                </a:rPr>
                <a:t>Tribal</a:t>
              </a:r>
              <a:endParaRPr sz="1467" kern="0">
                <a:solidFill>
                  <a:srgbClr val="FFFFFF"/>
                </a:solidFill>
                <a:latin typeface="Calibri"/>
                <a:ea typeface="Calibri"/>
                <a:cs typeface="Calibri"/>
                <a:sym typeface="Calibri"/>
              </a:endParaRPr>
            </a:p>
          </p:txBody>
        </p:sp>
        <p:sp>
          <p:nvSpPr>
            <p:cNvPr id="5" name="Google Shape;9893;p617">
              <a:extLst>
                <a:ext uri="{FF2B5EF4-FFF2-40B4-BE49-F238E27FC236}">
                  <a16:creationId xmlns:a16="http://schemas.microsoft.com/office/drawing/2014/main" id="{3CC03917-CD30-3BB5-A362-7F94657BECFC}"/>
                </a:ext>
              </a:extLst>
            </p:cNvPr>
            <p:cNvSpPr/>
            <p:nvPr/>
          </p:nvSpPr>
          <p:spPr>
            <a:xfrm>
              <a:off x="7304925" y="4228800"/>
              <a:ext cx="545100" cy="236400"/>
            </a:xfrm>
            <a:prstGeom prst="rect">
              <a:avLst/>
            </a:prstGeom>
            <a:solidFill>
              <a:srgbClr val="879EB2"/>
            </a:solidFill>
            <a:ln>
              <a:noFill/>
            </a:ln>
          </p:spPr>
          <p:txBody>
            <a:bodyPr spcFirstLastPara="1" wrap="square" lIns="0" tIns="121900" rIns="0" bIns="121900" anchor="ctr" anchorCtr="0">
              <a:noAutofit/>
            </a:bodyPr>
            <a:lstStyle/>
            <a:p>
              <a:pPr algn="ctr" defTabSz="1219170">
                <a:buClr>
                  <a:srgbClr val="000000"/>
                </a:buClr>
              </a:pPr>
              <a:r>
                <a:rPr lang="en" sz="1333" kern="0">
                  <a:solidFill>
                    <a:srgbClr val="FFFFFF"/>
                  </a:solidFill>
                  <a:latin typeface="Calibri"/>
                  <a:ea typeface="Calibri"/>
                  <a:cs typeface="Calibri"/>
                  <a:sym typeface="Calibri"/>
                </a:rPr>
                <a:t>Territorial</a:t>
              </a:r>
              <a:endParaRPr sz="1333" kern="0">
                <a:solidFill>
                  <a:srgbClr val="FFFFFF"/>
                </a:solidFill>
                <a:latin typeface="Calibri"/>
                <a:ea typeface="Calibri"/>
                <a:cs typeface="Calibri"/>
                <a:sym typeface="Calibri"/>
              </a:endParaRPr>
            </a:p>
          </p:txBody>
        </p:sp>
      </p:grpSp>
    </p:spTree>
    <p:extLst>
      <p:ext uri="{BB962C8B-B14F-4D97-AF65-F5344CB8AC3E}">
        <p14:creationId xmlns:p14="http://schemas.microsoft.com/office/powerpoint/2010/main" val="3510501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g3f897deeb7b_0_1"/>
          <p:cNvSpPr txBox="1">
            <a:spLocks noGrp="1"/>
          </p:cNvSpPr>
          <p:nvPr>
            <p:ph type="title"/>
          </p:nvPr>
        </p:nvSpPr>
        <p:spPr>
          <a:xfrm>
            <a:off x="176048" y="175939"/>
            <a:ext cx="9387000" cy="779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4400"/>
              <a:buNone/>
            </a:pPr>
            <a:r>
              <a:rPr lang="en-GB" dirty="0"/>
              <a:t>Recent Accomplishments</a:t>
            </a:r>
            <a:endParaRPr dirty="0"/>
          </a:p>
        </p:txBody>
      </p:sp>
      <p:sp>
        <p:nvSpPr>
          <p:cNvPr id="79" name="Google Shape;79;g3f897deeb7b_0_1"/>
          <p:cNvSpPr txBox="1"/>
          <p:nvPr/>
        </p:nvSpPr>
        <p:spPr>
          <a:xfrm>
            <a:off x="0" y="955039"/>
            <a:ext cx="11893200" cy="5724604"/>
          </a:xfrm>
          <a:prstGeom prst="rect">
            <a:avLst/>
          </a:prstGeom>
          <a:noFill/>
          <a:ln>
            <a:noFill/>
          </a:ln>
        </p:spPr>
        <p:txBody>
          <a:bodyPr spcFirstLastPara="1" wrap="square" lIns="91425" tIns="45700" rIns="91425" bIns="45700" anchor="t" anchorCtr="0">
            <a:spAutoFit/>
          </a:bodyPr>
          <a:lstStyle/>
          <a:p>
            <a:pPr marL="12700" marR="0" lvl="0" algn="l" rtl="0">
              <a:lnSpc>
                <a:spcPct val="150000"/>
              </a:lnSpc>
              <a:spcBef>
                <a:spcPts val="600"/>
              </a:spcBef>
              <a:spcAft>
                <a:spcPts val="0"/>
              </a:spcAft>
              <a:buClr>
                <a:srgbClr val="000000"/>
              </a:buClr>
              <a:buSzPts val="1400"/>
            </a:pPr>
            <a:r>
              <a:rPr lang="en-GB" b="1" dirty="0">
                <a:latin typeface="Montserrat"/>
                <a:ea typeface="Montserrat"/>
                <a:cs typeface="Montserrat"/>
                <a:sym typeface="Montserrat"/>
              </a:rPr>
              <a:t>NASA ARSET, online training for the global community</a:t>
            </a:r>
          </a:p>
          <a:p>
            <a:pPr marL="514350" lvl="8" indent="-201295">
              <a:lnSpc>
                <a:spcPct val="150000"/>
              </a:lnSpc>
              <a:spcBef>
                <a:spcPts val="600"/>
              </a:spcBef>
              <a:buSzPts val="1400"/>
              <a:buFont typeface="Montserrat"/>
              <a:buChar char="❖"/>
            </a:pPr>
            <a:r>
              <a:rPr lang="en-US" b="1" dirty="0">
                <a:latin typeface="Montserrat"/>
                <a:ea typeface="Montserrat"/>
                <a:cs typeface="Montserrat"/>
                <a:sym typeface="Montserrat"/>
              </a:rPr>
              <a:t>New webpage: </a:t>
            </a:r>
            <a:r>
              <a:rPr lang="en-US" b="1">
                <a:latin typeface="Montserrat"/>
                <a:ea typeface="Montserrat"/>
                <a:cs typeface="Montserrat"/>
                <a:sym typeface="Montserrat"/>
                <a:hlinkClick r:id="rId3"/>
              </a:rPr>
              <a:t>www</a:t>
            </a:r>
            <a:r>
              <a:rPr lang="en-US" b="1" dirty="0">
                <a:latin typeface="Montserrat"/>
                <a:ea typeface="Montserrat"/>
                <a:cs typeface="Montserrat"/>
                <a:sym typeface="Montserrat"/>
                <a:hlinkClick r:id="rId3"/>
              </a:rPr>
              <a:t>.earthdata.nasa.gov/data/projects/arset</a:t>
            </a:r>
            <a:endParaRPr lang="en-US" b="1" dirty="0">
              <a:latin typeface="Montserrat"/>
              <a:ea typeface="Montserrat"/>
              <a:cs typeface="Montserrat"/>
              <a:sym typeface="Montserrat"/>
            </a:endParaRPr>
          </a:p>
          <a:p>
            <a:pPr marL="514350" lvl="8" indent="-201295">
              <a:lnSpc>
                <a:spcPct val="150000"/>
              </a:lnSpc>
              <a:spcBef>
                <a:spcPts val="600"/>
              </a:spcBef>
              <a:buSzPts val="1400"/>
              <a:buFont typeface="Montserrat"/>
              <a:buChar char="❖"/>
            </a:pPr>
            <a:r>
              <a:rPr lang="en-US" b="1" dirty="0">
                <a:latin typeface="Montserrat"/>
                <a:ea typeface="Montserrat"/>
                <a:cs typeface="Montserrat"/>
                <a:sym typeface="Montserrat"/>
              </a:rPr>
              <a:t>2025: 29,000+ participants trained across 176 countries and 8,600+ unique organizations</a:t>
            </a:r>
            <a:endParaRPr lang="en-US" b="1">
              <a:latin typeface="Montserrat"/>
              <a:ea typeface="Montserrat"/>
              <a:cs typeface="Montserrat"/>
            </a:endParaRPr>
          </a:p>
          <a:p>
            <a:pPr marL="801370" lvl="8" indent="-200025">
              <a:lnSpc>
                <a:spcPct val="150000"/>
              </a:lnSpc>
              <a:spcBef>
                <a:spcPts val="600"/>
              </a:spcBef>
              <a:buSzPts val="1400"/>
              <a:buFont typeface="Montserrat"/>
              <a:buChar char="❖"/>
            </a:pPr>
            <a:r>
              <a:rPr lang="en-US" sz="1200" dirty="0">
                <a:latin typeface="Montserrat"/>
                <a:ea typeface="Montserrat"/>
                <a:cs typeface="Montserrat"/>
                <a:sym typeface="Montserrat"/>
              </a:rPr>
              <a:t>Topics included: Calculating spectral indices, landslide monitoring, waterborne and infectious disease risk, wildfire and smoke monitoring and management, terrestrial surface water monitoring, animal tracking, atmospheric lidar profiling, sea level change, snow and ice data products for water resources management, using downscaled projections to assess extreme weather risk, invasive species mapping, change detection using SIF, monitoring vegetation structure and biomass, and coastal and near-shore bathymetry</a:t>
            </a:r>
            <a:endParaRPr lang="en-US" sz="1200">
              <a:latin typeface="Montserrat"/>
              <a:ea typeface="Montserrat"/>
              <a:cs typeface="Montserrat"/>
            </a:endParaRPr>
          </a:p>
          <a:p>
            <a:pPr marL="514350" lvl="8" indent="-201295">
              <a:lnSpc>
                <a:spcPct val="150000"/>
              </a:lnSpc>
              <a:spcBef>
                <a:spcPts val="600"/>
              </a:spcBef>
              <a:buSzPts val="1400"/>
              <a:buFont typeface="Montserrat"/>
              <a:buChar char="❖"/>
            </a:pPr>
            <a:r>
              <a:rPr lang="en-US" b="1" dirty="0">
                <a:latin typeface="Montserrat"/>
                <a:ea typeface="Montserrat"/>
                <a:cs typeface="Montserrat"/>
                <a:sym typeface="Montserrat"/>
              </a:rPr>
              <a:t>Launched learning management system and Fundamentals of Remote Sensing course (</a:t>
            </a:r>
            <a:r>
              <a:rPr lang="en-US" b="1" dirty="0">
                <a:latin typeface="Montserrat"/>
                <a:ea typeface="Montserrat"/>
                <a:cs typeface="Montserrat"/>
                <a:sym typeface="Montserrat"/>
                <a:hlinkClick r:id="rId4"/>
              </a:rPr>
              <a:t>English</a:t>
            </a:r>
            <a:r>
              <a:rPr lang="en-US" b="1" dirty="0">
                <a:latin typeface="Montserrat"/>
                <a:ea typeface="Montserrat"/>
                <a:cs typeface="Montserrat"/>
                <a:sym typeface="Montserrat"/>
              </a:rPr>
              <a:t> and </a:t>
            </a:r>
            <a:r>
              <a:rPr lang="en-US" b="1" dirty="0">
                <a:latin typeface="Montserrat"/>
                <a:ea typeface="Montserrat"/>
                <a:cs typeface="Montserrat"/>
                <a:sym typeface="Montserrat"/>
                <a:hlinkClick r:id="rId5"/>
              </a:rPr>
              <a:t>Spanish</a:t>
            </a:r>
            <a:r>
              <a:rPr lang="en-US" b="1" dirty="0">
                <a:latin typeface="Montserrat"/>
                <a:ea typeface="Montserrat"/>
                <a:cs typeface="Montserrat"/>
                <a:sym typeface="Montserrat"/>
              </a:rPr>
              <a:t> available) for asynchronous learning – 26,361 enrolled since launch, Feb 2025 (43% completion rate)</a:t>
            </a:r>
            <a:endParaRPr lang="en-US" b="1">
              <a:latin typeface="Montserrat"/>
              <a:ea typeface="Montserrat"/>
              <a:cs typeface="Montserrat"/>
            </a:endParaRPr>
          </a:p>
          <a:p>
            <a:pPr marL="801370" lvl="8" indent="-200025">
              <a:lnSpc>
                <a:spcPct val="150000"/>
              </a:lnSpc>
              <a:spcBef>
                <a:spcPts val="600"/>
              </a:spcBef>
              <a:buSzPts val="1400"/>
              <a:buFont typeface="Montserrat"/>
              <a:buChar char="❖"/>
            </a:pPr>
            <a:r>
              <a:rPr lang="en-US" sz="1200" dirty="0">
                <a:latin typeface="Montserrat"/>
                <a:ea typeface="Montserrat"/>
                <a:cs typeface="Montserrat"/>
              </a:rPr>
              <a:t>Additional courses on </a:t>
            </a:r>
            <a:r>
              <a:rPr lang="en-US" sz="1200" dirty="0">
                <a:latin typeface="Montserrat"/>
                <a:ea typeface="Montserrat"/>
                <a:cs typeface="Montserrat"/>
                <a:hlinkClick r:id="rId6"/>
              </a:rPr>
              <a:t>Hyperspectral Data for Land and Coastal Ecosystems </a:t>
            </a:r>
            <a:r>
              <a:rPr lang="en-US" sz="1200" dirty="0">
                <a:latin typeface="Montserrat"/>
                <a:ea typeface="Montserrat"/>
                <a:cs typeface="Montserrat"/>
              </a:rPr>
              <a:t>and </a:t>
            </a:r>
            <a:r>
              <a:rPr lang="en-US" sz="1200" dirty="0">
                <a:latin typeface="Montserrat"/>
                <a:ea typeface="Montserrat"/>
                <a:cs typeface="Montserrat"/>
                <a:hlinkClick r:id="rId7"/>
              </a:rPr>
              <a:t>Building Sustainable Earth Science Applications</a:t>
            </a:r>
            <a:endParaRPr lang="en-US" sz="1200">
              <a:latin typeface="Montserrat"/>
              <a:ea typeface="Montserrat"/>
              <a:cs typeface="Montserrat"/>
            </a:endParaRPr>
          </a:p>
          <a:p>
            <a:pPr marL="514350" lvl="8" indent="-201295">
              <a:lnSpc>
                <a:spcPct val="150000"/>
              </a:lnSpc>
              <a:spcBef>
                <a:spcPts val="600"/>
              </a:spcBef>
              <a:buSzPts val="1400"/>
              <a:buFont typeface="Montserrat"/>
              <a:buChar char="❖"/>
            </a:pPr>
            <a:r>
              <a:rPr lang="en-US" b="1" dirty="0">
                <a:latin typeface="Montserrat"/>
                <a:ea typeface="Montserrat"/>
                <a:cs typeface="Montserrat"/>
                <a:sym typeface="Montserrat"/>
              </a:rPr>
              <a:t>2026 to date: ~25,000 participants, 169 countries, 6,400+ unique organizations.  Available 2026 online trainings have focused on the use of remote sensing observations for reservoir and water resources management, estimating PM2.5, species distribution modeling, flood monitoring, heat island mapping, and estimating biomass change. </a:t>
            </a:r>
            <a:endParaRPr lang="en-US" b="1" dirty="0">
              <a:highlight>
                <a:srgbClr val="00FF00"/>
              </a:highlight>
              <a:latin typeface="Montserrat"/>
              <a:ea typeface="Montserrat"/>
              <a:cs typeface="Montserrat"/>
            </a:endParaRPr>
          </a:p>
          <a:p>
            <a:pPr marL="12700" lvl="0">
              <a:lnSpc>
                <a:spcPct val="150000"/>
              </a:lnSpc>
              <a:spcBef>
                <a:spcPts val="600"/>
              </a:spcBef>
              <a:buSzPts val="1400"/>
            </a:pPr>
            <a:r>
              <a:rPr lang="en-GB" b="1" dirty="0">
                <a:latin typeface="Montserrat"/>
                <a:ea typeface="Montserrat"/>
                <a:cs typeface="Montserrat"/>
                <a:sym typeface="Montserrat"/>
              </a:rPr>
              <a:t>NASA </a:t>
            </a:r>
            <a:r>
              <a:rPr lang="en-GB" b="1" dirty="0" err="1">
                <a:latin typeface="Montserrat"/>
                <a:ea typeface="Montserrat"/>
                <a:cs typeface="Montserrat"/>
                <a:sym typeface="Montserrat"/>
              </a:rPr>
              <a:t>Earthdata</a:t>
            </a:r>
            <a:endParaRPr lang="en-GB" b="1" dirty="0">
              <a:latin typeface="Montserrat"/>
              <a:ea typeface="Montserrat"/>
              <a:cs typeface="Montserrat"/>
            </a:endParaRPr>
          </a:p>
          <a:p>
            <a:pPr marL="514350" lvl="8" indent="-201295">
              <a:lnSpc>
                <a:spcPct val="150000"/>
              </a:lnSpc>
              <a:spcBef>
                <a:spcPts val="600"/>
              </a:spcBef>
              <a:buSzPts val="1400"/>
              <a:buFont typeface="Montserrat"/>
              <a:buChar char="❖"/>
            </a:pPr>
            <a:r>
              <a:rPr lang="en-US" b="1" dirty="0">
                <a:latin typeface="Montserrat"/>
                <a:ea typeface="Montserrat"/>
                <a:cs typeface="Montserrat"/>
                <a:sym typeface="Montserrat"/>
              </a:rPr>
              <a:t>Available webinars on PACE land products, HLS products on FIRMS, ICESat-2 snow depth and surface water products, near real time flood products, and python libraries for cloud access to NASA data.</a:t>
            </a:r>
            <a:endParaRPr lang="en-US" b="1">
              <a:latin typeface="Montserrat"/>
              <a:ea typeface="Montserrat"/>
              <a:cs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5FC53C-66AD-2FF7-8705-FA0F12DF0866}"/>
              </a:ext>
            </a:extLst>
          </p:cNvPr>
          <p:cNvSpPr>
            <a:spLocks noGrp="1"/>
          </p:cNvSpPr>
          <p:nvPr>
            <p:ph type="title"/>
          </p:nvPr>
        </p:nvSpPr>
        <p:spPr/>
        <p:txBody>
          <a:bodyPr/>
          <a:lstStyle/>
          <a:p>
            <a:r>
              <a:rPr lang="en-GB" dirty="0"/>
              <a:t>Recent Accomplishments</a:t>
            </a:r>
            <a:endParaRPr lang="en-US" dirty="0"/>
          </a:p>
        </p:txBody>
      </p:sp>
      <p:sp>
        <p:nvSpPr>
          <p:cNvPr id="4" name="Text Placeholder 3">
            <a:extLst>
              <a:ext uri="{FF2B5EF4-FFF2-40B4-BE49-F238E27FC236}">
                <a16:creationId xmlns:a16="http://schemas.microsoft.com/office/drawing/2014/main" id="{67CCCE67-0329-4A73-18BD-BDF5BA03B5A0}"/>
              </a:ext>
            </a:extLst>
          </p:cNvPr>
          <p:cNvSpPr>
            <a:spLocks noGrp="1"/>
          </p:cNvSpPr>
          <p:nvPr>
            <p:ph type="body" sz="quarter" idx="4294967295"/>
          </p:nvPr>
        </p:nvSpPr>
        <p:spPr>
          <a:xfrm>
            <a:off x="673894" y="1466912"/>
            <a:ext cx="10844212" cy="1095375"/>
          </a:xfrm>
        </p:spPr>
        <p:txBody>
          <a:bodyPr/>
          <a:lstStyle/>
          <a:p>
            <a:pPr>
              <a:lnSpc>
                <a:spcPct val="100000"/>
              </a:lnSpc>
            </a:pPr>
            <a:r>
              <a:rPr lang="en-US" sz="2100" b="1" dirty="0">
                <a:solidFill>
                  <a:schemeClr val="tx1">
                    <a:lumMod val="75000"/>
                    <a:lumOff val="25000"/>
                  </a:schemeClr>
                </a:solidFill>
                <a:latin typeface="+mj-lt"/>
              </a:rPr>
              <a:t>EarthRISE Developers Academy </a:t>
            </a:r>
            <a:r>
              <a:rPr lang="en-US" sz="2100" b="0" dirty="0">
                <a:solidFill>
                  <a:schemeClr val="tx1">
                    <a:lumMod val="75000"/>
                    <a:lumOff val="25000"/>
                  </a:schemeClr>
                </a:solidFill>
                <a:latin typeface="+mj-lt"/>
              </a:rPr>
              <a:t>builds the emerging generation of Earth science leaders through hands-on projects working directly with partners to apply NASA’s cutting-edge satellite data to real-world challenges.</a:t>
            </a:r>
          </a:p>
        </p:txBody>
      </p:sp>
      <p:sp>
        <p:nvSpPr>
          <p:cNvPr id="17" name="Content Placeholder 50">
            <a:extLst>
              <a:ext uri="{FF2B5EF4-FFF2-40B4-BE49-F238E27FC236}">
                <a16:creationId xmlns:a16="http://schemas.microsoft.com/office/drawing/2014/main" id="{E02428E6-089A-482E-E254-5A0D08A7C2DF}"/>
              </a:ext>
            </a:extLst>
          </p:cNvPr>
          <p:cNvSpPr txBox="1">
            <a:spLocks/>
          </p:cNvSpPr>
          <p:nvPr/>
        </p:nvSpPr>
        <p:spPr>
          <a:xfrm>
            <a:off x="801756" y="2932174"/>
            <a:ext cx="6841248" cy="320929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6376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6376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6376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6376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6376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0"/>
              </a:spcBef>
              <a:spcAft>
                <a:spcPts val="600"/>
              </a:spcAft>
              <a:buClr>
                <a:srgbClr val="422968"/>
              </a:buClr>
              <a:buSzTx/>
              <a:buFont typeface="Arial" panose="020B0604020202020204" pitchFamily="34" charset="0"/>
              <a:buChar char="•"/>
              <a:tabLst/>
              <a:defRPr/>
            </a:pPr>
            <a:r>
              <a:rPr kumimoji="0" lang="en-US" sz="2000" b="0" i="0" u="none" strike="noStrike" kern="1200" cap="none" spc="0" normalizeH="0" baseline="0" noProof="0" dirty="0">
                <a:ln>
                  <a:noFill/>
                </a:ln>
                <a:solidFill>
                  <a:schemeClr val="tx1">
                    <a:lumMod val="75000"/>
                    <a:lumOff val="25000"/>
                  </a:schemeClr>
                </a:solidFill>
                <a:effectLst/>
                <a:uLnTx/>
                <a:uFillTx/>
                <a:latin typeface="Arial" panose="020B0604020202020204"/>
                <a:ea typeface="Inter" panose="02000503000000020004" pitchFamily="2" charset="0"/>
                <a:cs typeface="+mn-cs"/>
              </a:rPr>
              <a:t>Builds on the 25+ year legacy of the DEVELOP Program</a:t>
            </a:r>
          </a:p>
          <a:p>
            <a:pPr marL="342900" marR="0" lvl="0" indent="-342900" algn="l" defTabSz="914400" rtl="0" eaLnBrk="1" fontAlgn="auto" latinLnBrk="0" hangingPunct="1">
              <a:lnSpc>
                <a:spcPct val="100000"/>
              </a:lnSpc>
              <a:spcBef>
                <a:spcPts val="0"/>
              </a:spcBef>
              <a:spcAft>
                <a:spcPts val="600"/>
              </a:spcAft>
              <a:buClr>
                <a:srgbClr val="422968"/>
              </a:buClr>
              <a:buSzTx/>
              <a:buFont typeface="Arial" panose="020B0604020202020204" pitchFamily="34" charset="0"/>
              <a:buChar char="•"/>
              <a:tabLst/>
              <a:defRPr/>
            </a:pPr>
            <a:r>
              <a:rPr kumimoji="0" lang="en-US" sz="2000" b="0" i="0" u="none" strike="noStrike" kern="1200" cap="none" spc="0" normalizeH="0" baseline="0" noProof="0" dirty="0">
                <a:ln>
                  <a:noFill/>
                </a:ln>
                <a:solidFill>
                  <a:schemeClr val="tx1">
                    <a:lumMod val="75000"/>
                    <a:lumOff val="25000"/>
                  </a:schemeClr>
                </a:solidFill>
                <a:effectLst/>
                <a:uLnTx/>
                <a:uFillTx/>
                <a:latin typeface="Arial" panose="020B0604020202020204"/>
                <a:ea typeface="Inter" panose="02000503000000020004" pitchFamily="2" charset="0"/>
                <a:cs typeface="+mn-cs"/>
              </a:rPr>
              <a:t>Geospatial </a:t>
            </a:r>
            <a:r>
              <a:rPr kumimoji="0" lang="en-US" sz="2000" b="1" i="0" u="none" strike="noStrike" kern="1200" cap="none" spc="0" normalizeH="0" baseline="0" noProof="0" dirty="0">
                <a:ln>
                  <a:noFill/>
                </a:ln>
                <a:effectLst/>
                <a:uLnTx/>
                <a:uFillTx/>
                <a:latin typeface="Arial" panose="020B0604020202020204"/>
                <a:ea typeface="Inter" panose="02000503000000020004" pitchFamily="2" charset="0"/>
                <a:cs typeface="+mn-cs"/>
              </a:rPr>
              <a:t>workforce development </a:t>
            </a:r>
            <a:r>
              <a:rPr kumimoji="0" lang="en-US" sz="2000" b="0" i="0" u="none" strike="noStrike" kern="1200" cap="none" spc="0" normalizeH="0" baseline="0" noProof="0" dirty="0">
                <a:ln>
                  <a:noFill/>
                </a:ln>
                <a:solidFill>
                  <a:schemeClr val="tx1">
                    <a:lumMod val="75000"/>
                    <a:lumOff val="25000"/>
                  </a:schemeClr>
                </a:solidFill>
                <a:effectLst/>
                <a:uLnTx/>
                <a:uFillTx/>
                <a:latin typeface="Arial" panose="020B0604020202020204"/>
                <a:ea typeface="Inter" panose="02000503000000020004" pitchFamily="2" charset="0"/>
                <a:cs typeface="+mn-cs"/>
              </a:rPr>
              <a:t>for students, recent graduates, &amp; early career professionals</a:t>
            </a:r>
          </a:p>
          <a:p>
            <a:pPr marL="342900" marR="0" lvl="0" indent="-342900" algn="l" defTabSz="914400" rtl="0" eaLnBrk="1" fontAlgn="auto" latinLnBrk="0" hangingPunct="1">
              <a:lnSpc>
                <a:spcPct val="100000"/>
              </a:lnSpc>
              <a:spcBef>
                <a:spcPts val="0"/>
              </a:spcBef>
              <a:spcAft>
                <a:spcPts val="600"/>
              </a:spcAft>
              <a:buClr>
                <a:srgbClr val="422968"/>
              </a:buClr>
              <a:buSzTx/>
              <a:buFont typeface="Arial" panose="020B0604020202020204" pitchFamily="34" charset="0"/>
              <a:buChar char="•"/>
              <a:tabLst/>
              <a:defRPr/>
            </a:pPr>
            <a:r>
              <a:rPr kumimoji="0" lang="en-US" sz="2000" b="0" i="0" u="none" strike="noStrike" kern="1200" cap="none" spc="0" normalizeH="0" baseline="0" noProof="0" dirty="0">
                <a:ln>
                  <a:noFill/>
                </a:ln>
                <a:solidFill>
                  <a:schemeClr val="tx1">
                    <a:lumMod val="75000"/>
                    <a:lumOff val="25000"/>
                  </a:schemeClr>
                </a:solidFill>
                <a:effectLst/>
                <a:uLnTx/>
                <a:uFillTx/>
                <a:latin typeface="Arial" panose="020B0604020202020204"/>
                <a:ea typeface="Inter" panose="02000503000000020004" pitchFamily="2" charset="0"/>
                <a:cs typeface="+mn-cs"/>
              </a:rPr>
              <a:t>Demonstrates EO capabilities and solutions for </a:t>
            </a:r>
            <a:r>
              <a:rPr kumimoji="0" lang="en-US" sz="2000" b="1" i="0" u="none" strike="noStrike" kern="1200" cap="none" spc="0" normalizeH="0" baseline="0" noProof="0" dirty="0">
                <a:ln>
                  <a:noFill/>
                </a:ln>
                <a:effectLst/>
                <a:uLnTx/>
                <a:uFillTx/>
                <a:latin typeface="Arial" panose="020B0604020202020204"/>
                <a:ea typeface="Inter" panose="02000503000000020004" pitchFamily="2" charset="0"/>
                <a:cs typeface="+mn-cs"/>
              </a:rPr>
              <a:t>informing action</a:t>
            </a:r>
            <a:r>
              <a:rPr kumimoji="0" lang="en-US" sz="2000" b="0" i="0" u="none" strike="noStrike" kern="1200" cap="none" spc="0" normalizeH="0" baseline="0" noProof="0" dirty="0">
                <a:ln>
                  <a:noFill/>
                </a:ln>
                <a:effectLst/>
                <a:uLnTx/>
                <a:uFillTx/>
                <a:latin typeface="Arial" panose="020B0604020202020204"/>
                <a:ea typeface="Inter" panose="02000503000000020004" pitchFamily="2" charset="0"/>
                <a:cs typeface="+mn-cs"/>
              </a:rPr>
              <a:t> </a:t>
            </a:r>
            <a:r>
              <a:rPr kumimoji="0" lang="en-US" sz="2000" b="0" i="0" u="none" strike="noStrike" kern="1200" cap="none" spc="0" normalizeH="0" baseline="0" noProof="0" dirty="0">
                <a:ln>
                  <a:noFill/>
                </a:ln>
                <a:solidFill>
                  <a:schemeClr val="tx1">
                    <a:lumMod val="75000"/>
                    <a:lumOff val="25000"/>
                  </a:schemeClr>
                </a:solidFill>
                <a:effectLst/>
                <a:uLnTx/>
                <a:uFillTx/>
                <a:latin typeface="Arial" panose="020B0604020202020204"/>
                <a:ea typeface="Inter" panose="02000503000000020004" pitchFamily="2" charset="0"/>
                <a:cs typeface="+mn-cs"/>
              </a:rPr>
              <a:t>for state, local, tribal, territorial, &amp; private sector partners</a:t>
            </a:r>
          </a:p>
          <a:p>
            <a:pPr marL="342900" marR="0" lvl="0" indent="-342900" algn="l" defTabSz="914400" rtl="0" eaLnBrk="1" fontAlgn="auto" latinLnBrk="0" hangingPunct="1">
              <a:lnSpc>
                <a:spcPct val="100000"/>
              </a:lnSpc>
              <a:spcBef>
                <a:spcPts val="0"/>
              </a:spcBef>
              <a:spcAft>
                <a:spcPts val="600"/>
              </a:spcAft>
              <a:buClr>
                <a:srgbClr val="422968"/>
              </a:buClr>
              <a:buSzTx/>
              <a:buFont typeface="Arial" panose="020B0604020202020204" pitchFamily="34" charset="0"/>
              <a:buChar char="•"/>
              <a:tabLst/>
              <a:defRPr/>
            </a:pPr>
            <a:r>
              <a:rPr kumimoji="0" lang="en-US" sz="2000" b="0" i="0" u="none" strike="noStrike" kern="1200" cap="none" spc="0" normalizeH="0" baseline="0" noProof="0" dirty="0">
                <a:ln>
                  <a:noFill/>
                </a:ln>
                <a:solidFill>
                  <a:schemeClr val="tx1">
                    <a:lumMod val="75000"/>
                    <a:lumOff val="25000"/>
                  </a:schemeClr>
                </a:solidFill>
                <a:effectLst/>
                <a:uLnTx/>
                <a:uFillTx/>
                <a:latin typeface="Arial" panose="020B0604020202020204"/>
                <a:ea typeface="Inter" panose="02000503000000020004" pitchFamily="2" charset="0"/>
                <a:cs typeface="+mn-cs"/>
              </a:rPr>
              <a:t>10 to 14-week </a:t>
            </a:r>
            <a:r>
              <a:rPr kumimoji="0" lang="en-US" sz="2000" b="1" i="0" u="none" strike="noStrike" kern="1200" cap="none" spc="0" normalizeH="0" baseline="0" noProof="0" dirty="0">
                <a:ln>
                  <a:noFill/>
                </a:ln>
                <a:effectLst/>
                <a:uLnTx/>
                <a:uFillTx/>
                <a:latin typeface="Arial" panose="020B0604020202020204"/>
                <a:ea typeface="Inter" panose="02000503000000020004" pitchFamily="2" charset="0"/>
                <a:cs typeface="+mn-cs"/>
              </a:rPr>
              <a:t>immersive</a:t>
            </a:r>
            <a:r>
              <a:rPr kumimoji="0" lang="en-US" sz="2000" b="0" i="0" u="none" strike="noStrike" kern="1200" cap="none" spc="0" normalizeH="0" baseline="0" noProof="0" dirty="0">
                <a:ln>
                  <a:noFill/>
                </a:ln>
                <a:solidFill>
                  <a:schemeClr val="tx1">
                    <a:lumMod val="75000"/>
                    <a:lumOff val="25000"/>
                  </a:schemeClr>
                </a:solidFill>
                <a:effectLst/>
                <a:uLnTx/>
                <a:uFillTx/>
                <a:latin typeface="Arial" panose="020B0604020202020204"/>
                <a:ea typeface="Inter" panose="02000503000000020004" pitchFamily="2" charset="0"/>
                <a:cs typeface="+mn-cs"/>
              </a:rPr>
              <a:t> Earth science opportunities in-person at a NASA center or virtually</a:t>
            </a:r>
          </a:p>
        </p:txBody>
      </p:sp>
      <p:pic>
        <p:nvPicPr>
          <p:cNvPr id="18" name="Picture 17">
            <a:extLst>
              <a:ext uri="{FF2B5EF4-FFF2-40B4-BE49-F238E27FC236}">
                <a16:creationId xmlns:a16="http://schemas.microsoft.com/office/drawing/2014/main" id="{BE08EF98-109E-36F9-9E6B-E4020F1D56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792440" y="2932174"/>
            <a:ext cx="3853220" cy="3108960"/>
          </a:xfrm>
          <a:prstGeom prst="rect">
            <a:avLst/>
          </a:prstGeom>
          <a:effectLst>
            <a:outerShdw blurRad="50800" dist="38100" dir="2700000" algn="tl" rotWithShape="0">
              <a:prstClr val="black">
                <a:alpha val="40000"/>
              </a:prstClr>
            </a:outerShdw>
          </a:effectLst>
        </p:spPr>
      </p:pic>
      <p:sp>
        <p:nvSpPr>
          <p:cNvPr id="5" name="TextBox 4">
            <a:extLst>
              <a:ext uri="{FF2B5EF4-FFF2-40B4-BE49-F238E27FC236}">
                <a16:creationId xmlns:a16="http://schemas.microsoft.com/office/drawing/2014/main" id="{43A838CE-F329-E642-C068-415EE95BBCFD}"/>
              </a:ext>
            </a:extLst>
          </p:cNvPr>
          <p:cNvSpPr txBox="1"/>
          <p:nvPr/>
        </p:nvSpPr>
        <p:spPr>
          <a:xfrm>
            <a:off x="542969" y="6141468"/>
            <a:ext cx="11361477" cy="461665"/>
          </a:xfrm>
          <a:prstGeom prst="rect">
            <a:avLst/>
          </a:prstGeom>
          <a:noFill/>
        </p:spPr>
        <p:txBody>
          <a:bodyPr wrap="square">
            <a:spAutoFit/>
          </a:bodyPr>
          <a:lstStyle/>
          <a:p>
            <a:pPr algn="ctr">
              <a:lnSpc>
                <a:spcPct val="100000"/>
              </a:lnSpc>
            </a:pPr>
            <a:r>
              <a:rPr lang="en-US" sz="1200" i="1" dirty="0">
                <a:solidFill>
                  <a:schemeClr val="tx1">
                    <a:lumMod val="75000"/>
                    <a:lumOff val="25000"/>
                  </a:schemeClr>
                </a:solidFill>
                <a:hlinkClick r:id="rId3"/>
              </a:rPr>
              <a:t>https://science.nasa.gov/earth-science/earthrise-developers-academy/</a:t>
            </a:r>
            <a:r>
              <a:rPr lang="en-US" sz="1200" i="1" dirty="0">
                <a:solidFill>
                  <a:schemeClr val="tx1">
                    <a:lumMod val="75000"/>
                    <a:lumOff val="25000"/>
                  </a:schemeClr>
                </a:solidFill>
              </a:rPr>
              <a:t> </a:t>
            </a:r>
          </a:p>
          <a:p>
            <a:pPr algn="ctr">
              <a:lnSpc>
                <a:spcPct val="100000"/>
              </a:lnSpc>
            </a:pPr>
            <a:r>
              <a:rPr lang="en-US" sz="1200" i="1" dirty="0">
                <a:solidFill>
                  <a:schemeClr val="tx1">
                    <a:lumMod val="75000"/>
                    <a:lumOff val="25000"/>
                  </a:schemeClr>
                </a:solidFill>
              </a:rPr>
              <a:t>Contact</a:t>
            </a:r>
            <a:r>
              <a:rPr lang="en-US" sz="1200" dirty="0">
                <a:solidFill>
                  <a:schemeClr val="tx1">
                    <a:lumMod val="75000"/>
                    <a:lumOff val="25000"/>
                  </a:schemeClr>
                </a:solidFill>
              </a:rPr>
              <a:t>: NASA-DL-ERDA@mail.nasa.gov</a:t>
            </a:r>
          </a:p>
        </p:txBody>
      </p:sp>
    </p:spTree>
    <p:extLst>
      <p:ext uri="{BB962C8B-B14F-4D97-AF65-F5344CB8AC3E}">
        <p14:creationId xmlns:p14="http://schemas.microsoft.com/office/powerpoint/2010/main" val="3004619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g3f897deeb7b_0_6"/>
          <p:cNvSpPr txBox="1">
            <a:spLocks noGrp="1"/>
          </p:cNvSpPr>
          <p:nvPr>
            <p:ph type="title"/>
          </p:nvPr>
        </p:nvSpPr>
        <p:spPr>
          <a:xfrm>
            <a:off x="176048" y="175939"/>
            <a:ext cx="9387000" cy="779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4400"/>
              <a:buNone/>
            </a:pPr>
            <a:r>
              <a:rPr lang="en-GB"/>
              <a:t>Upcoming programs/initiatives</a:t>
            </a:r>
            <a:endParaRPr/>
          </a:p>
        </p:txBody>
      </p:sp>
      <p:sp>
        <p:nvSpPr>
          <p:cNvPr id="85" name="Google Shape;85;g3f897deeb7b_0_6"/>
          <p:cNvSpPr txBox="1"/>
          <p:nvPr/>
        </p:nvSpPr>
        <p:spPr>
          <a:xfrm>
            <a:off x="357100" y="1290950"/>
            <a:ext cx="7817531" cy="4708941"/>
          </a:xfrm>
          <a:prstGeom prst="rect">
            <a:avLst/>
          </a:prstGeom>
          <a:noFill/>
          <a:ln>
            <a:noFill/>
          </a:ln>
        </p:spPr>
        <p:txBody>
          <a:bodyPr spcFirstLastPara="1" wrap="square" lIns="91425" tIns="45700" rIns="91425" bIns="45700" anchor="t" anchorCtr="0">
            <a:spAutoFit/>
          </a:bodyPr>
          <a:lstStyle/>
          <a:p>
            <a:pPr marL="298450" marR="0" lvl="0" indent="-285750" algn="l" rtl="0">
              <a:lnSpc>
                <a:spcPct val="150000"/>
              </a:lnSpc>
              <a:spcBef>
                <a:spcPts val="1800"/>
              </a:spcBef>
              <a:spcAft>
                <a:spcPts val="0"/>
              </a:spcAft>
              <a:buClr>
                <a:srgbClr val="000000"/>
              </a:buClr>
              <a:buSzPts val="1400"/>
              <a:buFont typeface="Arial" panose="020B0604020202020204" pitchFamily="34" charset="0"/>
              <a:buChar char="•"/>
            </a:pPr>
            <a:r>
              <a:rPr lang="en-US" sz="2000" dirty="0">
                <a:latin typeface="Montserrat"/>
                <a:ea typeface="Montserrat"/>
                <a:cs typeface="Montserrat"/>
                <a:sym typeface="Montserrat"/>
              </a:rPr>
              <a:t>ARSET 2027 Workplan in final stages of approval</a:t>
            </a:r>
          </a:p>
          <a:p>
            <a:pPr marL="746125" lvl="2" indent="-285750">
              <a:lnSpc>
                <a:spcPct val="150000"/>
              </a:lnSpc>
              <a:spcBef>
                <a:spcPts val="1800"/>
              </a:spcBef>
              <a:buSzPts val="1400"/>
              <a:buFont typeface="Arial" panose="020B0604020202020204" pitchFamily="34" charset="0"/>
              <a:buChar char="•"/>
            </a:pPr>
            <a:r>
              <a:rPr lang="en-US" sz="2000" dirty="0">
                <a:latin typeface="Montserrat"/>
                <a:ea typeface="Montserrat"/>
                <a:cs typeface="Montserrat"/>
                <a:sym typeface="Montserrat"/>
              </a:rPr>
              <a:t>Online, Instructor-led trainings in 2027: Minerology, Agriculture, Geostationary Observations of Air Quality, biodiversity and forest structure (and more!)</a:t>
            </a:r>
            <a:endParaRPr lang="en-US" sz="2000">
              <a:latin typeface="Montserrat"/>
              <a:ea typeface="Montserrat"/>
              <a:cs typeface="Montserrat"/>
            </a:endParaRPr>
          </a:p>
          <a:p>
            <a:pPr marL="746125" lvl="2" indent="-285750">
              <a:lnSpc>
                <a:spcPct val="150000"/>
              </a:lnSpc>
              <a:spcBef>
                <a:spcPts val="1800"/>
              </a:spcBef>
              <a:buSzPts val="1400"/>
              <a:buFont typeface="Arial" panose="020B0604020202020204" pitchFamily="34" charset="0"/>
              <a:buChar char="•"/>
            </a:pPr>
            <a:r>
              <a:rPr lang="en-US" sz="2000" dirty="0">
                <a:latin typeface="Montserrat"/>
                <a:ea typeface="Montserrat"/>
                <a:cs typeface="Montserrat"/>
                <a:sym typeface="Montserrat"/>
              </a:rPr>
              <a:t> Online, asynchronous training: Fundamentals of Remote Sensing for Air Quality Applications </a:t>
            </a:r>
            <a:br>
              <a:rPr lang="en-US" sz="2000">
                <a:latin typeface="Montserrat"/>
                <a:ea typeface="Montserrat"/>
                <a:cs typeface="Montserrat"/>
                <a:sym typeface="Montserrat"/>
              </a:rPr>
            </a:br>
            <a:r>
              <a:rPr lang="en-US" sz="2000" dirty="0">
                <a:latin typeface="Montserrat"/>
                <a:ea typeface="Montserrat"/>
                <a:cs typeface="Montserrat"/>
                <a:sym typeface="Montserrat"/>
              </a:rPr>
              <a:t>(available Fall 2026)</a:t>
            </a:r>
            <a:endParaRPr sz="2000" dirty="0">
              <a:latin typeface="Montserrat"/>
              <a:ea typeface="Montserrat"/>
              <a:cs typeface="Montserrat"/>
              <a:sym typeface="Montserrat"/>
            </a:endParaRPr>
          </a:p>
          <a:p>
            <a:pPr marL="12700" marR="0" lvl="0" algn="l" rtl="0">
              <a:lnSpc>
                <a:spcPct val="150000"/>
              </a:lnSpc>
              <a:spcBef>
                <a:spcPts val="1800"/>
              </a:spcBef>
              <a:spcAft>
                <a:spcPts val="0"/>
              </a:spcAft>
              <a:buClr>
                <a:srgbClr val="000000"/>
              </a:buClr>
              <a:buSzPts val="1400"/>
            </a:pPr>
            <a:endParaRPr sz="2000" i="0" u="none" strike="noStrike" cap="none" dirty="0">
              <a:solidFill>
                <a:srgbClr val="000000"/>
              </a:solidFill>
              <a:latin typeface="Montserrat"/>
              <a:ea typeface="Montserrat"/>
              <a:cs typeface="Montserrat"/>
              <a:sym typeface="Montserrat"/>
            </a:endParaRPr>
          </a:p>
        </p:txBody>
      </p:sp>
      <p:pic>
        <p:nvPicPr>
          <p:cNvPr id="2" name="Picture 1" descr="A picture containing text, dark&#10;&#10;AI-generated content may be incorrect.">
            <a:extLst>
              <a:ext uri="{FF2B5EF4-FFF2-40B4-BE49-F238E27FC236}">
                <a16:creationId xmlns:a16="http://schemas.microsoft.com/office/drawing/2014/main" id="{9D647105-D3FC-3057-5757-469C1F658F31}"/>
              </a:ext>
            </a:extLst>
          </p:cNvPr>
          <p:cNvPicPr>
            <a:picLocks noChangeAspect="1"/>
          </p:cNvPicPr>
          <p:nvPr/>
        </p:nvPicPr>
        <p:blipFill>
          <a:blip r:embed="rId3"/>
          <a:stretch>
            <a:fillRect/>
          </a:stretch>
        </p:blipFill>
        <p:spPr>
          <a:xfrm>
            <a:off x="8640072" y="2174117"/>
            <a:ext cx="2752725" cy="275272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g3f897deeb7b_0_11"/>
          <p:cNvSpPr txBox="1">
            <a:spLocks noGrp="1"/>
          </p:cNvSpPr>
          <p:nvPr>
            <p:ph type="title"/>
          </p:nvPr>
        </p:nvSpPr>
        <p:spPr>
          <a:xfrm>
            <a:off x="176050" y="175950"/>
            <a:ext cx="11027978" cy="779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4400"/>
              <a:buNone/>
            </a:pPr>
            <a:r>
              <a:rPr lang="en-GB" dirty="0"/>
              <a:t>Areas of Interest for Collaboration</a:t>
            </a:r>
            <a:endParaRPr dirty="0"/>
          </a:p>
        </p:txBody>
      </p:sp>
      <p:sp>
        <p:nvSpPr>
          <p:cNvPr id="91" name="Google Shape;91;g3f897deeb7b_0_11"/>
          <p:cNvSpPr txBox="1"/>
          <p:nvPr/>
        </p:nvSpPr>
        <p:spPr>
          <a:xfrm>
            <a:off x="244440" y="3985090"/>
            <a:ext cx="4813990" cy="2554505"/>
          </a:xfrm>
          <a:prstGeom prst="rect">
            <a:avLst/>
          </a:prstGeom>
          <a:noFill/>
          <a:ln>
            <a:noFill/>
          </a:ln>
        </p:spPr>
        <p:txBody>
          <a:bodyPr spcFirstLastPara="1" wrap="square" lIns="91425" tIns="45700" rIns="91425" bIns="45700" anchor="t" anchorCtr="0">
            <a:spAutoFit/>
          </a:bodyPr>
          <a:lstStyle/>
          <a:p>
            <a:pPr marL="12700" marR="0" lvl="0" algn="l" rtl="0">
              <a:lnSpc>
                <a:spcPct val="150000"/>
              </a:lnSpc>
              <a:spcAft>
                <a:spcPts val="1200"/>
              </a:spcAft>
              <a:buClr>
                <a:srgbClr val="000000"/>
              </a:buClr>
              <a:buSzPts val="1400"/>
            </a:pPr>
            <a:r>
              <a:rPr lang="en-GB" sz="1600" b="1" dirty="0">
                <a:latin typeface="Montserrat"/>
                <a:ea typeface="Montserrat"/>
                <a:cs typeface="Montserrat"/>
                <a:sym typeface="Montserrat"/>
              </a:rPr>
              <a:t>Geostationary Observations for Air Quality, online ARSET training</a:t>
            </a:r>
          </a:p>
          <a:p>
            <a:pPr marL="214313" marR="0" lvl="0" indent="-201613" algn="l" rtl="0">
              <a:lnSpc>
                <a:spcPct val="150000"/>
              </a:lnSpc>
              <a:spcAft>
                <a:spcPts val="1200"/>
              </a:spcAft>
              <a:buClr>
                <a:srgbClr val="000000"/>
              </a:buClr>
              <a:buSzPts val="1400"/>
              <a:buFont typeface="Montserrat"/>
              <a:buChar char="❖"/>
            </a:pPr>
            <a:r>
              <a:rPr lang="en-GB" sz="1600" b="1" dirty="0">
                <a:latin typeface="Montserrat"/>
                <a:ea typeface="Montserrat"/>
                <a:cs typeface="Montserrat"/>
                <a:sym typeface="Montserrat"/>
              </a:rPr>
              <a:t>Date: Summer/Fall 2027</a:t>
            </a:r>
          </a:p>
          <a:p>
            <a:pPr marL="214313" marR="0" lvl="0" indent="-201613" algn="l" rtl="0">
              <a:lnSpc>
                <a:spcPct val="150000"/>
              </a:lnSpc>
              <a:spcAft>
                <a:spcPts val="1200"/>
              </a:spcAft>
              <a:buClr>
                <a:srgbClr val="000000"/>
              </a:buClr>
              <a:buSzPts val="1400"/>
              <a:buFont typeface="Montserrat"/>
              <a:buChar char="❖"/>
            </a:pPr>
            <a:r>
              <a:rPr lang="en-GB" sz="1600" b="1" dirty="0">
                <a:latin typeface="Montserrat"/>
                <a:ea typeface="Montserrat"/>
                <a:cs typeface="Montserrat"/>
                <a:sym typeface="Montserrat"/>
              </a:rPr>
              <a:t>Level: Intermediate/Advanced</a:t>
            </a:r>
          </a:p>
          <a:p>
            <a:pPr marL="214313" marR="0" lvl="0" indent="-201613" algn="l" rtl="0">
              <a:lnSpc>
                <a:spcPct val="150000"/>
              </a:lnSpc>
              <a:spcAft>
                <a:spcPts val="1200"/>
              </a:spcAft>
              <a:buClr>
                <a:srgbClr val="000000"/>
              </a:buClr>
              <a:buSzPts val="1400"/>
              <a:buFont typeface="Montserrat"/>
              <a:buChar char="❖"/>
            </a:pPr>
            <a:r>
              <a:rPr lang="en-GB" sz="1600" b="1" dirty="0">
                <a:latin typeface="Montserrat"/>
                <a:ea typeface="Montserrat"/>
                <a:cs typeface="Montserrat"/>
                <a:sym typeface="Montserrat"/>
              </a:rPr>
              <a:t>Language: English, Spanish</a:t>
            </a:r>
          </a:p>
        </p:txBody>
      </p:sp>
      <p:sp>
        <p:nvSpPr>
          <p:cNvPr id="3" name="TextBox 2">
            <a:extLst>
              <a:ext uri="{FF2B5EF4-FFF2-40B4-BE49-F238E27FC236}">
                <a16:creationId xmlns:a16="http://schemas.microsoft.com/office/drawing/2014/main" id="{996FA552-C026-25EA-4629-785208C4AF10}"/>
              </a:ext>
            </a:extLst>
          </p:cNvPr>
          <p:cNvSpPr txBox="1"/>
          <p:nvPr/>
        </p:nvSpPr>
        <p:spPr>
          <a:xfrm>
            <a:off x="5418546" y="4096945"/>
            <a:ext cx="6424864" cy="2165872"/>
          </a:xfrm>
          <a:prstGeom prst="rect">
            <a:avLst/>
          </a:prstGeom>
          <a:noFill/>
        </p:spPr>
        <p:txBody>
          <a:bodyPr wrap="square">
            <a:noAutofit/>
          </a:bodyPr>
          <a:lstStyle/>
          <a:p>
            <a:r>
              <a:rPr lang="en-US" sz="1200" b="0" i="0" u="none" strike="noStrike" dirty="0">
                <a:solidFill>
                  <a:srgbClr val="000000"/>
                </a:solidFill>
                <a:effectLst/>
                <a:latin typeface="Arial"/>
              </a:rPr>
              <a:t>Draft Description: </a:t>
            </a:r>
          </a:p>
          <a:p>
            <a:r>
              <a:rPr lang="en-US" sz="1200" b="0" i="0" u="none" strike="noStrike" dirty="0">
                <a:solidFill>
                  <a:srgbClr val="000000"/>
                </a:solidFill>
                <a:effectLst/>
                <a:latin typeface="Arial"/>
              </a:rPr>
              <a:t>Sensors in geostationary orbit provide a unique vantage point for observing changes in air quality for different regions of the world at multiple times per day. Geostationary hyperspectral instruments providing data on trace gases in the atmosphere include the Geostationary Environment Monitoring Spectrometer (GEMS) over East Asia, the Tropospheric Emissions: Monitoring of Pollution (TEMPO) over North America, and Sentinel-4 over Europe and North Africa. Together, these satellites form a constellation capable of providing high spatial and temporal resolution insights for air quality managers in the Northern Hemisphere. This training will provide an overview and status update on these instruments, present case studies for the use of their data, and showcase resources for accessing and visualizing information from these missions. </a:t>
            </a:r>
            <a:endParaRPr lang="en-US" sz="1200" dirty="0"/>
          </a:p>
        </p:txBody>
      </p:sp>
      <p:cxnSp>
        <p:nvCxnSpPr>
          <p:cNvPr id="5" name="Straight Connector 4">
            <a:extLst>
              <a:ext uri="{FF2B5EF4-FFF2-40B4-BE49-F238E27FC236}">
                <a16:creationId xmlns:a16="http://schemas.microsoft.com/office/drawing/2014/main" id="{2040E2AF-688C-F26B-A205-4CC36B467D51}"/>
              </a:ext>
            </a:extLst>
          </p:cNvPr>
          <p:cNvCxnSpPr/>
          <p:nvPr/>
        </p:nvCxnSpPr>
        <p:spPr>
          <a:xfrm flipV="1">
            <a:off x="2625997" y="3516309"/>
            <a:ext cx="6128084"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Google Shape;91;g3f897deeb7b_0_11">
            <a:extLst>
              <a:ext uri="{FF2B5EF4-FFF2-40B4-BE49-F238E27FC236}">
                <a16:creationId xmlns:a16="http://schemas.microsoft.com/office/drawing/2014/main" id="{02E3AAA2-AB9E-EDCC-6C0A-C373815CB5B4}"/>
              </a:ext>
            </a:extLst>
          </p:cNvPr>
          <p:cNvSpPr txBox="1"/>
          <p:nvPr/>
        </p:nvSpPr>
        <p:spPr>
          <a:xfrm>
            <a:off x="263957" y="1535587"/>
            <a:ext cx="8222937" cy="1661953"/>
          </a:xfrm>
          <a:prstGeom prst="rect">
            <a:avLst/>
          </a:prstGeom>
          <a:noFill/>
          <a:ln>
            <a:noFill/>
          </a:ln>
        </p:spPr>
        <p:txBody>
          <a:bodyPr spcFirstLastPara="1" wrap="square" lIns="91425" tIns="45700" rIns="91425" bIns="45700" anchor="t" anchorCtr="0">
            <a:spAutoFit/>
          </a:bodyPr>
          <a:lstStyle/>
          <a:p>
            <a:pPr marL="214313" marR="0" lvl="0" indent="-201613" algn="l" rtl="0">
              <a:lnSpc>
                <a:spcPct val="150000"/>
              </a:lnSpc>
              <a:spcAft>
                <a:spcPts val="1200"/>
              </a:spcAft>
              <a:buClr>
                <a:srgbClr val="000000"/>
              </a:buClr>
              <a:buSzPts val="1400"/>
              <a:buFont typeface="Montserrat"/>
              <a:buChar char="❖"/>
            </a:pPr>
            <a:r>
              <a:rPr lang="en-GB" sz="1600" b="1" dirty="0">
                <a:latin typeface="Montserrat"/>
                <a:ea typeface="Montserrat"/>
                <a:cs typeface="Montserrat"/>
                <a:sym typeface="Montserrat"/>
              </a:rPr>
              <a:t>Identifying future training priorities</a:t>
            </a:r>
          </a:p>
          <a:p>
            <a:pPr marL="214313" marR="0" lvl="0" indent="-201613" algn="l" rtl="0">
              <a:lnSpc>
                <a:spcPct val="150000"/>
              </a:lnSpc>
              <a:spcAft>
                <a:spcPts val="1200"/>
              </a:spcAft>
              <a:buClr>
                <a:srgbClr val="000000"/>
              </a:buClr>
              <a:buSzPts val="1400"/>
              <a:buFont typeface="Montserrat"/>
              <a:buChar char="❖"/>
            </a:pPr>
            <a:r>
              <a:rPr lang="en-GB" sz="1600" b="1" dirty="0">
                <a:latin typeface="Montserrat"/>
                <a:ea typeface="Montserrat"/>
                <a:cs typeface="Montserrat"/>
                <a:sym typeface="Montserrat"/>
              </a:rPr>
              <a:t>Helping users find relevant capacity building resources</a:t>
            </a:r>
          </a:p>
          <a:p>
            <a:pPr marL="214313" marR="0" lvl="0" indent="-201613" algn="l" rtl="0">
              <a:lnSpc>
                <a:spcPct val="150000"/>
              </a:lnSpc>
              <a:spcAft>
                <a:spcPts val="1200"/>
              </a:spcAft>
              <a:buClr>
                <a:srgbClr val="000000"/>
              </a:buClr>
              <a:buSzPts val="1400"/>
              <a:buFont typeface="Montserrat"/>
              <a:buChar char="❖"/>
            </a:pPr>
            <a:r>
              <a:rPr lang="en-GB" sz="1600" b="1" dirty="0">
                <a:latin typeface="Montserrat"/>
                <a:ea typeface="Montserrat"/>
                <a:cs typeface="Montserrat"/>
                <a:sym typeface="Montserrat"/>
              </a:rPr>
              <a:t>Training development/case studies </a:t>
            </a:r>
          </a:p>
        </p:txBody>
      </p:sp>
      <p:pic>
        <p:nvPicPr>
          <p:cNvPr id="4" name="Picture 3">
            <a:extLst>
              <a:ext uri="{FF2B5EF4-FFF2-40B4-BE49-F238E27FC236}">
                <a16:creationId xmlns:a16="http://schemas.microsoft.com/office/drawing/2014/main" id="{0B546D42-5B1F-181E-DA68-54C411CA5186}"/>
              </a:ext>
            </a:extLst>
          </p:cNvPr>
          <p:cNvPicPr>
            <a:picLocks noChangeAspect="1"/>
          </p:cNvPicPr>
          <p:nvPr/>
        </p:nvPicPr>
        <p:blipFill>
          <a:blip r:embed="rId3"/>
          <a:stretch>
            <a:fillRect/>
          </a:stretch>
        </p:blipFill>
        <p:spPr>
          <a:xfrm>
            <a:off x="7518883" y="1343095"/>
            <a:ext cx="3703016" cy="1885811"/>
          </a:xfrm>
          <a:prstGeom prst="rect">
            <a:avLst/>
          </a:prstGeom>
        </p:spPr>
      </p:pic>
    </p:spTree>
  </p:cSld>
  <p:clrMapOvr>
    <a:masterClrMapping/>
  </p:clrMapOvr>
</p:sld>
</file>

<file path=ppt/theme/theme1.xml><?xml version="1.0" encoding="utf-8"?>
<a:theme xmlns:a="http://schemas.openxmlformats.org/drawingml/2006/main" name="CEOS WGCapD">
  <a:themeElements>
    <a:clrScheme name="Custom 2">
      <a:dk1>
        <a:srgbClr val="000000"/>
      </a:dk1>
      <a:lt1>
        <a:srgbClr val="FFFFFF"/>
      </a:lt1>
      <a:dk2>
        <a:srgbClr val="44546A"/>
      </a:dk2>
      <a:lt2>
        <a:srgbClr val="E7E6E6"/>
      </a:lt2>
      <a:accent1>
        <a:srgbClr val="33445F"/>
      </a:accent1>
      <a:accent2>
        <a:srgbClr val="A3CB34"/>
      </a:accent2>
      <a:accent3>
        <a:srgbClr val="C1666B"/>
      </a:accent3>
      <a:accent4>
        <a:srgbClr val="DDDDDD"/>
      </a:accent4>
      <a:accent5>
        <a:srgbClr val="7BC0D7"/>
      </a:accent5>
      <a:accent6>
        <a:srgbClr val="D1462F"/>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588</TotalTime>
  <Words>806</Words>
  <Application>Microsoft Office PowerPoint</Application>
  <PresentationFormat>Widescreen</PresentationFormat>
  <Paragraphs>47</Paragraphs>
  <Slides>6</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Wingdings</vt:lpstr>
      <vt:lpstr>Montserrat</vt:lpstr>
      <vt:lpstr>Arial</vt:lpstr>
      <vt:lpstr>Calibri</vt:lpstr>
      <vt:lpstr>CEOS WGCapD</vt:lpstr>
      <vt:lpstr>NASA Capacity Building Initiatives and Updates</vt:lpstr>
      <vt:lpstr>Capacity Building Program  Satellite Needs Portfolio</vt:lpstr>
      <vt:lpstr>Recent Accomplishments</vt:lpstr>
      <vt:lpstr>Recent Accomplishments</vt:lpstr>
      <vt:lpstr>Upcoming programs/initiatives</vt:lpstr>
      <vt:lpstr>Areas of Interest for Collaboration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Moz, Yakov M. (HQ-DK000)[BOOZ ALLEN HAMILTON INC]</dc:creator>
  <cp:lastModifiedBy>Cook, Melanie Follette (GSFC-6120)</cp:lastModifiedBy>
  <cp:revision>5</cp:revision>
  <dcterms:modified xsi:type="dcterms:W3CDTF">2026-09-02T23:55:53Z</dcterms:modified>
</cp:coreProperties>
</file>