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VJ6QOh+MGb6OwKuMCilGvUVtI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customschemas.google.com/relationships/presentationmetadata" Target="meta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897deeb7b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97deeb7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b1739e9a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3fb1739e9a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4" name="Google Shape;34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4" name="Google Shape;44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hyperlink" Target="https://philsa.gov.ph/pinas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b="1" lang="en-GB" sz="2800"/>
              <a:t>PhilSA’s Capacity Development Efforts: </a:t>
            </a:r>
            <a:endParaRPr b="1"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2800"/>
              <a:t>Recent Accomplishments, Priorities, and Collaboration Opportunities</a:t>
            </a:r>
            <a:endParaRPr i="1" sz="2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Emmanuel Ganancias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Philippine Space Agency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pic>
        <p:nvPicPr>
          <p:cNvPr id="73" name="Google Shape;73;g3f897deeb7b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5197" y="2409984"/>
            <a:ext cx="1200150" cy="17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g3f897deeb7b_0_1"/>
          <p:cNvSpPr txBox="1"/>
          <p:nvPr/>
        </p:nvSpPr>
        <p:spPr>
          <a:xfrm>
            <a:off x="357100" y="1290950"/>
            <a:ext cx="7255500" cy="51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PINAS (</a:t>
            </a:r>
            <a:r>
              <a:rPr b="1" i="0" lang="en-GB" sz="16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https://philsa.gov.ph/pinas/</a:t>
            </a: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 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 active network of institutions and people working together toward sustainability using space data and information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Since pre-implementation in 2022, it has expanded and reached: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 provinces: workshops + symposium + caravans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18 regions: online EO and space data discussions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 CapDev activities (EO, GIS, ground truthing, UAVs)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3,279: capacitated individuals/agency reps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38,686: person-hours training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Distributed data packages to 387 agencies/orgs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2" marL="13716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■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61,000+ maps and data nationwide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Philippine Space Week 2026 (Aug 8 to 14)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SSTA Training w/ University-Partners + OpenDronePH Launch &amp; Training + Space Business Innovation Camp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EU-Philippines Partnership through CopPhil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situ Data Collection and Data Sharing Workshop (June 9)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EU-PH collaboration on EO Interagency Workshop (Aug 12)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 regional LGU Training on EO, GIS, and Copernicus Data (recently in Davao City, last week of July)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g3f897deeb7b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24300" y="1350224"/>
            <a:ext cx="4288299" cy="214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g3f897deeb7b_0_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05965" y="3562934"/>
            <a:ext cx="4196551" cy="282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Upcoming programs/initiatives</a:t>
            </a:r>
            <a:endParaRPr/>
          </a:p>
        </p:txBody>
      </p:sp>
      <p:sp>
        <p:nvSpPr>
          <p:cNvPr id="82" name="Google Shape;82;g3f897deeb7b_0_6"/>
          <p:cNvSpPr txBox="1"/>
          <p:nvPr/>
        </p:nvSpPr>
        <p:spPr>
          <a:xfrm>
            <a:off x="357100" y="1290950"/>
            <a:ext cx="7336200" cy="43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PINAS Phase 2 (2026-2027)</a:t>
            </a:r>
            <a:endParaRPr b="0" i="0" sz="1150" u="none" cap="none" strike="noStrike">
              <a:solidFill>
                <a:srgbClr val="58636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Follow-through to initial activities, with emphasis on applications identified through stakeholder needs assessments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Sustained use of EO data and stronger institutional networks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1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Academe partners: </a:t>
            </a:r>
            <a:r>
              <a:rPr b="0" i="0" lang="en-GB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Strengthen local networks of space-data users and expand R&amp;D collaboration with universities through joint activities and co-development of products</a:t>
            </a:r>
            <a:endParaRPr b="0" i="0" sz="1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PhilSA Capacity Development Program (2026–2027)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Advanced DRRM training (Nov 2026)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GIS–Remote Sensing training with partner agencies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Continued technical training and knowledge-sharing aligned with stakeholder needs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Char char="●"/>
            </a:pPr>
            <a:r>
              <a:rPr b="1" i="0" lang="en-GB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CopPhil Technical Assistance &amp; Training (2027)</a:t>
            </a:r>
            <a:endParaRPr b="1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○"/>
            </a:pPr>
            <a:r>
              <a:rPr b="0" i="0" lang="en-GB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Planned LGU technical assistance and training in Cotabato City and Manila, supporting wider operational uptake of EO and Copernicus data for local applications.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" name="Google Shape;83;g3f897deeb7b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4275" y="4001882"/>
            <a:ext cx="4015326" cy="2167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3f897deeb7b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4275" y="1210374"/>
            <a:ext cx="4015324" cy="2675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1739e9ae_0_14"/>
          <p:cNvSpPr txBox="1"/>
          <p:nvPr>
            <p:ph type="title"/>
          </p:nvPr>
        </p:nvSpPr>
        <p:spPr>
          <a:xfrm>
            <a:off x="176050" y="175950"/>
            <a:ext cx="95064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Areas of Interest for Collaboration</a:t>
            </a:r>
            <a:endParaRPr/>
          </a:p>
        </p:txBody>
      </p:sp>
      <p:pic>
        <p:nvPicPr>
          <p:cNvPr id="90" name="Google Shape;90;g3fb1739e9ae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163" y="1434990"/>
            <a:ext cx="11217675" cy="470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