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Lst>
  <p:sldSz cy="6858000" cx="12192000"/>
  <p:notesSz cx="6858000" cy="9144000"/>
  <p:embeddedFontLst>
    <p:embeddedFont>
      <p:font typeface="Montserrat"/>
      <p:regular r:id="rId9"/>
      <p:bold r:id="rId10"/>
      <p:italic r:id="rId11"/>
      <p:boldItalic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 roundtripDataSignature="AMtx7mjC/8FHCjSIGDUNl0FIv/Q2GkvYn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Montserrat-italic.fntdata"/><Relationship Id="rId10" Type="http://schemas.openxmlformats.org/officeDocument/2006/relationships/font" Target="fonts/Montserrat-bold.fntdata"/><Relationship Id="rId13" Type="http://customschemas.google.com/relationships/presentationmetadata" Target="metadata"/><Relationship Id="rId12"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Montserrat-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 name="Google Shape;6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897deeb7b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 name="Google Shape;70;g3f897deeb7b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f897deeb7b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g3f897deeb7b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f897deeb7b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g3f897deeb7b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1" name="Shape 11"/>
        <p:cNvGrpSpPr/>
        <p:nvPr/>
      </p:nvGrpSpPr>
      <p:grpSpPr>
        <a:xfrm>
          <a:off x="0" y="0"/>
          <a:ext cx="0" cy="0"/>
          <a:chOff x="0" y="0"/>
          <a:chExt cx="0" cy="0"/>
        </a:xfrm>
      </p:grpSpPr>
      <p:pic>
        <p:nvPicPr>
          <p:cNvPr id="12" name="Google Shape;12;p4"/>
          <p:cNvPicPr preferRelativeResize="0"/>
          <p:nvPr/>
        </p:nvPicPr>
        <p:blipFill rotWithShape="1">
          <a:blip r:embed="rId2">
            <a:alphaModFix/>
          </a:blip>
          <a:srcRect b="0" l="0" r="0" t="0"/>
          <a:stretch/>
        </p:blipFill>
        <p:spPr>
          <a:xfrm>
            <a:off x="3301750" y="2265730"/>
            <a:ext cx="8288157" cy="2756714"/>
          </a:xfrm>
          <a:prstGeom prst="rect">
            <a:avLst/>
          </a:prstGeom>
          <a:noFill/>
          <a:ln>
            <a:noFill/>
          </a:ln>
        </p:spPr>
      </p:pic>
      <p:pic>
        <p:nvPicPr>
          <p:cNvPr id="13" name="Google Shape;13;p4"/>
          <p:cNvPicPr preferRelativeResize="0"/>
          <p:nvPr/>
        </p:nvPicPr>
        <p:blipFill rotWithShape="1">
          <a:blip r:embed="rId3">
            <a:alphaModFix/>
          </a:blip>
          <a:srcRect b="-114" l="0" r="0" t="0"/>
          <a:stretch/>
        </p:blipFill>
        <p:spPr>
          <a:xfrm flipH="1" rot="10800000">
            <a:off x="2824280" y="4824248"/>
            <a:ext cx="5391556" cy="2038097"/>
          </a:xfrm>
          <a:prstGeom prst="rect">
            <a:avLst/>
          </a:prstGeom>
          <a:noFill/>
          <a:ln>
            <a:noFill/>
          </a:ln>
        </p:spPr>
      </p:pic>
      <p:pic>
        <p:nvPicPr>
          <p:cNvPr descr="A picture containing nature&#10;&#10;Description automatically generated" id="14" name="Google Shape;14;p4"/>
          <p:cNvPicPr preferRelativeResize="0"/>
          <p:nvPr/>
        </p:nvPicPr>
        <p:blipFill rotWithShape="1">
          <a:blip r:embed="rId4">
            <a:alphaModFix/>
          </a:blip>
          <a:srcRect b="0" l="0" r="0" t="0"/>
          <a:stretch/>
        </p:blipFill>
        <p:spPr>
          <a:xfrm>
            <a:off x="8477344" y="-1"/>
            <a:ext cx="3714656" cy="2686815"/>
          </a:xfrm>
          <a:prstGeom prst="rect">
            <a:avLst/>
          </a:prstGeom>
          <a:noFill/>
          <a:ln>
            <a:noFill/>
          </a:ln>
        </p:spPr>
      </p:pic>
      <p:sp>
        <p:nvSpPr>
          <p:cNvPr id="15" name="Google Shape;15;p4"/>
          <p:cNvSpPr/>
          <p:nvPr/>
        </p:nvSpPr>
        <p:spPr>
          <a:xfrm flipH="1">
            <a:off x="5456394" y="1968439"/>
            <a:ext cx="6751471" cy="4901119"/>
          </a:xfrm>
          <a:custGeom>
            <a:rect b="b" l="l" r="r" t="t"/>
            <a:pathLst>
              <a:path extrusionOk="0" h="4901119" w="6751471">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50800" rotWithShape="0" algn="br" dir="135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 name="Google Shape;16;p4"/>
          <p:cNvSpPr/>
          <p:nvPr/>
        </p:nvSpPr>
        <p:spPr>
          <a:xfrm flipH="1">
            <a:off x="-4784" y="-14542"/>
            <a:ext cx="12199164" cy="6874921"/>
          </a:xfrm>
          <a:custGeom>
            <a:rect b="b" l="l" r="r" t="t"/>
            <a:pathLst>
              <a:path extrusionOk="0" h="6836301" w="1476191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50800" rotWithShape="0" algn="t"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7" name="Google Shape;17;p4"/>
          <p:cNvPicPr preferRelativeResize="0"/>
          <p:nvPr/>
        </p:nvPicPr>
        <p:blipFill rotWithShape="1">
          <a:blip r:embed="rId5">
            <a:alphaModFix/>
          </a:blip>
          <a:srcRect b="0" l="0" r="0" t="0"/>
          <a:stretch/>
        </p:blipFill>
        <p:spPr>
          <a:xfrm>
            <a:off x="138431" y="5311498"/>
            <a:ext cx="2738896" cy="1508514"/>
          </a:xfrm>
          <a:prstGeom prst="rect">
            <a:avLst/>
          </a:prstGeom>
          <a:noFill/>
          <a:ln>
            <a:noFill/>
          </a:ln>
          <a:effectLst>
            <a:outerShdw blurRad="50800" rotWithShape="0" algn="tl" dir="2700000" dist="38100">
              <a:srgbClr val="000000">
                <a:alpha val="40000"/>
              </a:srgbClr>
            </a:outerShdw>
          </a:effectLst>
        </p:spPr>
      </p:pic>
      <p:pic>
        <p:nvPicPr>
          <p:cNvPr id="18" name="Google Shape;18;p4"/>
          <p:cNvPicPr preferRelativeResize="0"/>
          <p:nvPr/>
        </p:nvPicPr>
        <p:blipFill rotWithShape="1">
          <a:blip r:embed="rId6">
            <a:alphaModFix amt="34000"/>
          </a:blip>
          <a:srcRect b="-8774" l="32582" r="8554" t="2399"/>
          <a:stretch/>
        </p:blipFill>
        <p:spPr>
          <a:xfrm rot="5400000">
            <a:off x="5734286" y="-1016167"/>
            <a:ext cx="5455273" cy="7480884"/>
          </a:xfrm>
          <a:prstGeom prst="rtTriangle">
            <a:avLst/>
          </a:prstGeom>
          <a:noFill/>
          <a:ln>
            <a:noFill/>
          </a:ln>
        </p:spPr>
      </p:pic>
      <p:pic>
        <p:nvPicPr>
          <p:cNvPr id="19" name="Google Shape;19;p4"/>
          <p:cNvPicPr preferRelativeResize="0"/>
          <p:nvPr/>
        </p:nvPicPr>
        <p:blipFill rotWithShape="1">
          <a:blip r:embed="rId6">
            <a:alphaModFix amt="34000"/>
          </a:blip>
          <a:srcRect b="674" l="54017" r="11355" t="36082"/>
          <a:stretch/>
        </p:blipFill>
        <p:spPr>
          <a:xfrm rot="-5400000">
            <a:off x="5792642" y="4819952"/>
            <a:ext cx="1719709" cy="2366806"/>
          </a:xfrm>
          <a:prstGeom prst="rtTriangle">
            <a:avLst/>
          </a:prstGeom>
          <a:noFill/>
          <a:ln>
            <a:noFill/>
          </a:ln>
        </p:spPr>
      </p:pic>
      <p:sp>
        <p:nvSpPr>
          <p:cNvPr id="20" name="Google Shape;20;p4"/>
          <p:cNvSpPr txBox="1"/>
          <p:nvPr>
            <p:ph type="title"/>
          </p:nvPr>
        </p:nvSpPr>
        <p:spPr>
          <a:xfrm>
            <a:off x="176047" y="175938"/>
            <a:ext cx="6157185" cy="397264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8000"/>
              <a:buFont typeface="Montserrat"/>
              <a:buNone/>
              <a:defRPr b="0" i="0" sz="80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1" name="Shape 21"/>
        <p:cNvGrpSpPr/>
        <p:nvPr/>
      </p:nvGrpSpPr>
      <p:grpSpPr>
        <a:xfrm>
          <a:off x="0" y="0"/>
          <a:ext cx="0" cy="0"/>
          <a:chOff x="0" y="0"/>
          <a:chExt cx="0" cy="0"/>
        </a:xfrm>
      </p:grpSpPr>
      <p:sp>
        <p:nvSpPr>
          <p:cNvPr id="22" name="Google Shape;22;p7"/>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23" name="Google Shape;23;p7"/>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24" name="Google Shape;24;p7"/>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25" name="Google Shape;25;p7"/>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6" name="Google Shape;26;p7"/>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27" name="Google Shape;27;p7"/>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28" name="Google Shape;28;p7"/>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29" name="Google Shape;29;p7"/>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30" name="Shape 30"/>
        <p:cNvGrpSpPr/>
        <p:nvPr/>
      </p:nvGrpSpPr>
      <p:grpSpPr>
        <a:xfrm>
          <a:off x="0" y="0"/>
          <a:ext cx="0" cy="0"/>
          <a:chOff x="0" y="0"/>
          <a:chExt cx="0" cy="0"/>
        </a:xfrm>
      </p:grpSpPr>
      <p:sp>
        <p:nvSpPr>
          <p:cNvPr id="31" name="Google Shape;31;p5"/>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32" name="Google Shape;32;p5"/>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33" name="Google Shape;33;p5"/>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34" name="Google Shape;34;p5"/>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5" name="Google Shape;35;p5"/>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36" name="Google Shape;36;p5"/>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37" name="Google Shape;37;p5"/>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
        <p:nvSpPr>
          <p:cNvPr id="38" name="Google Shape;38;p5"/>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39" name="Google Shape;39;p5"/>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0" name="Shape 40"/>
        <p:cNvGrpSpPr/>
        <p:nvPr/>
      </p:nvGrpSpPr>
      <p:grpSpPr>
        <a:xfrm>
          <a:off x="0" y="0"/>
          <a:ext cx="0" cy="0"/>
          <a:chOff x="0" y="0"/>
          <a:chExt cx="0" cy="0"/>
        </a:xfrm>
      </p:grpSpPr>
      <p:sp>
        <p:nvSpPr>
          <p:cNvPr id="41" name="Google Shape;41;p6"/>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42" name="Google Shape;42;p6"/>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43" name="Google Shape;43;p6"/>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44" name="Google Shape;44;p6"/>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5" name="Google Shape;45;p6"/>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46" name="Google Shape;46;p6"/>
          <p:cNvSpPr txBox="1"/>
          <p:nvPr>
            <p:ph idx="1" type="body"/>
          </p:nvPr>
        </p:nvSpPr>
        <p:spPr>
          <a:xfrm>
            <a:off x="386632"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47" name="Google Shape;47;p6"/>
          <p:cNvSpPr txBox="1"/>
          <p:nvPr>
            <p:ph idx="2" type="body"/>
          </p:nvPr>
        </p:nvSpPr>
        <p:spPr>
          <a:xfrm>
            <a:off x="6296361" y="1445923"/>
            <a:ext cx="5509008" cy="4775482"/>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5000"/>
              </a:lnSpc>
              <a:spcBef>
                <a:spcPts val="10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1pPr>
            <a:lvl2pPr indent="-381000" lvl="1" marL="914400" marR="0" rtl="0" algn="l">
              <a:lnSpc>
                <a:spcPct val="115000"/>
              </a:lnSpc>
              <a:spcBef>
                <a:spcPts val="500"/>
              </a:spcBef>
              <a:spcAft>
                <a:spcPts val="0"/>
              </a:spcAft>
              <a:buClr>
                <a:schemeClr val="dk1"/>
              </a:buClr>
              <a:buSzPts val="2400"/>
              <a:buFont typeface="Montserrat"/>
              <a:buChar char="▪"/>
              <a:defRPr b="0" i="0" sz="2400" u="none" cap="none" strike="noStrike">
                <a:solidFill>
                  <a:schemeClr val="dk1"/>
                </a:solidFill>
                <a:latin typeface="Montserrat"/>
                <a:ea typeface="Montserrat"/>
                <a:cs typeface="Montserrat"/>
                <a:sym typeface="Montserrat"/>
              </a:defRPr>
            </a:lvl2pPr>
            <a:lvl3pPr indent="-355600" lvl="2" marL="1371600" marR="0" rtl="0" algn="l">
              <a:lnSpc>
                <a:spcPct val="115000"/>
              </a:lnSpc>
              <a:spcBef>
                <a:spcPts val="500"/>
              </a:spcBef>
              <a:spcAft>
                <a:spcPts val="0"/>
              </a:spcAft>
              <a:buClr>
                <a:schemeClr val="dk1"/>
              </a:buClr>
              <a:buSzPts val="2000"/>
              <a:buFont typeface="Montserrat"/>
              <a:buChar char="o"/>
              <a:defRPr b="0" i="0" sz="2000" u="none" cap="none" strike="noStrike">
                <a:solidFill>
                  <a:schemeClr val="dk1"/>
                </a:solidFill>
                <a:latin typeface="Montserrat"/>
                <a:ea typeface="Montserrat"/>
                <a:cs typeface="Montserrat"/>
                <a:sym typeface="Montserrat"/>
              </a:defRPr>
            </a:lvl3pPr>
            <a:lvl4pPr indent="-342900" lvl="3" marL="18288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4pPr>
            <a:lvl5pPr indent="-342900" lvl="4" marL="2286000" marR="0" rtl="0" algn="l">
              <a:lnSpc>
                <a:spcPct val="115000"/>
              </a:lnSpc>
              <a:spcBef>
                <a:spcPts val="500"/>
              </a:spcBef>
              <a:spcAft>
                <a:spcPts val="0"/>
              </a:spcAft>
              <a:buClr>
                <a:schemeClr val="dk1"/>
              </a:buClr>
              <a:buSzPts val="1800"/>
              <a:buFont typeface="Montserrat"/>
              <a:buChar char="•"/>
              <a:defRPr b="0" i="0" sz="18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48" name="Google Shape;48;p6"/>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49" name="Google Shape;49;p6"/>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50" name="Google Shape;50;p6"/>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51" name="Shape 51"/>
        <p:cNvGrpSpPr/>
        <p:nvPr/>
      </p:nvGrpSpPr>
      <p:grpSpPr>
        <a:xfrm>
          <a:off x="0" y="0"/>
          <a:ext cx="0" cy="0"/>
          <a:chOff x="0" y="0"/>
          <a:chExt cx="0" cy="0"/>
        </a:xfrm>
      </p:grpSpPr>
      <p:sp>
        <p:nvSpPr>
          <p:cNvPr id="52" name="Google Shape;52;p8"/>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53" name="Google Shape;53;p8"/>
          <p:cNvPicPr preferRelativeResize="0"/>
          <p:nvPr/>
        </p:nvPicPr>
        <p:blipFill rotWithShape="1">
          <a:blip r:embed="rId2">
            <a:alphaModFix amt="34000"/>
          </a:blip>
          <a:srcRect b="35419" l="51339" r="-2839" t="39269"/>
          <a:stretch/>
        </p:blipFill>
        <p:spPr>
          <a:xfrm flipH="1">
            <a:off x="9304422" y="0"/>
            <a:ext cx="2887578" cy="1037492"/>
          </a:xfrm>
          <a:prstGeom prst="rect">
            <a:avLst/>
          </a:prstGeom>
          <a:noFill/>
          <a:ln>
            <a:noFill/>
          </a:ln>
        </p:spPr>
      </p:pic>
      <p:pic>
        <p:nvPicPr>
          <p:cNvPr id="54" name="Google Shape;54;p8"/>
          <p:cNvPicPr preferRelativeResize="0"/>
          <p:nvPr/>
        </p:nvPicPr>
        <p:blipFill rotWithShape="1">
          <a:blip r:embed="rId3">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55" name="Google Shape;55;p8"/>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6" name="Google Shape;56;p8"/>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57" name="Google Shape;57;p8"/>
          <p:cNvSpPr txBox="1"/>
          <p:nvPr>
            <p:ph idx="1" type="body"/>
          </p:nvPr>
        </p:nvSpPr>
        <p:spPr>
          <a:xfrm>
            <a:off x="5180012" y="1373852"/>
            <a:ext cx="6172200" cy="4694402"/>
          </a:xfrm>
          <a:prstGeom prst="rect">
            <a:avLst/>
          </a:prstGeom>
          <a:noFill/>
          <a:ln>
            <a:noFill/>
          </a:ln>
        </p:spPr>
        <p:txBody>
          <a:bodyPr anchorCtr="0" anchor="t" bIns="45700" lIns="91425" spcFirstLastPara="1" rIns="91425" wrap="square" tIns="45700">
            <a:noAutofit/>
          </a:bodyPr>
          <a:lstStyle>
            <a:lvl1pPr indent="-431800" lvl="0" marL="457200" marR="0" rtl="0" algn="l">
              <a:lnSpc>
                <a:spcPct val="115000"/>
              </a:lnSpc>
              <a:spcBef>
                <a:spcPts val="1000"/>
              </a:spcBef>
              <a:spcAft>
                <a:spcPts val="0"/>
              </a:spcAft>
              <a:buClr>
                <a:schemeClr val="dk1"/>
              </a:buClr>
              <a:buSzPts val="3200"/>
              <a:buFont typeface="Montserrat"/>
              <a:buChar char="❖"/>
              <a:defRPr b="0" i="0" sz="3200" u="none" cap="none" strike="noStrike">
                <a:solidFill>
                  <a:schemeClr val="dk1"/>
                </a:solidFill>
                <a:latin typeface="Montserrat"/>
                <a:ea typeface="Montserrat"/>
                <a:cs typeface="Montserrat"/>
                <a:sym typeface="Montserrat"/>
              </a:defRPr>
            </a:lvl1pPr>
            <a:lvl2pPr indent="-406400" lvl="1" marL="914400" marR="0" rtl="0" algn="l">
              <a:lnSpc>
                <a:spcPct val="115000"/>
              </a:lnSpc>
              <a:spcBef>
                <a:spcPts val="500"/>
              </a:spcBef>
              <a:spcAft>
                <a:spcPts val="0"/>
              </a:spcAft>
              <a:buClr>
                <a:schemeClr val="dk1"/>
              </a:buClr>
              <a:buSzPts val="2800"/>
              <a:buFont typeface="Montserrat"/>
              <a:buChar char="▪"/>
              <a:defRPr b="0" i="0" sz="2800" u="none" cap="none" strike="noStrike">
                <a:solidFill>
                  <a:schemeClr val="dk1"/>
                </a:solidFill>
                <a:latin typeface="Montserrat"/>
                <a:ea typeface="Montserrat"/>
                <a:cs typeface="Montserrat"/>
                <a:sym typeface="Montserrat"/>
              </a:defRPr>
            </a:lvl2pPr>
            <a:lvl3pPr indent="-381000" lvl="2" marL="1371600" marR="0" rtl="0" algn="l">
              <a:lnSpc>
                <a:spcPct val="115000"/>
              </a:lnSpc>
              <a:spcBef>
                <a:spcPts val="500"/>
              </a:spcBef>
              <a:spcAft>
                <a:spcPts val="0"/>
              </a:spcAft>
              <a:buClr>
                <a:schemeClr val="dk1"/>
              </a:buClr>
              <a:buSzPts val="2400"/>
              <a:buFont typeface="Montserrat"/>
              <a:buChar char="o"/>
              <a:defRPr b="0" i="0" sz="2400" u="none" cap="none" strike="noStrike">
                <a:solidFill>
                  <a:schemeClr val="dk1"/>
                </a:solidFill>
                <a:latin typeface="Montserrat"/>
                <a:ea typeface="Montserrat"/>
                <a:cs typeface="Montserrat"/>
                <a:sym typeface="Montserrat"/>
              </a:defRPr>
            </a:lvl3pPr>
            <a:lvl4pPr indent="-355600" lvl="3" marL="1828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4pPr>
            <a:lvl5pPr indent="-355600" lvl="4" marL="22860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5pPr>
            <a:lvl6pPr indent="-355600" lvl="5" marL="27432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6pPr>
            <a:lvl7pPr indent="-355600" lvl="6" marL="32004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7pPr>
            <a:lvl8pPr indent="-355600" lvl="7" marL="36576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8pPr>
            <a:lvl9pPr indent="-355600" lvl="8" marL="4114800" marR="0" rtl="0" algn="l">
              <a:lnSpc>
                <a:spcPct val="115000"/>
              </a:lnSpc>
              <a:spcBef>
                <a:spcPts val="500"/>
              </a:spcBef>
              <a:spcAft>
                <a:spcPts val="0"/>
              </a:spcAft>
              <a:buClr>
                <a:schemeClr val="dk1"/>
              </a:buClr>
              <a:buSzPts val="2000"/>
              <a:buFont typeface="Montserrat"/>
              <a:buChar char="•"/>
              <a:defRPr b="0" i="0" sz="2000" u="none" cap="none" strike="noStrike">
                <a:solidFill>
                  <a:schemeClr val="dk1"/>
                </a:solidFill>
                <a:latin typeface="Montserrat"/>
                <a:ea typeface="Montserrat"/>
                <a:cs typeface="Montserrat"/>
                <a:sym typeface="Montserrat"/>
              </a:defRPr>
            </a:lvl9pPr>
          </a:lstStyle>
          <a:p/>
        </p:txBody>
      </p:sp>
      <p:sp>
        <p:nvSpPr>
          <p:cNvPr id="58" name="Google Shape;58;p8"/>
          <p:cNvSpPr txBox="1"/>
          <p:nvPr>
            <p:ph idx="2" type="body"/>
          </p:nvPr>
        </p:nvSpPr>
        <p:spPr>
          <a:xfrm>
            <a:off x="839788" y="1373852"/>
            <a:ext cx="3932237" cy="463055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5000"/>
              </a:lnSpc>
              <a:spcBef>
                <a:spcPts val="1000"/>
              </a:spcBef>
              <a:spcAft>
                <a:spcPts val="0"/>
              </a:spcAft>
              <a:buClr>
                <a:schemeClr val="dk1"/>
              </a:buClr>
              <a:buSzPts val="1600"/>
              <a:buFont typeface="Montserrat"/>
              <a:buNone/>
              <a:defRPr b="0" i="0" sz="1600" u="none" cap="none" strike="noStrike">
                <a:solidFill>
                  <a:schemeClr val="dk1"/>
                </a:solidFill>
                <a:latin typeface="Montserrat"/>
                <a:ea typeface="Montserrat"/>
                <a:cs typeface="Montserrat"/>
                <a:sym typeface="Montserrat"/>
              </a:defRPr>
            </a:lvl1pPr>
            <a:lvl2pPr indent="-228600" lvl="1" marL="914400" marR="0" rtl="0" algn="l">
              <a:lnSpc>
                <a:spcPct val="115000"/>
              </a:lnSpc>
              <a:spcBef>
                <a:spcPts val="500"/>
              </a:spcBef>
              <a:spcAft>
                <a:spcPts val="0"/>
              </a:spcAft>
              <a:buClr>
                <a:schemeClr val="dk1"/>
              </a:buClr>
              <a:buSzPts val="1400"/>
              <a:buFont typeface="Montserrat"/>
              <a:buNone/>
              <a:defRPr b="0" i="0" sz="1400" u="none" cap="none" strike="noStrike">
                <a:solidFill>
                  <a:schemeClr val="dk1"/>
                </a:solidFill>
                <a:latin typeface="Montserrat"/>
                <a:ea typeface="Montserrat"/>
                <a:cs typeface="Montserrat"/>
                <a:sym typeface="Montserrat"/>
              </a:defRPr>
            </a:lvl2pPr>
            <a:lvl3pPr indent="-228600" lvl="2" marL="1371600" marR="0" rtl="0" algn="l">
              <a:lnSpc>
                <a:spcPct val="115000"/>
              </a:lnSpc>
              <a:spcBef>
                <a:spcPts val="500"/>
              </a:spcBef>
              <a:spcAft>
                <a:spcPts val="0"/>
              </a:spcAft>
              <a:buClr>
                <a:schemeClr val="dk1"/>
              </a:buClr>
              <a:buSzPts val="1200"/>
              <a:buFont typeface="Montserrat"/>
              <a:buNone/>
              <a:defRPr b="0" i="0" sz="1200" u="none" cap="none" strike="noStrike">
                <a:solidFill>
                  <a:schemeClr val="dk1"/>
                </a:solidFill>
                <a:latin typeface="Montserrat"/>
                <a:ea typeface="Montserrat"/>
                <a:cs typeface="Montserrat"/>
                <a:sym typeface="Montserrat"/>
              </a:defRPr>
            </a:lvl3pPr>
            <a:lvl4pPr indent="-228600" lvl="3" marL="1828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4pPr>
            <a:lvl5pPr indent="-228600" lvl="4" marL="22860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5pPr>
            <a:lvl6pPr indent="-228600" lvl="5" marL="27432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6pPr>
            <a:lvl7pPr indent="-228600" lvl="6" marL="32004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7pPr>
            <a:lvl8pPr indent="-228600" lvl="7" marL="36576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8pPr>
            <a:lvl9pPr indent="-228600" lvl="8" marL="4114800" marR="0" rtl="0" algn="l">
              <a:lnSpc>
                <a:spcPct val="115000"/>
              </a:lnSpc>
              <a:spcBef>
                <a:spcPts val="500"/>
              </a:spcBef>
              <a:spcAft>
                <a:spcPts val="0"/>
              </a:spcAft>
              <a:buClr>
                <a:schemeClr val="dk1"/>
              </a:buClr>
              <a:buSzPts val="1000"/>
              <a:buFont typeface="Montserrat"/>
              <a:buNone/>
              <a:defRPr b="0" i="0" sz="1000" u="none" cap="none" strike="noStrike">
                <a:solidFill>
                  <a:schemeClr val="dk1"/>
                </a:solidFill>
                <a:latin typeface="Montserrat"/>
                <a:ea typeface="Montserrat"/>
                <a:cs typeface="Montserrat"/>
                <a:sym typeface="Montserrat"/>
              </a:defRPr>
            </a:lvl9pPr>
          </a:lstStyle>
          <a:p/>
        </p:txBody>
      </p:sp>
      <p:sp>
        <p:nvSpPr>
          <p:cNvPr id="59" name="Google Shape;59;p8"/>
          <p:cNvSpPr txBox="1"/>
          <p:nvPr/>
        </p:nvSpPr>
        <p:spPr>
          <a:xfrm>
            <a:off x="10265664" y="6574604"/>
            <a:ext cx="1925447"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GB" sz="1400" u="none" cap="none" strike="noStrike">
                <a:solidFill>
                  <a:schemeClr val="accent1"/>
                </a:solidFill>
                <a:latin typeface="Montserrat"/>
                <a:ea typeface="Montserrat"/>
                <a:cs typeface="Montserrat"/>
                <a:sym typeface="Montserrat"/>
              </a:rPr>
              <a:t>Slide </a:t>
            </a:r>
            <a:fld id="{00000000-1234-1234-1234-123412341234}" type="slidenum">
              <a:rPr b="1" i="0" lang="en-GB" sz="1400" u="none" cap="none" strike="noStrike">
                <a:solidFill>
                  <a:schemeClr val="accent1"/>
                </a:solidFill>
                <a:latin typeface="Montserrat"/>
                <a:ea typeface="Montserrat"/>
                <a:cs typeface="Montserrat"/>
                <a:sym typeface="Montserrat"/>
              </a:rPr>
              <a:t>‹#›</a:t>
            </a:fld>
            <a:endParaRPr b="1" i="0" sz="1400" u="none" cap="none" strike="noStrike">
              <a:solidFill>
                <a:schemeClr val="accent1"/>
              </a:solidFill>
              <a:latin typeface="Montserrat"/>
              <a:ea typeface="Montserrat"/>
              <a:cs typeface="Montserrat"/>
              <a:sym typeface="Montserrat"/>
            </a:endParaRPr>
          </a:p>
        </p:txBody>
      </p:sp>
      <p:sp>
        <p:nvSpPr>
          <p:cNvPr id="60" name="Google Shape;60;p8"/>
          <p:cNvSpPr txBox="1"/>
          <p:nvPr>
            <p:ph type="title"/>
          </p:nvPr>
        </p:nvSpPr>
        <p:spPr>
          <a:xfrm>
            <a:off x="176048" y="175939"/>
            <a:ext cx="9386864" cy="7790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4400"/>
              <a:buFont typeface="Montserrat"/>
              <a:buNone/>
              <a:defRPr b="0" i="0" sz="4400" u="none" cap="none" strike="noStrike">
                <a:solidFill>
                  <a:schemeClr val="lt1"/>
                </a:solidFill>
                <a:latin typeface="Montserrat"/>
                <a:ea typeface="Montserrat"/>
                <a:cs typeface="Montserrat"/>
                <a:sym typeface="Montserrat"/>
              </a:defRPr>
            </a:lvl1pPr>
            <a:lvl2pPr lvl="1"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2pPr>
            <a:lvl3pPr lvl="2"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3pPr>
            <a:lvl4pPr lvl="3"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4pPr>
            <a:lvl5pPr lvl="4"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5pPr>
            <a:lvl6pPr lvl="5"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6pPr>
            <a:lvl7pPr lvl="6"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7pPr>
            <a:lvl8pPr lvl="7"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8pPr>
            <a:lvl9pPr lvl="8" marR="0" rtl="0" algn="l">
              <a:lnSpc>
                <a:spcPct val="100000"/>
              </a:lnSpc>
              <a:spcBef>
                <a:spcPts val="0"/>
              </a:spcBef>
              <a:spcAft>
                <a:spcPts val="0"/>
              </a:spcAft>
              <a:buClr>
                <a:srgbClr val="000000"/>
              </a:buClr>
              <a:buSzPts val="1400"/>
              <a:buFont typeface="Montserrat"/>
              <a:buNone/>
              <a:defRPr b="0" i="0" sz="1800" u="none" cap="none" strike="noStrike">
                <a:solidFill>
                  <a:srgbClr val="000000"/>
                </a:solidFill>
                <a:latin typeface="Montserrat"/>
                <a:ea typeface="Montserrat"/>
                <a:cs typeface="Montserrat"/>
                <a:sym typeface="Montserrat"/>
              </a:defRPr>
            </a:lvl9pPr>
          </a:lstStyle>
          <a:p/>
        </p:txBody>
      </p:sp>
      <p:sp>
        <p:nvSpPr>
          <p:cNvPr id="61" name="Google Shape;61;p8"/>
          <p:cNvSpPr txBox="1"/>
          <p:nvPr/>
        </p:nvSpPr>
        <p:spPr>
          <a:xfrm>
            <a:off x="-24375" y="6562800"/>
            <a:ext cx="58752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Arial"/>
              <a:buNone/>
            </a:pPr>
            <a:r>
              <a:rPr b="1" i="0" lang="en-GB" sz="1400" u="none" cap="none" strike="noStrike">
                <a:solidFill>
                  <a:schemeClr val="accent1"/>
                </a:solidFill>
                <a:latin typeface="Montserrat"/>
                <a:ea typeface="Montserrat"/>
                <a:cs typeface="Montserrat"/>
                <a:sym typeface="Montserrat"/>
              </a:rPr>
              <a:t>WGCapD-15, 3 September 2026</a:t>
            </a:r>
            <a:endParaRPr b="1" i="0" sz="1400" u="none" cap="none" strike="noStrike">
              <a:solidFill>
                <a:schemeClr val="accen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accent1"/>
              </a:solidFill>
              <a:latin typeface="Montserrat"/>
              <a:ea typeface="Montserrat"/>
              <a:cs typeface="Montserrat"/>
              <a:sym typeface="Montserra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p:nvPr/>
        </p:nvSpPr>
        <p:spPr>
          <a:xfrm>
            <a:off x="0" y="1"/>
            <a:ext cx="12192000" cy="103749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7" name="Google Shape;7;p3"/>
          <p:cNvPicPr preferRelativeResize="0"/>
          <p:nvPr/>
        </p:nvPicPr>
        <p:blipFill rotWithShape="1">
          <a:blip r:embed="rId1">
            <a:alphaModFix amt="34000"/>
          </a:blip>
          <a:srcRect b="35419" l="51339" r="-2839" t="39269"/>
          <a:stretch/>
        </p:blipFill>
        <p:spPr>
          <a:xfrm flipH="1">
            <a:off x="9304422" y="0"/>
            <a:ext cx="2887578" cy="1037492"/>
          </a:xfrm>
          <a:prstGeom prst="rect">
            <a:avLst/>
          </a:prstGeom>
          <a:noFill/>
          <a:ln>
            <a:noFill/>
          </a:ln>
        </p:spPr>
      </p:pic>
      <p:pic>
        <p:nvPicPr>
          <p:cNvPr id="8" name="Google Shape;8;p3"/>
          <p:cNvPicPr preferRelativeResize="0"/>
          <p:nvPr/>
        </p:nvPicPr>
        <p:blipFill rotWithShape="1">
          <a:blip r:embed="rId2">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sp>
        <p:nvSpPr>
          <p:cNvPr id="9" name="Google Shape;9;p3"/>
          <p:cNvSpPr/>
          <p:nvPr/>
        </p:nvSpPr>
        <p:spPr>
          <a:xfrm>
            <a:off x="-1778" y="6574604"/>
            <a:ext cx="12193777" cy="283396"/>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
        <p:nvSpPr>
          <p:cNvPr id="10" name="Google Shape;10;p3"/>
          <p:cNvSpPr/>
          <p:nvPr/>
        </p:nvSpPr>
        <p:spPr>
          <a:xfrm flipH="1" rot="10800000">
            <a:off x="-4504" y="6540436"/>
            <a:ext cx="12196504" cy="5952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2"/>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un-spider.org/news-and-events/news/unoosa-un-spiders-disaster-response-venezuela-earthquake-june-2026-0" TargetMode="External"/><Relationship Id="rId4" Type="http://schemas.openxmlformats.org/officeDocument/2006/relationships/hyperlink" Target="https://www.space4water.org/" TargetMode="External"/><Relationship Id="rId5" Type="http://schemas.openxmlformats.org/officeDocument/2006/relationships/hyperlink" Target="https://un-spider.org/sites/default/files/EO4SDG%20Book_UNOOSA.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hyperlink" Target="https://un-spider.org/news-and-events/events/11th-annual-un-spider-beijing-conference-and-training-programme" TargetMode="External"/><Relationship Id="rId4" Type="http://schemas.openxmlformats.org/officeDocument/2006/relationships/hyperlink" Target="https://un-spider.org/news-and-events/events/11th-annual-un-spider-beijing-conference-and-training-programme" TargetMode="External"/><Relationship Id="rId5" Type="http://schemas.openxmlformats.org/officeDocument/2006/relationships/hyperlink" Target="https://un-spider.org/news-and-events/events/11th-annual-un-spider-beijing-conference-and-training-programme" TargetMode="External"/><Relationship Id="rId6" Type="http://schemas.openxmlformats.org/officeDocument/2006/relationships/hyperlink" Target="https://www.unoosa.org/oosa/en/ourwork/psa/schedule/2026/un-pakistan.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
          <p:cNvSpPr txBox="1"/>
          <p:nvPr>
            <p:ph type="title"/>
          </p:nvPr>
        </p:nvSpPr>
        <p:spPr>
          <a:xfrm>
            <a:off x="176050" y="860925"/>
            <a:ext cx="8178900" cy="32877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500"/>
              <a:t>UNOOSA Updates</a:t>
            </a:r>
            <a:endParaRPr i="1" sz="3000">
              <a:latin typeface="Montserrat"/>
              <a:ea typeface="Montserrat"/>
              <a:cs typeface="Montserrat"/>
              <a:sym typeface="Montserrat"/>
            </a:endParaRPr>
          </a:p>
        </p:txBody>
      </p:sp>
      <p:sp>
        <p:nvSpPr>
          <p:cNvPr id="67" name="Google Shape;67;p1"/>
          <p:cNvSpPr/>
          <p:nvPr/>
        </p:nvSpPr>
        <p:spPr>
          <a:xfrm>
            <a:off x="7272909" y="4252807"/>
            <a:ext cx="4833000" cy="2605200"/>
          </a:xfrm>
          <a:prstGeom prst="rect">
            <a:avLst/>
          </a:prstGeom>
          <a:noFill/>
          <a:ln>
            <a:noFill/>
          </a:ln>
        </p:spPr>
        <p:txBody>
          <a:bodyPr anchorCtr="0" anchor="t" bIns="0" lIns="0" spcFirstLastPara="1" rIns="0" wrap="square" tIns="0">
            <a:noAutofit/>
          </a:bodyPr>
          <a:lstStyle/>
          <a:p>
            <a:pPr indent="0" lvl="0" marL="0" marR="0" rtl="0" algn="r">
              <a:lnSpc>
                <a:spcPct val="130000"/>
              </a:lnSpc>
              <a:spcBef>
                <a:spcPts val="0"/>
              </a:spcBef>
              <a:spcAft>
                <a:spcPts val="0"/>
              </a:spcAft>
              <a:buClr>
                <a:srgbClr val="000000"/>
              </a:buClr>
              <a:buSzPts val="2200"/>
              <a:buFont typeface="Arial"/>
              <a:buNone/>
            </a:pPr>
            <a:r>
              <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Jorge Del Rio Vera</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UNOOSA</a:t>
            </a:r>
            <a:endParaRPr b="0" i="0" sz="1400" u="none" cap="none" strike="noStrike">
              <a:solidFill>
                <a:srgbClr val="000000"/>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WGCapD - 15</a:t>
            </a:r>
            <a:endParaRPr b="1" i="0" sz="2200" u="none" cap="none" strike="noStrike">
              <a:solidFill>
                <a:schemeClr val="accent1"/>
              </a:solidFill>
              <a:latin typeface="Montserrat"/>
              <a:ea typeface="Montserrat"/>
              <a:cs typeface="Montserrat"/>
              <a:sym typeface="Montserrat"/>
            </a:endParaRPr>
          </a:p>
          <a:p>
            <a:pPr indent="0" lvl="0" marL="0" marR="0" rtl="0" algn="r">
              <a:lnSpc>
                <a:spcPct val="130000"/>
              </a:lnSpc>
              <a:spcBef>
                <a:spcPts val="0"/>
              </a:spcBef>
              <a:spcAft>
                <a:spcPts val="0"/>
              </a:spcAft>
              <a:buClr>
                <a:srgbClr val="000000"/>
              </a:buClr>
              <a:buSzPts val="2200"/>
              <a:buFont typeface="Arial"/>
              <a:buNone/>
            </a:pPr>
            <a:r>
              <a:rPr b="1" i="0" lang="en-GB" sz="2200" u="none" cap="none" strike="noStrike">
                <a:solidFill>
                  <a:schemeClr val="accent1"/>
                </a:solidFill>
                <a:latin typeface="Montserrat"/>
                <a:ea typeface="Montserrat"/>
                <a:cs typeface="Montserrat"/>
                <a:sym typeface="Montserrat"/>
              </a:rPr>
              <a:t>September 3, 2026</a:t>
            </a:r>
            <a:endParaRPr b="1" i="0" sz="2200" u="none" cap="none" strike="noStrike">
              <a:solidFill>
                <a:schemeClr val="accent1"/>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g3f897deeb7b_0_1"/>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Recent Accomplishments</a:t>
            </a:r>
            <a:endParaRPr/>
          </a:p>
        </p:txBody>
      </p:sp>
      <p:sp>
        <p:nvSpPr>
          <p:cNvPr id="73" name="Google Shape;73;g3f897deeb7b_0_1"/>
          <p:cNvSpPr txBox="1"/>
          <p:nvPr/>
        </p:nvSpPr>
        <p:spPr>
          <a:xfrm>
            <a:off x="237448" y="955057"/>
            <a:ext cx="11717100" cy="7834800"/>
          </a:xfrm>
          <a:prstGeom prst="rect">
            <a:avLst/>
          </a:prstGeom>
          <a:noFill/>
          <a:ln>
            <a:noFill/>
          </a:ln>
        </p:spPr>
        <p:txBody>
          <a:bodyPr anchorCtr="0" anchor="t" bIns="45700" lIns="91425" spcFirstLastPara="1" rIns="91425" wrap="square" tIns="45700">
            <a:spAutoFit/>
          </a:bodyPr>
          <a:lstStyle/>
          <a:p>
            <a:pPr indent="-201613" lvl="0" marL="214313" marR="0" rtl="0" algn="l">
              <a:lnSpc>
                <a:spcPct val="100000"/>
              </a:lnSpc>
              <a:spcBef>
                <a:spcPts val="1800"/>
              </a:spcBef>
              <a:spcAft>
                <a:spcPts val="0"/>
              </a:spcAft>
              <a:buClr>
                <a:srgbClr val="000000"/>
              </a:buClr>
              <a:buSzPts val="1400"/>
              <a:buFont typeface="Montserrat"/>
              <a:buChar char="❖"/>
            </a:pPr>
            <a:r>
              <a:rPr b="1" i="0" lang="en-GB" sz="1400" u="none" cap="none" strike="noStrike">
                <a:solidFill>
                  <a:srgbClr val="000000"/>
                </a:solidFill>
                <a:latin typeface="Montserrat"/>
                <a:ea typeface="Montserrat"/>
                <a:cs typeface="Montserrat"/>
                <a:sym typeface="Montserrat"/>
              </a:rPr>
              <a:t>CEOS CB-26-01</a:t>
            </a:r>
            <a:r>
              <a:rPr b="0" i="0" lang="en-GB" sz="1400" u="none" cap="none" strike="noStrike">
                <a:solidFill>
                  <a:srgbClr val="000000"/>
                </a:solidFill>
                <a:latin typeface="Montserrat"/>
                <a:ea typeface="Montserrat"/>
                <a:cs typeface="Montserrat"/>
                <a:sym typeface="Montserrat"/>
              </a:rPr>
              <a:t>: UN/UNU-INWEH/CEOS Training on Resilience and Humanitarian Aid (ASI, CNES, DLR, ESA, UNOOSA; 23-27 March 2026)</a:t>
            </a:r>
            <a:r>
              <a:rPr b="0" i="0" lang="en-GB" sz="1400" u="none" cap="none" strike="noStrike">
                <a:solidFill>
                  <a:srgbClr val="000000"/>
                </a:solidFill>
                <a:latin typeface="Arial"/>
                <a:ea typeface="Arial"/>
                <a:cs typeface="Arial"/>
                <a:sym typeface="Arial"/>
              </a:rPr>
              <a:t>  </a:t>
            </a:r>
            <a:endParaRPr b="1"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UN-SPIDER Regional Symposium 2026 “Space Technologies for Humanity” and "Regional Training: Space Technologies for Disaster Management &amp; Use of the COS-2 and the Charter Mapper during Activations, hosted at Regional Centre for Mapping of Resources for Development (RCMRD), Nairobi, Kenya, 16 – 20 February 2026.</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sng" cap="none" strike="noStrike">
                <a:solidFill>
                  <a:srgbClr val="000000"/>
                </a:solidFill>
                <a:latin typeface="Montserrat"/>
                <a:ea typeface="Montserrat"/>
                <a:cs typeface="Montserrat"/>
                <a:sym typeface="Montserrat"/>
                <a:hlinkClick r:id="rId3">
                  <a:extLst>
                    <a:ext uri="{A12FA001-AC4F-418D-AE19-62706E023703}">
                      <ahyp:hlinkClr val="tx"/>
                    </a:ext>
                  </a:extLst>
                </a:hlinkClick>
              </a:rPr>
              <a:t>Supporting UN Disaster Response operations during: Venezuela Earthquake </a:t>
            </a:r>
            <a:r>
              <a:rPr b="0" i="0" lang="en-GB" sz="1400" u="none" cap="none" strike="noStrike">
                <a:solidFill>
                  <a:srgbClr val="000000"/>
                </a:solidFill>
                <a:latin typeface="Montserrat"/>
                <a:ea typeface="Montserrat"/>
                <a:cs typeface="Montserrat"/>
                <a:sym typeface="Montserrat"/>
              </a:rPr>
              <a:t>(June), Colombia Earthquake (August), Indonesia EQ (August), Nepal Flash Floods (August)</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Seventh Space4Water Stakeholder Meeting (23 June 2026) – knowledge exchange and co-development of space-based solutions for water-related challenges (</a:t>
            </a:r>
            <a:r>
              <a:rPr b="0" i="0" lang="en-GB" sz="1400"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Space4Water Portal</a:t>
            </a:r>
            <a:r>
              <a:rPr b="0" i="0" lang="en-GB" sz="1400" u="none" cap="none" strike="noStrike">
                <a:solidFill>
                  <a:srgbClr val="000000"/>
                </a:solidFill>
                <a:latin typeface="Montserrat"/>
                <a:ea typeface="Montserrat"/>
                <a:cs typeface="Montserrat"/>
                <a:sym typeface="Montserrat"/>
              </a:rPr>
              <a:t>). 250 stakeholders in total, with 50 participated</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Earth Observation for Sustainable Development-Harnessing the Power of Chinese Satellites (online course ) (3-30 June 2026)</a:t>
            </a:r>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EO4SDGs Book </a:t>
            </a:r>
            <a:r>
              <a:rPr b="0" i="0" lang="en-GB" sz="1400" u="none" cap="none" strike="noStrike">
                <a:solidFill>
                  <a:srgbClr val="000000"/>
                </a:solidFill>
                <a:latin typeface="Montserrat"/>
                <a:ea typeface="Montserrat"/>
                <a:cs typeface="Montserrat"/>
                <a:sym typeface="Montserrat"/>
              </a:rPr>
              <a:t>(23 July 2026)</a:t>
            </a:r>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Technical Advisory Mission to the Kyrgyz Republic (8-10 July 2026)</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First SADC Regional Cyclone and Flood Response Simulation Exercise in order to testing SADC Regional Preparedness and Response Mechanisms, Nacala, Mozambique, 21 July - 2 August (with UN-SPIDER support).</a:t>
            </a:r>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Kick-off in-person event - Digital Twin West Africa Project: Enhancing Climate Resilience in Ghana and Nigeria through Space Solutions. Visit to Accra, Ghana: GSSTI, NADMO, Embassy of Japan in Ghana, JICA Ghana Office, UNU-INRA and in Abuja, Nigeria: NiMET, NASRDA, NEMA, NIHSA, Embassy of Japan in Nigeria, JICA Nigeria Office, RCO Nigeria. 25 July – 2 August, 2026)</a:t>
            </a:r>
            <a:endParaRPr b="0" i="0" sz="1400" u="none" cap="none" strike="noStrike">
              <a:solidFill>
                <a:srgbClr val="000000"/>
              </a:solidFill>
              <a:latin typeface="Montserrat"/>
              <a:ea typeface="Montserrat"/>
              <a:cs typeface="Montserrat"/>
              <a:sym typeface="Montserrat"/>
            </a:endParaRPr>
          </a:p>
          <a:p>
            <a:pPr indent="-112713" lvl="0" marL="214313" marR="0" rtl="0" algn="l">
              <a:lnSpc>
                <a:spcPct val="100000"/>
              </a:lnSpc>
              <a:spcBef>
                <a:spcPts val="180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a:p>
            <a:pPr indent="0" lvl="0" marL="12700" marR="0" rtl="0" algn="l">
              <a:lnSpc>
                <a:spcPct val="100000"/>
              </a:lnSpc>
              <a:spcBef>
                <a:spcPts val="1800"/>
              </a:spcBef>
              <a:spcAft>
                <a:spcPts val="0"/>
              </a:spcAft>
              <a:buNone/>
            </a:pPr>
            <a:r>
              <a:t/>
            </a:r>
            <a:endParaRPr b="0" i="0" sz="1400" u="none" cap="none" strike="noStrike">
              <a:solidFill>
                <a:srgbClr val="000000"/>
              </a:solidFill>
              <a:latin typeface="Montserrat"/>
              <a:ea typeface="Montserrat"/>
              <a:cs typeface="Montserrat"/>
              <a:sym typeface="Montserrat"/>
            </a:endParaRPr>
          </a:p>
          <a:p>
            <a:pPr indent="-112713" lvl="0" marL="214313" marR="0" rtl="0" algn="l">
              <a:lnSpc>
                <a:spcPct val="100000"/>
              </a:lnSpc>
              <a:spcBef>
                <a:spcPts val="1800"/>
              </a:spcBef>
              <a:spcAft>
                <a:spcPts val="0"/>
              </a:spcAft>
              <a:buClr>
                <a:srgbClr val="000000"/>
              </a:buClr>
              <a:buSzPts val="1400"/>
              <a:buFont typeface="Montserrat"/>
              <a:buNone/>
            </a:pPr>
            <a:r>
              <a:t/>
            </a:r>
            <a:endParaRPr b="0" i="0" sz="1400" u="none" cap="none" strike="noStrike">
              <a:solidFill>
                <a:srgbClr val="000000"/>
              </a:solidFill>
              <a:latin typeface="Montserrat"/>
              <a:ea typeface="Montserrat"/>
              <a:cs typeface="Montserrat"/>
              <a:sym typeface="Montserrat"/>
            </a:endParaRPr>
          </a:p>
          <a:p>
            <a:pPr indent="-112713" lvl="0" marL="214313" marR="0" rtl="0" algn="l">
              <a:lnSpc>
                <a:spcPct val="100000"/>
              </a:lnSpc>
              <a:spcBef>
                <a:spcPts val="1800"/>
              </a:spcBef>
              <a:spcAft>
                <a:spcPts val="0"/>
              </a:spcAft>
              <a:buClr>
                <a:srgbClr val="000000"/>
              </a:buClr>
              <a:buSzPts val="1400"/>
              <a:buFont typeface="Montserrat"/>
              <a:buNone/>
            </a:pPr>
            <a:r>
              <a:t/>
            </a:r>
            <a:endParaRPr b="1" i="0" sz="1400" u="none" cap="none" strike="noStrike">
              <a:solidFill>
                <a:srgbClr val="000000"/>
              </a:solidFill>
              <a:latin typeface="Montserrat"/>
              <a:ea typeface="Montserrat"/>
              <a:cs typeface="Montserrat"/>
              <a:sym typeface="Montserrat"/>
            </a:endParaRPr>
          </a:p>
          <a:p>
            <a:pPr indent="-112713" lvl="0" marL="214313" marR="0" rtl="0" algn="l">
              <a:lnSpc>
                <a:spcPct val="150000"/>
              </a:lnSpc>
              <a:spcBef>
                <a:spcPts val="1800"/>
              </a:spcBef>
              <a:spcAft>
                <a:spcPts val="0"/>
              </a:spcAft>
              <a:buClr>
                <a:srgbClr val="000000"/>
              </a:buClr>
              <a:buSzPts val="1400"/>
              <a:buFont typeface="Montserrat"/>
              <a:buNone/>
            </a:pPr>
            <a:r>
              <a:t/>
            </a:r>
            <a:endParaRPr b="1" i="0" sz="1400" u="none" cap="none" strike="noStrike">
              <a:solidFill>
                <a:srgbClr val="000000"/>
              </a:solidFill>
              <a:latin typeface="Montserrat"/>
              <a:ea typeface="Montserrat"/>
              <a:cs typeface="Montserrat"/>
              <a:sym typeface="Montserrat"/>
            </a:endParaRPr>
          </a:p>
        </p:txBody>
      </p:sp>
      <p:sp>
        <p:nvSpPr>
          <p:cNvPr id="74" name="Google Shape;74;g3f897deeb7b_0_1"/>
          <p:cNvSpPr txBox="1"/>
          <p:nvPr/>
        </p:nvSpPr>
        <p:spPr>
          <a:xfrm>
            <a:off x="1761361" y="1271055"/>
            <a:ext cx="155791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FF0000"/>
                </a:solidFill>
                <a:latin typeface="Arial"/>
                <a:ea typeface="Arial"/>
                <a:cs typeface="Arial"/>
                <a:sym typeface="Arial"/>
              </a:rPr>
              <a:t>To Be Closed</a:t>
            </a:r>
            <a:endParaRPr b="0" i="0" sz="1400" u="none" cap="none" strike="noStrike">
              <a:solidFill>
                <a:srgbClr val="FF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g3f897deeb7b_0_6"/>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Upcoming programs/initiatives</a:t>
            </a:r>
            <a:endParaRPr/>
          </a:p>
        </p:txBody>
      </p:sp>
      <p:sp>
        <p:nvSpPr>
          <p:cNvPr id="80" name="Google Shape;80;g3f897deeb7b_0_6"/>
          <p:cNvSpPr txBox="1"/>
          <p:nvPr/>
        </p:nvSpPr>
        <p:spPr>
          <a:xfrm>
            <a:off x="357100" y="1290950"/>
            <a:ext cx="11594400" cy="4817700"/>
          </a:xfrm>
          <a:prstGeom prst="rect">
            <a:avLst/>
          </a:prstGeom>
          <a:noFill/>
          <a:ln>
            <a:noFill/>
          </a:ln>
        </p:spPr>
        <p:txBody>
          <a:bodyPr anchorCtr="0" anchor="t" bIns="45700" lIns="91425" spcFirstLastPara="1" rIns="91425" wrap="square" tIns="45700">
            <a:spAutoFit/>
          </a:bodyPr>
          <a:lstStyle/>
          <a:p>
            <a:pPr indent="-201613" lvl="0" marL="214313" marR="0" rtl="0" algn="l">
              <a:lnSpc>
                <a:spcPct val="150000"/>
              </a:lnSpc>
              <a:spcBef>
                <a:spcPts val="1800"/>
              </a:spcBef>
              <a:spcAft>
                <a:spcPts val="0"/>
              </a:spcAft>
              <a:buClr>
                <a:srgbClr val="000000"/>
              </a:buClr>
              <a:buSzPts val="1400"/>
              <a:buFont typeface="Montserrat"/>
              <a:buChar char="❖"/>
            </a:pPr>
            <a:r>
              <a:rPr b="0" i="0" lang="en-GB" sz="1400" u="sng" cap="none" strike="noStrike">
                <a:solidFill>
                  <a:srgbClr val="000000"/>
                </a:solidFill>
                <a:latin typeface="Montserrat"/>
                <a:ea typeface="Montserrat"/>
                <a:cs typeface="Montserrat"/>
                <a:sym typeface="Montserrat"/>
                <a:hlinkClick r:id="rId3">
                  <a:extLst>
                    <a:ext uri="{A12FA001-AC4F-418D-AE19-62706E023703}">
                      <ahyp:hlinkClr val="tx"/>
                    </a:ext>
                  </a:extLst>
                </a:hlinkClick>
              </a:rPr>
              <a:t>11</a:t>
            </a:r>
            <a:r>
              <a:rPr b="0" baseline="30000" i="0" lang="en-GB" sz="1400" u="sng" cap="none" strike="noStrike">
                <a:solidFill>
                  <a:srgbClr val="000000"/>
                </a:solidFill>
                <a:latin typeface="Montserrat"/>
                <a:ea typeface="Montserrat"/>
                <a:cs typeface="Montserrat"/>
                <a:sym typeface="Montserrat"/>
                <a:hlinkClick r:id="rId4">
                  <a:extLst>
                    <a:ext uri="{A12FA001-AC4F-418D-AE19-62706E023703}">
                      <ahyp:hlinkClr val="tx"/>
                    </a:ext>
                  </a:extLst>
                </a:hlinkClick>
              </a:rPr>
              <a:t>th</a:t>
            </a:r>
            <a:r>
              <a:rPr b="0" i="0" lang="en-GB" sz="1400" u="sng" cap="none" strike="noStrike">
                <a:solidFill>
                  <a:srgbClr val="000000"/>
                </a:solidFill>
                <a:latin typeface="Montserrat"/>
                <a:ea typeface="Montserrat"/>
                <a:cs typeface="Montserrat"/>
                <a:sym typeface="Montserrat"/>
                <a:hlinkClick r:id="rId5">
                  <a:extLst>
                    <a:ext uri="{A12FA001-AC4F-418D-AE19-62706E023703}">
                      <ahyp:hlinkClr val="tx"/>
                    </a:ext>
                  </a:extLst>
                </a:hlinkClick>
              </a:rPr>
              <a:t> Annual UN-SPIDER Beijing Conference</a:t>
            </a:r>
            <a:r>
              <a:rPr b="0" i="0" lang="en-GB" sz="1400" u="none" cap="none" strike="noStrike">
                <a:solidFill>
                  <a:srgbClr val="000000"/>
                </a:solidFill>
                <a:latin typeface="Montserrat"/>
                <a:ea typeface="Montserrat"/>
                <a:cs typeface="Montserrat"/>
                <a:sym typeface="Montserrat"/>
              </a:rPr>
              <a:t> (15-18 September 2026)</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High-level Cross Regional Dialogue on “Disaster Risk Management: From Space to Grassroots”, jointly organised by the Directorates‑General for European Civil Protection and Humanitarian Aid Operations (ECHO) and Defence, Industry and Space (DEFIS). UN-SPIDER as invited keynote speaker for opening session. Brussels, 14 October.</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sng" cap="none" strike="noStrike">
                <a:solidFill>
                  <a:srgbClr val="0070C0"/>
                </a:solidFill>
                <a:latin typeface="Montserrat"/>
                <a:ea typeface="Montserrat"/>
                <a:cs typeface="Montserrat"/>
                <a:sym typeface="Montserrat"/>
                <a:hlinkClick r:id="rId6">
                  <a:extLst>
                    <a:ext uri="{A12FA001-AC4F-418D-AE19-62706E023703}">
                      <ahyp:hlinkClr val="tx"/>
                    </a:ext>
                  </a:extLst>
                </a:hlinkClick>
              </a:rPr>
              <a:t>United Nations/Pakistan International Conference on Leveraging Space Technology for Early Warning for All (EW4All), Climate Action and Disaster Risk Assessment</a:t>
            </a:r>
            <a:r>
              <a:rPr b="0" i="0" lang="en-GB" sz="1400" u="none" cap="none" strike="noStrike">
                <a:solidFill>
                  <a:srgbClr val="0070C0"/>
                </a:solidFill>
                <a:latin typeface="Montserrat"/>
                <a:ea typeface="Montserrat"/>
                <a:cs typeface="Montserrat"/>
                <a:sym typeface="Montserrat"/>
              </a:rPr>
              <a:t> </a:t>
            </a:r>
            <a:r>
              <a:rPr b="0" i="0" lang="en-GB" sz="1400" u="none" cap="none" strike="noStrike">
                <a:solidFill>
                  <a:srgbClr val="000000"/>
                </a:solidFill>
                <a:latin typeface="Montserrat"/>
                <a:ea typeface="Montserrat"/>
                <a:cs typeface="Montserrat"/>
                <a:sym typeface="Montserrat"/>
              </a:rPr>
              <a:t>(27 October – 7 November 2026)</a:t>
            </a:r>
            <a:endParaRPr/>
          </a:p>
          <a:p>
            <a:pPr indent="-201613" lvl="0" marL="214313" marR="0" rtl="0" algn="l">
              <a:lnSpc>
                <a:spcPct val="100000"/>
              </a:lnSpc>
              <a:spcBef>
                <a:spcPts val="1800"/>
              </a:spcBef>
              <a:spcAft>
                <a:spcPts val="0"/>
              </a:spcAft>
              <a:buClr>
                <a:srgbClr val="000000"/>
              </a:buClr>
              <a:buSzPts val="1400"/>
              <a:buFont typeface="Montserrat"/>
              <a:buChar char="❖"/>
            </a:pPr>
            <a:r>
              <a:rPr b="1" i="0" lang="en-GB" sz="1400" u="none" cap="none" strike="noStrike">
                <a:solidFill>
                  <a:srgbClr val="000000"/>
                </a:solidFill>
                <a:latin typeface="Montserrat"/>
                <a:ea typeface="Montserrat"/>
                <a:cs typeface="Montserrat"/>
                <a:sym typeface="Montserrat"/>
              </a:rPr>
              <a:t>Space4Water</a:t>
            </a:r>
            <a:r>
              <a:rPr b="0" i="0" lang="en-GB" sz="1400" u="none" cap="none" strike="noStrike">
                <a:solidFill>
                  <a:srgbClr val="000000"/>
                </a:solidFill>
                <a:latin typeface="Montserrat"/>
                <a:ea typeface="Montserrat"/>
                <a:cs typeface="Montserrat"/>
                <a:sym typeface="Montserrat"/>
              </a:rPr>
              <a:t> capacity-building activities – webinars, technical knowledge exchange and the 8th in-person Stakeholder Meeting in Vienna, providing opportunities for joint training, exchange of EO expertise and co-development of practical solutions for water and related challenges.</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0" i="0" lang="en-GB" sz="1400" u="none" cap="none" strike="noStrike">
                <a:solidFill>
                  <a:srgbClr val="000000"/>
                </a:solidFill>
                <a:latin typeface="Montserrat"/>
                <a:ea typeface="Montserrat"/>
                <a:cs typeface="Montserrat"/>
                <a:sym typeface="Montserrat"/>
              </a:rPr>
              <a:t>Joining the GEF-funded </a:t>
            </a:r>
            <a:r>
              <a:rPr b="1" i="0" lang="en-GB" sz="1400" u="none" cap="none" strike="noStrike">
                <a:solidFill>
                  <a:srgbClr val="000000"/>
                </a:solidFill>
                <a:latin typeface="Montserrat"/>
                <a:ea typeface="Montserrat"/>
                <a:cs typeface="Montserrat"/>
                <a:sym typeface="Montserrat"/>
              </a:rPr>
              <a:t>Central Asia Water and Land Nexus (CAWLN) </a:t>
            </a:r>
            <a:r>
              <a:rPr b="0" i="0" lang="en-GB" sz="1400" u="none" cap="none" strike="noStrike">
                <a:solidFill>
                  <a:srgbClr val="000000"/>
                </a:solidFill>
                <a:latin typeface="Montserrat"/>
                <a:ea typeface="Montserrat"/>
                <a:cs typeface="Montserrat"/>
                <a:sym typeface="Montserrat"/>
              </a:rPr>
              <a:t>Programme – strengthening UN cooperation on EO/GIS applications and capacity development for integrated river-basin management in Central Asia, including development of a shared EO platform for satellite data access, analysis and decision-support, available to national and international partners.</a:t>
            </a:r>
            <a:endParaRPr b="0" i="0" sz="1400" u="none" cap="none" strike="noStrike">
              <a:solidFill>
                <a:srgbClr val="000000"/>
              </a:solidFill>
              <a:latin typeface="Montserrat"/>
              <a:ea typeface="Montserrat"/>
              <a:cs typeface="Montserrat"/>
              <a:sym typeface="Montserrat"/>
            </a:endParaRPr>
          </a:p>
          <a:p>
            <a:pPr indent="-201613" lvl="0" marL="214313" marR="0" rtl="0" algn="l">
              <a:lnSpc>
                <a:spcPct val="100000"/>
              </a:lnSpc>
              <a:spcBef>
                <a:spcPts val="1800"/>
              </a:spcBef>
              <a:spcAft>
                <a:spcPts val="0"/>
              </a:spcAft>
              <a:buClr>
                <a:srgbClr val="000000"/>
              </a:buClr>
              <a:buSzPts val="1400"/>
              <a:buFont typeface="Montserrat"/>
              <a:buChar char="❖"/>
            </a:pPr>
            <a:r>
              <a:rPr b="1" i="0" lang="en-GB" sz="1400" u="none" cap="none" strike="noStrike">
                <a:solidFill>
                  <a:srgbClr val="000000"/>
                </a:solidFill>
                <a:latin typeface="Montserrat"/>
                <a:ea typeface="Montserrat"/>
                <a:cs typeface="Montserrat"/>
                <a:sym typeface="Montserrat"/>
              </a:rPr>
              <a:t>EO-HEART</a:t>
            </a:r>
            <a:r>
              <a:rPr b="0" i="0" lang="en-GB" sz="1400" u="none" cap="none" strike="noStrike">
                <a:solidFill>
                  <a:srgbClr val="000000"/>
                </a:solidFill>
                <a:latin typeface="Montserrat"/>
                <a:ea typeface="Montserrat"/>
                <a:cs typeface="Montserrat"/>
                <a:sym typeface="Montserrat"/>
              </a:rPr>
              <a:t> - Space and Global Health Conference</a:t>
            </a:r>
            <a:endParaRPr b="0" i="0" sz="1400" u="none" cap="none" strike="noStrike">
              <a:solidFill>
                <a:srgbClr val="000000"/>
              </a:solidFill>
              <a:latin typeface="Montserrat"/>
              <a:ea typeface="Montserrat"/>
              <a:cs typeface="Montserrat"/>
              <a:sym typeface="Montserrat"/>
            </a:endParaRPr>
          </a:p>
          <a:p>
            <a:pPr indent="0" lvl="0" marL="12700" marR="0" rtl="0" algn="l">
              <a:lnSpc>
                <a:spcPct val="100000"/>
              </a:lnSpc>
              <a:spcBef>
                <a:spcPts val="1800"/>
              </a:spcBef>
              <a:spcAft>
                <a:spcPts val="0"/>
              </a:spcAft>
              <a:buNone/>
            </a:pPr>
            <a:r>
              <a:rPr lang="en-GB">
                <a:latin typeface="Montserrat"/>
                <a:ea typeface="Montserrat"/>
                <a:cs typeface="Montserrat"/>
                <a:sym typeface="Montserrat"/>
              </a:rPr>
              <a:t>UNOOSA having also strong participation in the Space4Oceans Alliance</a:t>
            </a:r>
            <a:endParaRPr b="0" i="0" sz="1400" u="none" cap="none" strike="noStrike">
              <a:solidFill>
                <a:srgbClr val="000000"/>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3f897deeb7b_0_11"/>
          <p:cNvSpPr txBox="1"/>
          <p:nvPr>
            <p:ph type="title"/>
          </p:nvPr>
        </p:nvSpPr>
        <p:spPr>
          <a:xfrm>
            <a:off x="117446" y="175950"/>
            <a:ext cx="9584422"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Areas of Interest for Collaboration</a:t>
            </a:r>
            <a:endParaRPr/>
          </a:p>
        </p:txBody>
      </p:sp>
      <p:sp>
        <p:nvSpPr>
          <p:cNvPr id="86" name="Google Shape;86;g3f897deeb7b_0_11"/>
          <p:cNvSpPr txBox="1"/>
          <p:nvPr/>
        </p:nvSpPr>
        <p:spPr>
          <a:xfrm>
            <a:off x="388015" y="1066213"/>
            <a:ext cx="11594400" cy="5309105"/>
          </a:xfrm>
          <a:prstGeom prst="rect">
            <a:avLst/>
          </a:prstGeom>
          <a:noFill/>
          <a:ln>
            <a:noFill/>
          </a:ln>
        </p:spPr>
        <p:txBody>
          <a:bodyPr anchorCtr="0" anchor="t" bIns="45700" lIns="91425" spcFirstLastPara="1" rIns="91425" wrap="square" tIns="45700">
            <a:spAutoFit/>
          </a:bodyPr>
          <a:lstStyle/>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United Nations EO Training needs</a:t>
            </a:r>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Member States EO Training Needs </a:t>
            </a:r>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UN-SPIDER</a:t>
            </a:r>
            <a:r>
              <a:rPr b="0" i="0" lang="en-GB" sz="1200" u="none" cap="none" strike="noStrike">
                <a:solidFill>
                  <a:srgbClr val="000000"/>
                </a:solidFill>
                <a:latin typeface="Montserrat"/>
                <a:ea typeface="Montserrat"/>
                <a:cs typeface="Montserrat"/>
                <a:sym typeface="Montserrat"/>
              </a:rPr>
              <a:t>  - Disaster Risk Management, Emergency Response, and Technical Advisory Support Missions (UN-SPIDER). Technical Advisory Support Missions to Botswana and Regional Training Activities, to be held under the auspices of the SADC Secretariat and the SADC Humanitarian and Emergency Operations Centre (SHOC).</a:t>
            </a:r>
            <a:endParaRPr b="0" i="0" sz="1200" u="none" cap="none" strike="noStrike">
              <a:solidFill>
                <a:srgbClr val="000000"/>
              </a:solidFill>
              <a:latin typeface="Montserrat"/>
              <a:ea typeface="Montserrat"/>
              <a:cs typeface="Montserrat"/>
              <a:sym typeface="Montserrat"/>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Space4Water</a:t>
            </a:r>
            <a:r>
              <a:rPr b="0" i="0" lang="en-GB" sz="1200" u="none" cap="none" strike="noStrike">
                <a:solidFill>
                  <a:srgbClr val="000000"/>
                </a:solidFill>
                <a:latin typeface="Montserrat"/>
                <a:ea typeface="Montserrat"/>
                <a:cs typeface="Montserrat"/>
                <a:sym typeface="Montserrat"/>
              </a:rPr>
              <a:t> – EO capacity development for water and related river-basin challenges (agriculture, forestry, ecosystems, DRR); CEOS expertise, tools and training across these domains are highly welcome. CEOS training resources, EO products, tools and expertise can be shared with and through the Space4Water community.</a:t>
            </a:r>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CAWLN / Central Asia </a:t>
            </a:r>
            <a:r>
              <a:rPr b="0" i="0" lang="en-GB" sz="1200" u="none" cap="none" strike="noStrike">
                <a:solidFill>
                  <a:srgbClr val="000000"/>
                </a:solidFill>
                <a:latin typeface="Montserrat"/>
                <a:ea typeface="Montserrat"/>
                <a:cs typeface="Montserrat"/>
                <a:sym typeface="Montserrat"/>
              </a:rPr>
              <a:t>– EO capacity development for integrated river-basin management, including solutions tailored to specific agencies and domains, supported by UNOOSA-developed shared platform for accessing, hosting and analysing EO data for national and international partners, providing opportunities to pilot CEOS agency data, products and tools with end users in targeted river basins.</a:t>
            </a:r>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EO-FIELDS </a:t>
            </a:r>
            <a:r>
              <a:rPr b="0" i="0" lang="en-GB" sz="1200" u="none" cap="none" strike="noStrike">
                <a:solidFill>
                  <a:srgbClr val="000000"/>
                </a:solidFill>
                <a:latin typeface="Montserrat"/>
                <a:ea typeface="Montserrat"/>
                <a:cs typeface="Montserrat"/>
                <a:sym typeface="Montserrat"/>
              </a:rPr>
              <a:t>- Food Security</a:t>
            </a:r>
            <a:endParaRPr/>
          </a:p>
          <a:p>
            <a:pPr indent="-201613" lvl="0" marL="214313" marR="0" rtl="0" algn="l">
              <a:lnSpc>
                <a:spcPct val="150000"/>
              </a:lnSpc>
              <a:spcBef>
                <a:spcPts val="1800"/>
              </a:spcBef>
              <a:spcAft>
                <a:spcPts val="0"/>
              </a:spcAft>
              <a:buClr>
                <a:srgbClr val="000000"/>
              </a:buClr>
              <a:buSzPts val="1400"/>
              <a:buFont typeface="Montserrat"/>
              <a:buChar char="❖"/>
            </a:pPr>
            <a:r>
              <a:rPr b="1" i="0" lang="en-GB" sz="1200" u="none" cap="none" strike="noStrike">
                <a:solidFill>
                  <a:srgbClr val="000000"/>
                </a:solidFill>
                <a:latin typeface="Montserrat"/>
                <a:ea typeface="Montserrat"/>
                <a:cs typeface="Montserrat"/>
                <a:sym typeface="Montserrat"/>
              </a:rPr>
              <a:t>EO-HEART</a:t>
            </a:r>
            <a:r>
              <a:rPr b="0" i="0" lang="en-GB" sz="1200" u="none" cap="none" strike="noStrike">
                <a:solidFill>
                  <a:srgbClr val="000000"/>
                </a:solidFill>
                <a:latin typeface="Montserrat"/>
                <a:ea typeface="Montserrat"/>
                <a:cs typeface="Montserrat"/>
                <a:sym typeface="Montserrat"/>
              </a:rPr>
              <a:t> - Earth Observation Health Architecture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CEOS WGCapD">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Moz, Yakov M. (HQ-DK000)[BOOZ ALLEN HAMILTON INC]</dc:creator>
</cp:coreProperties>
</file>