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hVfGUVNHprgfrDra0zyadOWcX4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customschemas.google.com/relationships/presentationmetadata" Target="meta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897deeb7b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97deeb7b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897deeb7b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3f897deeb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9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5" name="Google Shape;1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20" name="Google Shape;20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6" name="Google Shape;26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5" name="Google Shape;4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9" name="Google Shape;4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6" name="Google Shape;56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0" name="Google Shape;60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"/>
          <p:cNvSpPr txBox="1"/>
          <p:nvPr/>
        </p:nvSpPr>
        <p:spPr>
          <a:xfrm>
            <a:off x="5941187" y="63500"/>
            <a:ext cx="33813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Public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jpg"/><Relationship Id="rId5" Type="http://schemas.openxmlformats.org/officeDocument/2006/relationships/image" Target="../media/image10.jp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>
            <p:ph type="title"/>
          </p:nvPr>
        </p:nvSpPr>
        <p:spPr>
          <a:xfrm>
            <a:off x="176050" y="860925"/>
            <a:ext cx="9251414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CNES Capacity Building Activities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Linda Tomasini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CNES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sp>
        <p:nvSpPr>
          <p:cNvPr id="74" name="Google Shape;74;g3f897deeb7b_0_1"/>
          <p:cNvSpPr txBox="1"/>
          <p:nvPr/>
        </p:nvSpPr>
        <p:spPr>
          <a:xfrm>
            <a:off x="176048" y="1025774"/>
            <a:ext cx="11594400" cy="4385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Participation to UNOOSA training on Resilience and Humanitarian Aid on the use of AI and VHR optical images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Vietnam School of Earth observation #5 on the topic of Ocean Color (October 2025)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 Africa Training of Trainers Program in 3 languages (PT, EN, FR) (co-funded by the Copernicus User Uptake program from European Commission) in partnership with CEOS members (PTSpace, ASI, …), European and African Partners :       🡪 20 African trainers from 15 African countries who have delivered local training sessions to a total of 1800 trainees                  + follow-up webinars (hydrology, mangroves, landslides, ocean color, forest monitoring…))</a:t>
            </a:r>
            <a:endParaRPr/>
          </a:p>
          <a:p>
            <a:pPr indent="-1127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27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27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g3f897deeb7b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0272" y="3876257"/>
            <a:ext cx="3308834" cy="204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g3f897deeb7b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356" y="3876257"/>
            <a:ext cx="3098916" cy="2065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3f897deeb7b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4698" y="3876256"/>
            <a:ext cx="3031058" cy="204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g3f897deeb7b_0_1"/>
          <p:cNvPicPr preferRelativeResize="0"/>
          <p:nvPr/>
        </p:nvPicPr>
        <p:blipFill rotWithShape="1">
          <a:blip r:embed="rId6">
            <a:alphaModFix/>
          </a:blip>
          <a:srcRect b="4657" l="3861" r="0" t="0"/>
          <a:stretch/>
        </p:blipFill>
        <p:spPr>
          <a:xfrm>
            <a:off x="9563048" y="3429000"/>
            <a:ext cx="2437992" cy="2545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Upcoming programs/initiatives</a:t>
            </a:r>
            <a:endParaRPr/>
          </a:p>
        </p:txBody>
      </p:sp>
      <p:sp>
        <p:nvSpPr>
          <p:cNvPr id="84" name="Google Shape;84;g3f897deeb7b_0_6"/>
          <p:cNvSpPr txBox="1"/>
          <p:nvPr/>
        </p:nvSpPr>
        <p:spPr>
          <a:xfrm>
            <a:off x="357100" y="1290950"/>
            <a:ext cx="11594400" cy="3600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September 7-11 in Quy Nhon : VSEO6 Vietnam school of Earth Observation #6 in cooperation with VNSC, ICISE, USTH… on the topic of Altimetry for hydrology : participants from Vietnam and neighbouring countries : Philippines, Thaïland, Cambodia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October 26-28 : Contribution to the Forum National d’observation de la Terre organized by CSA. </a:t>
            </a:r>
            <a:r>
              <a:rPr b="1" i="1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SWOT Training: From Science to Applications. Better understanding of the world’s Oceans and its Terrestrial Surface Waters. In collaboration with CEOS COAST-VC. 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From September to December 2026 : webinars on the use of Copernicus in Africa 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Upgrade and maintenance of the WG Africa and VSEO Digital Learning platforms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897deeb7b_0_11"/>
          <p:cNvSpPr txBox="1"/>
          <p:nvPr>
            <p:ph type="title"/>
          </p:nvPr>
        </p:nvSpPr>
        <p:spPr>
          <a:xfrm>
            <a:off x="0" y="182880"/>
            <a:ext cx="10696166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Areas of Interest for Collaboration</a:t>
            </a:r>
            <a:endParaRPr/>
          </a:p>
        </p:txBody>
      </p:sp>
      <p:sp>
        <p:nvSpPr>
          <p:cNvPr id="90" name="Google Shape;90;g3f897deeb7b_0_11"/>
          <p:cNvSpPr txBox="1"/>
          <p:nvPr/>
        </p:nvSpPr>
        <p:spPr>
          <a:xfrm>
            <a:off x="357100" y="1290950"/>
            <a:ext cx="11594400" cy="3970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Copernicus Capacity development in Africa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Contribution to webinars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Recovery Observatory (in collaboration with WGDisasters) 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SWOT mission, hydrology, oceanography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TRISHNA mission, infrared data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BIOMASS mission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AI techniques for disasters mapping, change detection, 3D modelling,… 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5e7aee-c544-420e-a8fb-050d6fa4fb0d_Enabled">
    <vt:lpwstr>true</vt:lpwstr>
  </property>
  <property fmtid="{D5CDD505-2E9C-101B-9397-08002B2CF9AE}" pid="3" name="MSIP_Label_5f5e7aee-c544-420e-a8fb-050d6fa4fb0d_SetDate">
    <vt:lpwstr>2026-09-01T14:51:49Z</vt:lpwstr>
  </property>
  <property fmtid="{D5CDD505-2E9C-101B-9397-08002B2CF9AE}" pid="4" name="MSIP_Label_5f5e7aee-c544-420e-a8fb-050d6fa4fb0d_Method">
    <vt:lpwstr>Privileged</vt:lpwstr>
  </property>
  <property fmtid="{D5CDD505-2E9C-101B-9397-08002B2CF9AE}" pid="5" name="MSIP_Label_5f5e7aee-c544-420e-a8fb-050d6fa4fb0d_Name">
    <vt:lpwstr>Public</vt:lpwstr>
  </property>
  <property fmtid="{D5CDD505-2E9C-101B-9397-08002B2CF9AE}" pid="6" name="MSIP_Label_5f5e7aee-c544-420e-a8fb-050d6fa4fb0d_SiteId">
    <vt:lpwstr>4e4f251a-447f-486f-be40-db2ede4b8f4e</vt:lpwstr>
  </property>
  <property fmtid="{D5CDD505-2E9C-101B-9397-08002B2CF9AE}" pid="7" name="MSIP_Label_5f5e7aee-c544-420e-a8fb-050d6fa4fb0d_ActionId">
    <vt:lpwstr>4507674f-ee76-4ac8-aa2a-7df58f744f1c</vt:lpwstr>
  </property>
  <property fmtid="{D5CDD505-2E9C-101B-9397-08002B2CF9AE}" pid="8" name="MSIP_Label_5f5e7aee-c544-420e-a8fb-050d6fa4fb0d_ContentBits">
    <vt:lpwstr>1</vt:lpwstr>
  </property>
  <property fmtid="{D5CDD505-2E9C-101B-9397-08002B2CF9AE}" pid="9" name="MSIP_Label_5f5e7aee-c544-420e-a8fb-050d6fa4fb0d_Tag">
    <vt:lpwstr>10, 0, 1, 1</vt:lpwstr>
  </property>
  <property fmtid="{D5CDD505-2E9C-101B-9397-08002B2CF9AE}" pid="10" name="ClassificationContentMarkingHeaderLocations">
    <vt:lpwstr>CEOS WGCapD:3</vt:lpwstr>
  </property>
  <property fmtid="{D5CDD505-2E9C-101B-9397-08002B2CF9AE}" pid="11" name="ClassificationContentMarkingHeaderText">
    <vt:lpwstr>Public</vt:lpwstr>
  </property>
</Properties>
</file>