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</p:sldIdLst>
  <p:sldSz cy="6858000" cx="12192000"/>
  <p:notesSz cx="6858000" cy="9144000"/>
  <p:embeddedFontLst>
    <p:embeddedFont>
      <p:font typeface="Montserrat"/>
      <p:regular r:id="rId10"/>
      <p:bold r:id="rId11"/>
      <p:italic r:id="rId12"/>
      <p:boldItalic r:id="rId1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4" roundtripDataSignature="AMtx7mhyhYS/2oicVdoCCIri1jWPZCLv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Montserrat-bold.fntdata"/><Relationship Id="rId10" Type="http://schemas.openxmlformats.org/officeDocument/2006/relationships/font" Target="fonts/Montserrat-regular.fntdata"/><Relationship Id="rId13" Type="http://schemas.openxmlformats.org/officeDocument/2006/relationships/font" Target="fonts/Montserrat-boldItalic.fntdata"/><Relationship Id="rId12" Type="http://schemas.openxmlformats.org/officeDocument/2006/relationships/font" Target="fonts/Montserrat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4" Type="http://customschemas.google.com/relationships/presentationmetadata" Target="meta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  <p:sp>
        <p:nvSpPr>
          <p:cNvPr id="64" name="Google Shape;64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0" name="Google Shape;70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f897deeb7b_0_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" name="Google Shape;76;g3f897deeb7b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f897deeb7b_0_6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2" name="Google Shape;82;g3f897deeb7b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897deeb7b_0_11:notes"/>
          <p:cNvSpPr/>
          <p:nvPr>
            <p:ph idx="2" type="sldImg"/>
          </p:nvPr>
        </p:nvSpPr>
        <p:spPr>
          <a:xfrm>
            <a:off x="1143225" y="685800"/>
            <a:ext cx="4572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8" name="Google Shape;88;g3f897deeb7b_0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Relationship Id="rId3" Type="http://schemas.openxmlformats.org/officeDocument/2006/relationships/image" Target="../media/image2.jpg"/><Relationship Id="rId4" Type="http://schemas.openxmlformats.org/officeDocument/2006/relationships/image" Target="../media/image3.jpg"/><Relationship Id="rId5" Type="http://schemas.openxmlformats.org/officeDocument/2006/relationships/image" Target="../media/image4.png"/><Relationship Id="rId6" Type="http://schemas.openxmlformats.org/officeDocument/2006/relationships/image" Target="../media/image6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 Slid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3301750" y="2265730"/>
            <a:ext cx="8288157" cy="27567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4"/>
          <p:cNvPicPr preferRelativeResize="0"/>
          <p:nvPr/>
        </p:nvPicPr>
        <p:blipFill rotWithShape="1">
          <a:blip r:embed="rId3">
            <a:alphaModFix/>
          </a:blip>
          <a:srcRect b="-114" l="0" r="0" t="0"/>
          <a:stretch/>
        </p:blipFill>
        <p:spPr>
          <a:xfrm flipH="1" rot="10800000">
            <a:off x="2824280" y="4824248"/>
            <a:ext cx="5391556" cy="203809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picture containing nature&#10;&#10;Description automatically generated" id="14" name="Google Shape;14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77344" y="-1"/>
            <a:ext cx="3714656" cy="2686815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4"/>
          <p:cNvSpPr/>
          <p:nvPr/>
        </p:nvSpPr>
        <p:spPr>
          <a:xfrm flipH="1">
            <a:off x="5456394" y="1968439"/>
            <a:ext cx="6751471" cy="4901119"/>
          </a:xfrm>
          <a:custGeom>
            <a:rect b="b" l="l" r="r" t="t"/>
            <a:pathLst>
              <a:path extrusionOk="0" h="4901119" w="6751471">
                <a:moveTo>
                  <a:pt x="0" y="4901119"/>
                </a:moveTo>
                <a:cubicBezTo>
                  <a:pt x="794" y="3261063"/>
                  <a:pt x="1588" y="1640056"/>
                  <a:pt x="2382" y="0"/>
                </a:cubicBezTo>
                <a:lnTo>
                  <a:pt x="6751471" y="4901119"/>
                </a:lnTo>
                <a:lnTo>
                  <a:pt x="0" y="490111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rotWithShape="0" algn="br" dir="135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4"/>
          <p:cNvSpPr/>
          <p:nvPr/>
        </p:nvSpPr>
        <p:spPr>
          <a:xfrm flipH="1">
            <a:off x="-4784" y="-14542"/>
            <a:ext cx="12199164" cy="6874921"/>
          </a:xfrm>
          <a:custGeom>
            <a:rect b="b" l="l" r="r" t="t"/>
            <a:pathLst>
              <a:path extrusionOk="0" h="6836301" w="14761910">
                <a:moveTo>
                  <a:pt x="11356917" y="6833935"/>
                </a:moveTo>
                <a:lnTo>
                  <a:pt x="0" y="12611"/>
                </a:lnTo>
                <a:lnTo>
                  <a:pt x="14761631" y="0"/>
                </a:lnTo>
                <a:cubicBezTo>
                  <a:pt x="14763636" y="1138989"/>
                  <a:pt x="14754117" y="2277978"/>
                  <a:pt x="14756122" y="3416967"/>
                </a:cubicBezTo>
                <a:cubicBezTo>
                  <a:pt x="14754955" y="4555956"/>
                  <a:pt x="14759552" y="5697312"/>
                  <a:pt x="14758385" y="6836301"/>
                </a:cubicBezTo>
                <a:lnTo>
                  <a:pt x="11356917" y="683393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rotWithShape="0" algn="t" dir="2700000" dist="381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" name="Google Shape;17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8431" y="5311498"/>
            <a:ext cx="2738896" cy="1508514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pic>
        <p:nvPicPr>
          <p:cNvPr id="18" name="Google Shape;18;p4"/>
          <p:cNvPicPr preferRelativeResize="0"/>
          <p:nvPr/>
        </p:nvPicPr>
        <p:blipFill rotWithShape="1">
          <a:blip r:embed="rId6">
            <a:alphaModFix amt="34000"/>
          </a:blip>
          <a:srcRect b="-8774" l="32582" r="8554" t="2399"/>
          <a:stretch/>
        </p:blipFill>
        <p:spPr>
          <a:xfrm rot="5400000">
            <a:off x="5734286" y="-1016167"/>
            <a:ext cx="5455273" cy="7480884"/>
          </a:xfrm>
          <a:prstGeom prst="rtTriangle">
            <a:avLst/>
          </a:prstGeom>
          <a:noFill/>
          <a:ln>
            <a:noFill/>
          </a:ln>
        </p:spPr>
      </p:pic>
      <p:pic>
        <p:nvPicPr>
          <p:cNvPr id="19" name="Google Shape;19;p4"/>
          <p:cNvPicPr preferRelativeResize="0"/>
          <p:nvPr/>
        </p:nvPicPr>
        <p:blipFill rotWithShape="1">
          <a:blip r:embed="rId6">
            <a:alphaModFix amt="34000"/>
          </a:blip>
          <a:srcRect b="674" l="54017" r="11355" t="36082"/>
          <a:stretch/>
        </p:blipFill>
        <p:spPr>
          <a:xfrm rot="-5400000">
            <a:off x="5792642" y="4819952"/>
            <a:ext cx="1719709" cy="2366806"/>
          </a:xfrm>
          <a:prstGeom prst="rtTriangle">
            <a:avLst/>
          </a:prstGeom>
          <a:noFill/>
          <a:ln>
            <a:noFill/>
          </a:ln>
        </p:spPr>
      </p:pic>
      <p:sp>
        <p:nvSpPr>
          <p:cNvPr id="20" name="Google Shape;20;p4"/>
          <p:cNvSpPr txBox="1"/>
          <p:nvPr>
            <p:ph type="title"/>
          </p:nvPr>
        </p:nvSpPr>
        <p:spPr>
          <a:xfrm>
            <a:off x="176047" y="175938"/>
            <a:ext cx="6157185" cy="397264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Montserrat"/>
              <a:buNone/>
              <a:defRPr b="0" i="0" sz="80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" name="Google Shape;23;p5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25" name="Google Shape;25;p5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5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" name="Google Shape;27;p5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324233" y="1558533"/>
            <a:ext cx="11495400" cy="466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6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" name="Google Shape;33;p6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35" name="Google Shape;35;p6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" name="Google Shape;36;p6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6"/>
          <p:cNvSpPr txBox="1"/>
          <p:nvPr>
            <p:ph idx="1" type="body"/>
          </p:nvPr>
        </p:nvSpPr>
        <p:spPr>
          <a:xfrm>
            <a:off x="386632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8" name="Google Shape;38;p6"/>
          <p:cNvSpPr txBox="1"/>
          <p:nvPr>
            <p:ph idx="2" type="body"/>
          </p:nvPr>
        </p:nvSpPr>
        <p:spPr>
          <a:xfrm>
            <a:off x="6296361" y="1445923"/>
            <a:ext cx="5509008" cy="477548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❖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3810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▪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55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o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429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429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•"/>
              <a:defRPr b="0" i="0" sz="1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39" name="Google Shape;39;p6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0" name="Google Shape;40;p6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41" name="Google Shape;41;p6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7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46" name="Google Shape;46;p7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" name="Google Shape;47;p7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" name="Google Shape;48;p7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9" name="Google Shape;49;p7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0" name="Google Shape;50;p7"/>
          <p:cNvSpPr txBox="1"/>
          <p:nvPr/>
        </p:nvSpPr>
        <p:spPr>
          <a:xfrm>
            <a:off x="-24375" y="6562800"/>
            <a:ext cx="58752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</a:t>
            </a: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, 3 September 2026</a:t>
            </a:r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8"/>
          <p:cNvPicPr preferRelativeResize="0"/>
          <p:nvPr/>
        </p:nvPicPr>
        <p:blipFill rotWithShape="1">
          <a:blip r:embed="rId2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55" name="Google Shape;55;p8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8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8"/>
          <p:cNvSpPr txBox="1"/>
          <p:nvPr>
            <p:ph idx="1" type="body"/>
          </p:nvPr>
        </p:nvSpPr>
        <p:spPr>
          <a:xfrm>
            <a:off x="5180012" y="1373852"/>
            <a:ext cx="6172200" cy="4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Montserrat"/>
              <a:buChar char="❖"/>
              <a:defRPr b="0" i="0" sz="3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4064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Montserrat"/>
              <a:buChar char="▪"/>
              <a:defRPr b="0" i="0" sz="28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3810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Montserrat"/>
              <a:buChar char="o"/>
              <a:defRPr b="0" i="0" sz="2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355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355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355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355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355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355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Montserrat"/>
              <a:buChar char="•"/>
              <a:defRPr b="0" i="0" sz="2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8" name="Google Shape;58;p8"/>
          <p:cNvSpPr txBox="1"/>
          <p:nvPr>
            <p:ph idx="2" type="body"/>
          </p:nvPr>
        </p:nvSpPr>
        <p:spPr>
          <a:xfrm>
            <a:off x="839788" y="1373852"/>
            <a:ext cx="3932237" cy="46305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Montserrat"/>
              <a:buNone/>
              <a:defRPr b="0" i="0" sz="16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indent="-228600" lvl="1" marL="914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Montserrat"/>
              <a:buNone/>
              <a:defRPr b="0" i="0" sz="14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indent="-228600" lvl="2" marL="1371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Montserrat"/>
              <a:buNone/>
              <a:defRPr b="0" i="0" sz="12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indent="-228600" lvl="3" marL="1828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indent="-228600" lvl="4" marL="22860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indent="-228600" lvl="5" marL="27432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indent="-228600" lvl="6" marL="32004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indent="-228600" lvl="7" marL="36576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indent="-228600" lvl="8" marL="4114800" marR="0" rtl="0" algn="l">
              <a:lnSpc>
                <a:spcPct val="115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Montserrat"/>
              <a:buNone/>
              <a:defRPr b="0" i="0" sz="1000" u="none" cap="none" strike="noStrike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59" name="Google Shape;59;p8"/>
          <p:cNvSpPr txBox="1"/>
          <p:nvPr/>
        </p:nvSpPr>
        <p:spPr>
          <a:xfrm>
            <a:off x="10265664" y="6574604"/>
            <a:ext cx="1925447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Slide </a:t>
            </a:r>
            <a:fld id="{00000000-1234-1234-1234-123412341234}" type="slidenum">
              <a:rPr b="1" i="0" lang="en-GB" sz="14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‹#›</a:t>
            </a:fld>
            <a:endParaRPr b="1" i="0" sz="14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0" name="Google Shape;60;p8"/>
          <p:cNvSpPr txBox="1"/>
          <p:nvPr>
            <p:ph type="title"/>
          </p:nvPr>
        </p:nvSpPr>
        <p:spPr>
          <a:xfrm>
            <a:off x="176048" y="175939"/>
            <a:ext cx="9386864" cy="7790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Montserrat"/>
              <a:buNone/>
              <a:defRPr b="0" i="0" sz="4400" u="none" cap="none" strike="noStrike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None/>
              <a:defRPr b="0" i="0" sz="18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61" name="Google Shape;61;p8"/>
          <p:cNvSpPr txBox="1"/>
          <p:nvPr/>
        </p:nvSpPr>
        <p:spPr>
          <a:xfrm>
            <a:off x="-24375" y="6562800"/>
            <a:ext cx="5875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r>
              <a:rPr b="1" lang="en-GB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WGCapD-15, 3 September 2026</a:t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/>
          <p:nvPr/>
        </p:nvSpPr>
        <p:spPr>
          <a:xfrm>
            <a:off x="0" y="1"/>
            <a:ext cx="12192000" cy="103749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Google Shape;7;p3"/>
          <p:cNvPicPr preferRelativeResize="0"/>
          <p:nvPr/>
        </p:nvPicPr>
        <p:blipFill rotWithShape="1">
          <a:blip r:embed="rId1">
            <a:alphaModFix amt="34000"/>
          </a:blip>
          <a:srcRect b="35419" l="51339" r="-2839" t="39269"/>
          <a:stretch/>
        </p:blipFill>
        <p:spPr>
          <a:xfrm flipH="1">
            <a:off x="9304422" y="0"/>
            <a:ext cx="2887578" cy="103749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791700" y="111656"/>
            <a:ext cx="2027900" cy="803439"/>
          </a:xfrm>
          <a:prstGeom prst="rect">
            <a:avLst/>
          </a:prstGeom>
          <a:noFill/>
          <a:ln>
            <a:noFill/>
          </a:ln>
          <a:effectLst>
            <a:outerShdw blurRad="50800" rotWithShape="0" algn="tl" dir="2700000" dist="38100">
              <a:srgbClr val="000000">
                <a:alpha val="40000"/>
              </a:srgbClr>
            </a:outerShdw>
          </a:effectLst>
        </p:spPr>
      </p:pic>
      <p:sp>
        <p:nvSpPr>
          <p:cNvPr id="9" name="Google Shape;9;p3"/>
          <p:cNvSpPr/>
          <p:nvPr/>
        </p:nvSpPr>
        <p:spPr>
          <a:xfrm>
            <a:off x="-1778" y="6574604"/>
            <a:ext cx="12193777" cy="28339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Google Shape;10;p3"/>
          <p:cNvSpPr/>
          <p:nvPr/>
        </p:nvSpPr>
        <p:spPr>
          <a:xfrm flipH="1" rot="10800000">
            <a:off x="-4504" y="6540436"/>
            <a:ext cx="12196504" cy="595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  <p:sldLayoutId id="2147483650" r:id="rId4"/>
    <p:sldLayoutId id="2147483651" r:id="rId5"/>
    <p:sldLayoutId id="2147483652" r:id="rId6"/>
    <p:sldLayoutId id="2147483653" r:id="rId7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drive.google.com/drive/folders/1qy8_xnbAJXxn9GH5qqdEF-vjh8ij-qF_?usp=sharing" TargetMode="Externa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"/>
          <p:cNvSpPr txBox="1"/>
          <p:nvPr>
            <p:ph type="title"/>
          </p:nvPr>
        </p:nvSpPr>
        <p:spPr>
          <a:xfrm>
            <a:off x="176050" y="860925"/>
            <a:ext cx="8178900" cy="3287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0"/>
              <a:buFont typeface="Arial"/>
              <a:buNone/>
            </a:pPr>
            <a:r>
              <a:rPr lang="en-GB" sz="6500"/>
              <a:t>Presentation Title</a:t>
            </a:r>
            <a:endParaRPr i="1" sz="30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7" name="Google Shape;67;p1"/>
          <p:cNvSpPr/>
          <p:nvPr/>
        </p:nvSpPr>
        <p:spPr>
          <a:xfrm>
            <a:off x="7272909" y="4252807"/>
            <a:ext cx="4833000" cy="260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Presenter</a:t>
            </a:r>
            <a:endParaRPr b="1" sz="2200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O</a:t>
            </a: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rganization</a:t>
            </a:r>
            <a:endParaRPr b="0"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lang="en-GB" sz="2200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WGCapD - 15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accent1"/>
                </a:solidFill>
                <a:latin typeface="Montserrat"/>
                <a:ea typeface="Montserrat"/>
                <a:cs typeface="Montserrat"/>
                <a:sym typeface="Montserrat"/>
              </a:rPr>
              <a:t>September 3, 2026</a:t>
            </a:r>
            <a:endParaRPr b="1" i="0" sz="2200" u="none" cap="none" strike="noStrike">
              <a:solidFill>
                <a:schemeClr val="accen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Presenter Guidelines</a:t>
            </a:r>
            <a:endParaRPr/>
          </a:p>
        </p:txBody>
      </p:sp>
      <p:sp>
        <p:nvSpPr>
          <p:cNvPr id="73" name="Google Shape;73;p2"/>
          <p:cNvSpPr txBox="1"/>
          <p:nvPr/>
        </p:nvSpPr>
        <p:spPr>
          <a:xfrm>
            <a:off x="357100" y="1290950"/>
            <a:ext cx="11594400" cy="4094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Download or make a copy of the slide template. </a:t>
            </a:r>
            <a:endParaRPr b="0" i="0" sz="12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1" marL="671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Name your  file using the following convention - </a:t>
            </a:r>
            <a:r>
              <a:rPr b="0"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Agency</a:t>
            </a:r>
            <a:r>
              <a:rPr i="1" lang="en-GB">
                <a:latin typeface="Montserrat"/>
                <a:ea typeface="Montserrat"/>
                <a:cs typeface="Montserrat"/>
                <a:sym typeface="Montserrat"/>
              </a:rPr>
              <a:t>Name_PresenterName</a:t>
            </a:r>
            <a:r>
              <a:rPr b="0" i="0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0"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(e.g., </a:t>
            </a:r>
            <a:r>
              <a:rPr i="1" lang="en-GB">
                <a:latin typeface="Montserrat"/>
                <a:ea typeface="Montserrat"/>
                <a:cs typeface="Montserrat"/>
                <a:sym typeface="Montserrat"/>
              </a:rPr>
              <a:t>SANSA_Matsapola</a:t>
            </a:r>
            <a:r>
              <a:rPr b="0"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)</a:t>
            </a:r>
            <a:endParaRPr b="0"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i="1" lang="en-GB" sz="1400" u="none" cap="none" strike="noStrike">
                <a:solidFill>
                  <a:srgbClr val="000000"/>
                </a:solidFill>
                <a:latin typeface="Montserrat"/>
                <a:ea typeface="Montserrat"/>
                <a:cs typeface="Montserrat"/>
                <a:sym typeface="Montserrat"/>
              </a:rPr>
              <a:t>Documents and presentations should be uploaded to the shared folder to allow for streamlined self service</a:t>
            </a:r>
            <a:endParaRPr b="1" i="1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1" marL="671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i="0" lang="en-GB" sz="1400" u="sng" cap="none" strike="noStrike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Member Updates Folder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1" marL="671513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Noto Sans Symbols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Please upload presentations by COB on Wednesday, September 2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You will have 5 minutes to present your agency update</a:t>
            </a:r>
            <a:br>
              <a:rPr b="1" lang="en-GB">
                <a:latin typeface="Montserrat"/>
                <a:ea typeface="Montserrat"/>
                <a:cs typeface="Montserrat"/>
                <a:sym typeface="Montserrat"/>
              </a:rPr>
            </a:b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0" marL="4572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Recommended 3 slide format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Most important recent accomplishments (incl. 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</a:t>
            </a: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ctive WGCapD deliverables)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Upcoming Capacity Development programs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-317500" lvl="1" marL="91440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lang="en-GB">
                <a:latin typeface="Montserrat"/>
                <a:ea typeface="Montserrat"/>
                <a:cs typeface="Montserrat"/>
                <a:sym typeface="Montserrat"/>
              </a:rPr>
              <a:t>Areas of interest for potential collaboration with WGCapD members and other CEOS groups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897deeb7b_0_1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Recent Accomplishments</a:t>
            </a:r>
            <a:endParaRPr/>
          </a:p>
        </p:txBody>
      </p:sp>
      <p:sp>
        <p:nvSpPr>
          <p:cNvPr id="79" name="Google Shape;79;g3f897deeb7b_0_1"/>
          <p:cNvSpPr txBox="1"/>
          <p:nvPr/>
        </p:nvSpPr>
        <p:spPr>
          <a:xfrm>
            <a:off x="357100" y="1290950"/>
            <a:ext cx="11594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3f897deeb7b_0_6"/>
          <p:cNvSpPr txBox="1"/>
          <p:nvPr>
            <p:ph type="title"/>
          </p:nvPr>
        </p:nvSpPr>
        <p:spPr>
          <a:xfrm>
            <a:off x="176048" y="175939"/>
            <a:ext cx="93870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Upcoming programs/initiatives</a:t>
            </a:r>
            <a:endParaRPr/>
          </a:p>
        </p:txBody>
      </p:sp>
      <p:sp>
        <p:nvSpPr>
          <p:cNvPr id="85" name="Google Shape;85;g3f897deeb7b_0_6"/>
          <p:cNvSpPr txBox="1"/>
          <p:nvPr/>
        </p:nvSpPr>
        <p:spPr>
          <a:xfrm>
            <a:off x="357100" y="1290950"/>
            <a:ext cx="115944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Font typeface="Montserrat"/>
              <a:buChar char="❖"/>
            </a:pPr>
            <a:r>
              <a:t/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3f897deeb7b_0_11"/>
          <p:cNvSpPr txBox="1"/>
          <p:nvPr>
            <p:ph type="title"/>
          </p:nvPr>
        </p:nvSpPr>
        <p:spPr>
          <a:xfrm>
            <a:off x="176050" y="175950"/>
            <a:ext cx="9506400" cy="77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GB"/>
              <a:t>Areas of Interest for Collaboration</a:t>
            </a:r>
            <a:endParaRPr/>
          </a:p>
        </p:txBody>
      </p:sp>
      <p:sp>
        <p:nvSpPr>
          <p:cNvPr id="91" name="Google Shape;91;g3f897deeb7b_0_11"/>
          <p:cNvSpPr txBox="1"/>
          <p:nvPr/>
        </p:nvSpPr>
        <p:spPr>
          <a:xfrm>
            <a:off x="357100" y="1290950"/>
            <a:ext cx="11594400" cy="141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t/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b="1">
              <a:latin typeface="Montserrat"/>
              <a:ea typeface="Montserrat"/>
              <a:cs typeface="Montserrat"/>
              <a:sym typeface="Montserrat"/>
            </a:endParaRPr>
          </a:p>
          <a:p>
            <a:pPr indent="-201613" lvl="0" marL="214313" marR="0" rtl="0" algn="l">
              <a:lnSpc>
                <a:spcPct val="150000"/>
              </a:lnSpc>
              <a:spcBef>
                <a:spcPts val="18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Montserrat"/>
              <a:buChar char="❖"/>
            </a:pPr>
            <a:r>
              <a:rPr b="1" lang="en-GB">
                <a:latin typeface="Montserrat"/>
                <a:ea typeface="Montserrat"/>
                <a:cs typeface="Montserrat"/>
                <a:sym typeface="Montserrat"/>
              </a:rPr>
              <a:t> </a:t>
            </a:r>
            <a:endParaRPr i="0" sz="1400" u="none" cap="none" strike="noStrike">
              <a:solidFill>
                <a:srgbClr val="000000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CEOS WGCapD">
  <a:themeElements>
    <a:clrScheme name="Custom 2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33445F"/>
      </a:accent1>
      <a:accent2>
        <a:srgbClr val="A3CB34"/>
      </a:accent2>
      <a:accent3>
        <a:srgbClr val="C1666B"/>
      </a:accent3>
      <a:accent4>
        <a:srgbClr val="DDDDDD"/>
      </a:accent4>
      <a:accent5>
        <a:srgbClr val="7BC0D7"/>
      </a:accent5>
      <a:accent6>
        <a:srgbClr val="D1462F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Moz, Yakov M. (HQ-DK000)[BOOZ ALLEN HAMILTON INC]</dc:creator>
</cp:coreProperties>
</file>