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256" r:id="rId2"/>
    <p:sldId id="258" r:id="rId3"/>
    <p:sldId id="259" r:id="rId4"/>
    <p:sldId id="260" r:id="rId5"/>
  </p:sldIdLst>
  <p:sldSz cx="12192000" cy="6858000"/>
  <p:notesSz cx="6858000" cy="9144000"/>
  <p:embeddedFontLst>
    <p:embeddedFont>
      <p:font typeface="Montserrat" panose="00000500000000000000" pitchFamily="2"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hyhYS/2oicVdoCCIri1jWPZCLv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897deeb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3f897deeb7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897deeb7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3f897deeb7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897deeb7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3f897deeb7b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a:stretch/>
        </p:blipFill>
        <p:spPr>
          <a:xfrm>
            <a:off x="3301750" y="2265730"/>
            <a:ext cx="8288157" cy="2756714"/>
          </a:xfrm>
          <a:prstGeom prst="rect">
            <a:avLst/>
          </a:prstGeom>
          <a:noFill/>
          <a:ln>
            <a:noFill/>
          </a:ln>
        </p:spPr>
      </p:pic>
      <p:pic>
        <p:nvPicPr>
          <p:cNvPr id="13" name="Google Shape;13;p4"/>
          <p:cNvPicPr preferRelativeResize="0"/>
          <p:nvPr/>
        </p:nvPicPr>
        <p:blipFill rotWithShape="1">
          <a:blip r:embed="rId3">
            <a:alphaModFix/>
          </a:blip>
          <a:srcRect b="-114"/>
          <a:stretch/>
        </p:blipFill>
        <p:spPr>
          <a:xfrm rot="10800000" flipH="1">
            <a:off x="2824280" y="4824248"/>
            <a:ext cx="5391556" cy="2038097"/>
          </a:xfrm>
          <a:prstGeom prst="rect">
            <a:avLst/>
          </a:prstGeom>
          <a:noFill/>
          <a:ln>
            <a:noFill/>
          </a:ln>
        </p:spPr>
      </p:pic>
      <p:pic>
        <p:nvPicPr>
          <p:cNvPr id="14" name="Google Shape;14;p4" descr="A picture containing nature&#10;&#10;Description automatically generated"/>
          <p:cNvPicPr preferRelativeResize="0"/>
          <p:nvPr/>
        </p:nvPicPr>
        <p:blipFill rotWithShape="1">
          <a:blip r:embed="rId4">
            <a:alphaModFix/>
          </a:blip>
          <a:srcRect/>
          <a:stretch/>
        </p:blipFill>
        <p:spPr>
          <a:xfrm>
            <a:off x="8477344" y="-1"/>
            <a:ext cx="3714656" cy="2686815"/>
          </a:xfrm>
          <a:prstGeom prst="rect">
            <a:avLst/>
          </a:prstGeom>
          <a:noFill/>
          <a:ln>
            <a:noFill/>
          </a:ln>
        </p:spPr>
      </p:pic>
      <p:sp>
        <p:nvSpPr>
          <p:cNvPr id="15" name="Google Shape;15;p4"/>
          <p:cNvSpPr/>
          <p:nvPr/>
        </p:nvSpPr>
        <p:spPr>
          <a:xfrm flipH="1">
            <a:off x="5456394" y="1968439"/>
            <a:ext cx="6751471" cy="490111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 name="Google Shape;16;p4"/>
          <p:cNvSpPr/>
          <p:nvPr/>
        </p:nvSpPr>
        <p:spPr>
          <a:xfrm flipH="1">
            <a:off x="-4784" y="-14542"/>
            <a:ext cx="12199164" cy="6874921"/>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 name="Google Shape;17;p4"/>
          <p:cNvPicPr preferRelativeResize="0"/>
          <p:nvPr/>
        </p:nvPicPr>
        <p:blipFill rotWithShape="1">
          <a:blip r:embed="rId5">
            <a:alphaModFix/>
          </a:blip>
          <a:srcRect/>
          <a:stretch/>
        </p:blipFill>
        <p:spPr>
          <a:xfrm>
            <a:off x="138431" y="5311498"/>
            <a:ext cx="2738896" cy="1508514"/>
          </a:xfrm>
          <a:prstGeom prst="rect">
            <a:avLst/>
          </a:prstGeom>
          <a:noFill/>
          <a:ln>
            <a:noFill/>
          </a:ln>
          <a:effectLst>
            <a:outerShdw blurRad="50800" dist="38100" dir="2700000" algn="tl" rotWithShape="0">
              <a:srgbClr val="000000">
                <a:alpha val="40000"/>
              </a:srgbClr>
            </a:outerShdw>
          </a:effectLst>
        </p:spPr>
      </p:pic>
      <p:pic>
        <p:nvPicPr>
          <p:cNvPr id="18" name="Google Shape;18;p4"/>
          <p:cNvPicPr preferRelativeResize="0"/>
          <p:nvPr/>
        </p:nvPicPr>
        <p:blipFill rotWithShape="1">
          <a:blip r:embed="rId6">
            <a:alphaModFix amt="34000"/>
          </a:blip>
          <a:srcRect l="32582" t="2399" r="8554" b="-8774"/>
          <a:stretch/>
        </p:blipFill>
        <p:spPr>
          <a:xfrm rot="5400000">
            <a:off x="5734286" y="-1016167"/>
            <a:ext cx="5455273" cy="7480884"/>
          </a:xfrm>
          <a:prstGeom prst="rtTriangle">
            <a:avLst/>
          </a:prstGeom>
          <a:noFill/>
          <a:ln>
            <a:noFill/>
          </a:ln>
        </p:spPr>
      </p:pic>
      <p:pic>
        <p:nvPicPr>
          <p:cNvPr id="19" name="Google Shape;19;p4"/>
          <p:cNvPicPr preferRelativeResize="0"/>
          <p:nvPr/>
        </p:nvPicPr>
        <p:blipFill rotWithShape="1">
          <a:blip r:embed="rId6">
            <a:alphaModFix amt="34000"/>
          </a:blip>
          <a:srcRect l="54017" t="36082" r="11355" b="674"/>
          <a:stretch/>
        </p:blipFill>
        <p:spPr>
          <a:xfrm rot="-5400000">
            <a:off x="5792642" y="4819952"/>
            <a:ext cx="1719709" cy="2366806"/>
          </a:xfrm>
          <a:prstGeom prst="rtTriangle">
            <a:avLst/>
          </a:prstGeom>
          <a:noFill/>
          <a:ln>
            <a:noFill/>
          </a:ln>
        </p:spPr>
      </p:pic>
      <p:sp>
        <p:nvSpPr>
          <p:cNvPr id="20" name="Google Shape;20;p4"/>
          <p:cNvSpPr txBox="1">
            <a:spLocks noGrp="1"/>
          </p:cNvSpPr>
          <p:nvPr>
            <p:ph type="title"/>
          </p:nvPr>
        </p:nvSpPr>
        <p:spPr>
          <a:xfrm>
            <a:off x="176047" y="175938"/>
            <a:ext cx="6157185" cy="397264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000"/>
              <a:buFont typeface="Montserrat"/>
              <a:buNone/>
              <a:defRPr sz="80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5"/>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23" name="Google Shape;23;p5"/>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5"/>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5"/>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6" name="Google Shape;26;p5"/>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7" name="Google Shape;27;p5"/>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28" name="Google Shape;28;p5"/>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
        <p:nvSpPr>
          <p:cNvPr id="29" name="Google Shape;29;p5"/>
          <p:cNvSpPr txBox="1">
            <a:spLocks noGrp="1"/>
          </p:cNvSpPr>
          <p:nvPr>
            <p:ph type="body" idx="1"/>
          </p:nvPr>
        </p:nvSpPr>
        <p:spPr>
          <a:xfrm>
            <a:off x="324233" y="1558533"/>
            <a:ext cx="11495400" cy="4662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0" name="Google Shape;30;p5"/>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6"/>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33" name="Google Shape;33;p6"/>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34" name="Google Shape;34;p6"/>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35" name="Google Shape;35;p6"/>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6" name="Google Shape;36;p6"/>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7" name="Google Shape;37;p6"/>
          <p:cNvSpPr txBox="1">
            <a:spLocks noGrp="1"/>
          </p:cNvSpPr>
          <p:nvPr>
            <p:ph type="body" idx="1"/>
          </p:nvPr>
        </p:nvSpPr>
        <p:spPr>
          <a:xfrm>
            <a:off x="386632"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8" name="Google Shape;38;p6"/>
          <p:cNvSpPr txBox="1">
            <a:spLocks noGrp="1"/>
          </p:cNvSpPr>
          <p:nvPr>
            <p:ph type="body" idx="2"/>
          </p:nvPr>
        </p:nvSpPr>
        <p:spPr>
          <a:xfrm>
            <a:off x="6296361"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9" name="Google Shape;39;p6"/>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0" name="Google Shape;40;p6"/>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41" name="Google Shape;41;p6"/>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7"/>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44" name="Google Shape;44;p7"/>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45" name="Google Shape;45;p7"/>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46" name="Google Shape;46;p7"/>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7" name="Google Shape;47;p7"/>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8" name="Google Shape;48;p7"/>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9" name="Google Shape;49;p7"/>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50" name="Google Shape;50;p7"/>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b="1">
                <a:solidFill>
                  <a:schemeClr val="accent1"/>
                </a:solidFill>
                <a:latin typeface="Montserrat"/>
                <a:ea typeface="Montserrat"/>
                <a:cs typeface="Montserrat"/>
                <a:sym typeface="Montserrat"/>
              </a:rPr>
              <a:t>WGCapD-15</a:t>
            </a:r>
            <a:r>
              <a:rPr lang="en-GB" sz="1400" b="1" i="0" u="none" strike="noStrike" cap="none">
                <a:solidFill>
                  <a:schemeClr val="accent1"/>
                </a:solidFill>
                <a:latin typeface="Montserrat"/>
                <a:ea typeface="Montserrat"/>
                <a:cs typeface="Montserrat"/>
                <a:sym typeface="Montserrat"/>
              </a:rPr>
              <a:t>, 3 September 2026</a:t>
            </a:r>
            <a:endParaRPr sz="14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8"/>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53" name="Google Shape;53;p8"/>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54" name="Google Shape;54;p8"/>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55" name="Google Shape;55;p8"/>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6" name="Google Shape;56;p8"/>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7" name="Google Shape;57;p8"/>
          <p:cNvSpPr txBox="1">
            <a:spLocks noGrp="1"/>
          </p:cNvSpPr>
          <p:nvPr>
            <p:ph type="body" idx="1"/>
          </p:nvPr>
        </p:nvSpPr>
        <p:spPr>
          <a:xfrm>
            <a:off x="5180012" y="1373852"/>
            <a:ext cx="6172200" cy="469440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15000"/>
              </a:lnSpc>
              <a:spcBef>
                <a:spcPts val="1000"/>
              </a:spcBef>
              <a:spcAft>
                <a:spcPts val="0"/>
              </a:spcAft>
              <a:buClr>
                <a:schemeClr val="dk1"/>
              </a:buClr>
              <a:buSzPts val="3200"/>
              <a:buFont typeface="Montserrat"/>
              <a:buChar char="❖"/>
              <a:defRPr sz="3200" b="0" i="0" u="none" strike="noStrike" cap="none">
                <a:solidFill>
                  <a:schemeClr val="dk1"/>
                </a:solidFill>
                <a:latin typeface="Montserrat"/>
                <a:ea typeface="Montserrat"/>
                <a:cs typeface="Montserrat"/>
                <a:sym typeface="Montserrat"/>
              </a:defRPr>
            </a:lvl1pPr>
            <a:lvl2pPr marL="914400" marR="0" lvl="1" indent="-406400" algn="l" rtl="0">
              <a:lnSpc>
                <a:spcPct val="115000"/>
              </a:lnSpc>
              <a:spcBef>
                <a:spcPts val="5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2pPr>
            <a:lvl3pPr marL="1371600" marR="0" lvl="2" indent="-381000" algn="l" rtl="0">
              <a:lnSpc>
                <a:spcPct val="115000"/>
              </a:lnSpc>
              <a:spcBef>
                <a:spcPts val="500"/>
              </a:spcBef>
              <a:spcAft>
                <a:spcPts val="0"/>
              </a:spcAft>
              <a:buClr>
                <a:schemeClr val="dk1"/>
              </a:buClr>
              <a:buSzPts val="2400"/>
              <a:buFont typeface="Montserrat"/>
              <a:buChar char="o"/>
              <a:defRPr sz="2400" b="0" i="0" u="none" strike="noStrike" cap="none">
                <a:solidFill>
                  <a:schemeClr val="dk1"/>
                </a:solidFill>
                <a:latin typeface="Montserrat"/>
                <a:ea typeface="Montserrat"/>
                <a:cs typeface="Montserrat"/>
                <a:sym typeface="Montserrat"/>
              </a:defRPr>
            </a:lvl3pPr>
            <a:lvl4pPr marL="1828800" marR="0" lvl="3"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4pPr>
            <a:lvl5pPr marL="2286000" marR="0" lvl="4"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58" name="Google Shape;58;p8"/>
          <p:cNvSpPr txBox="1">
            <a:spLocks noGrp="1"/>
          </p:cNvSpPr>
          <p:nvPr>
            <p:ph type="body" idx="2"/>
          </p:nvPr>
        </p:nvSpPr>
        <p:spPr>
          <a:xfrm>
            <a:off x="839788" y="1373852"/>
            <a:ext cx="3932237" cy="46305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5000"/>
              </a:lnSpc>
              <a:spcBef>
                <a:spcPts val="1000"/>
              </a:spcBef>
              <a:spcAft>
                <a:spcPts val="0"/>
              </a:spcAft>
              <a:buClr>
                <a:schemeClr val="dk1"/>
              </a:buClr>
              <a:buSzPts val="1600"/>
              <a:buFont typeface="Montserrat"/>
              <a:buNone/>
              <a:defRPr sz="1600" b="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500"/>
              </a:spcBef>
              <a:spcAft>
                <a:spcPts val="0"/>
              </a:spcAft>
              <a:buClr>
                <a:schemeClr val="dk1"/>
              </a:buClr>
              <a:buSzPts val="1400"/>
              <a:buFont typeface="Montserrat"/>
              <a:buNone/>
              <a:defRPr sz="1400" b="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500"/>
              </a:spcBef>
              <a:spcAft>
                <a:spcPts val="0"/>
              </a:spcAft>
              <a:buClr>
                <a:schemeClr val="dk1"/>
              </a:buClr>
              <a:buSzPts val="1200"/>
              <a:buFont typeface="Montserrat"/>
              <a:buNone/>
              <a:defRPr sz="1200" b="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9pPr>
          </a:lstStyle>
          <a:p>
            <a:endParaRPr/>
          </a:p>
        </p:txBody>
      </p:sp>
      <p:sp>
        <p:nvSpPr>
          <p:cNvPr id="59" name="Google Shape;59;p8"/>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60" name="Google Shape;60;p8"/>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61" name="Google Shape;61;p8"/>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7" name="Google Shape;7;p3"/>
          <p:cNvPicPr preferRelativeResize="0"/>
          <p:nvPr/>
        </p:nvPicPr>
        <p:blipFill rotWithShape="1">
          <a:blip r:embed="rId7">
            <a:alphaModFix amt="34000"/>
          </a:blip>
          <a:srcRect l="51339" t="39269" r="-2839" b="35419"/>
          <a:stretch/>
        </p:blipFill>
        <p:spPr>
          <a:xfrm flipH="1">
            <a:off x="9304422" y="0"/>
            <a:ext cx="2887578" cy="1037492"/>
          </a:xfrm>
          <a:prstGeom prst="rect">
            <a:avLst/>
          </a:prstGeom>
          <a:noFill/>
          <a:ln>
            <a:noFill/>
          </a:ln>
        </p:spPr>
      </p:pic>
      <p:pic>
        <p:nvPicPr>
          <p:cNvPr id="8" name="Google Shape;8;p3"/>
          <p:cNvPicPr preferRelativeResize="0"/>
          <p:nvPr/>
        </p:nvPicPr>
        <p:blipFill rotWithShape="1">
          <a:blip r:embed="rId8">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9" name="Google Shape;9;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0" name="Google Shape;10;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
          <p:cNvSpPr txBox="1">
            <a:spLocks noGrp="1"/>
          </p:cNvSpPr>
          <p:nvPr>
            <p:ph type="title"/>
          </p:nvPr>
        </p:nvSpPr>
        <p:spPr>
          <a:xfrm>
            <a:off x="176050" y="860925"/>
            <a:ext cx="8178900" cy="3287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lt1"/>
              </a:buClr>
              <a:buSzPts val="8000"/>
              <a:buFont typeface="Arial"/>
              <a:buNone/>
            </a:pPr>
            <a:r>
              <a:rPr lang="en-GB" sz="6500" dirty="0"/>
              <a:t>SANSA Update</a:t>
            </a:r>
            <a:endParaRPr sz="3000" i="1" dirty="0">
              <a:latin typeface="Montserrat"/>
              <a:ea typeface="Montserrat"/>
              <a:cs typeface="Montserrat"/>
              <a:sym typeface="Montserrat"/>
            </a:endParaRPr>
          </a:p>
        </p:txBody>
      </p:sp>
      <p:sp>
        <p:nvSpPr>
          <p:cNvPr id="67" name="Google Shape;67;p1"/>
          <p:cNvSpPr/>
          <p:nvPr/>
        </p:nvSpPr>
        <p:spPr>
          <a:xfrm>
            <a:off x="7272909" y="4252807"/>
            <a:ext cx="4833000" cy="26052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000000"/>
              </a:buClr>
              <a:buSzPts val="2200"/>
              <a:buFont typeface="Arial"/>
              <a:buNone/>
            </a:pPr>
            <a:endParaRPr sz="2200"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ZA" sz="2200" b="1" i="0" u="none" strike="noStrike" cap="none" dirty="0">
                <a:solidFill>
                  <a:schemeClr val="accent1"/>
                </a:solidFill>
                <a:latin typeface="Montserrat"/>
                <a:ea typeface="Montserrat"/>
                <a:cs typeface="Montserrat"/>
                <a:sym typeface="Montserrat"/>
              </a:rPr>
              <a:t>Daniel A. Matsapola</a:t>
            </a:r>
            <a:endParaRPr sz="2200" b="1"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ZA" sz="2200" b="1" dirty="0">
                <a:solidFill>
                  <a:schemeClr val="accent1"/>
                </a:solidFill>
                <a:latin typeface="Montserrat"/>
                <a:ea typeface="Montserrat"/>
                <a:cs typeface="Montserrat"/>
                <a:sym typeface="Montserrat"/>
              </a:rPr>
              <a:t>SANSA</a:t>
            </a:r>
            <a:endParaRPr sz="1400" b="0" i="0" u="none" strike="noStrike" cap="none" dirty="0">
              <a:solidFill>
                <a:srgbClr val="000000"/>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sz="2200" b="1" dirty="0" err="1">
                <a:solidFill>
                  <a:schemeClr val="accent1"/>
                </a:solidFill>
                <a:latin typeface="Montserrat"/>
                <a:ea typeface="Montserrat"/>
                <a:cs typeface="Montserrat"/>
                <a:sym typeface="Montserrat"/>
              </a:rPr>
              <a:t>WGCapD</a:t>
            </a:r>
            <a:r>
              <a:rPr lang="en-GB" sz="2200" b="1" dirty="0">
                <a:solidFill>
                  <a:schemeClr val="accent1"/>
                </a:solidFill>
                <a:latin typeface="Montserrat"/>
                <a:ea typeface="Montserrat"/>
                <a:cs typeface="Montserrat"/>
                <a:sym typeface="Montserrat"/>
              </a:rPr>
              <a:t> - 15</a:t>
            </a:r>
            <a:endParaRPr sz="2200"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sz="2200" b="1" i="0" u="none" strike="noStrike" cap="none" dirty="0">
                <a:solidFill>
                  <a:schemeClr val="accent1"/>
                </a:solidFill>
                <a:latin typeface="Montserrat"/>
                <a:ea typeface="Montserrat"/>
                <a:cs typeface="Montserrat"/>
                <a:sym typeface="Montserrat"/>
              </a:rPr>
              <a:t>September 3, 2026</a:t>
            </a:r>
            <a:endParaRPr sz="2200" b="1" i="0" u="none" strike="noStrike" cap="none" dirty="0">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3f897deeb7b_0_1"/>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a:t>Recent Accomplishments</a:t>
            </a:r>
            <a:endParaRPr/>
          </a:p>
        </p:txBody>
      </p:sp>
      <p:sp>
        <p:nvSpPr>
          <p:cNvPr id="79" name="Google Shape;79;g3f897deeb7b_0_1"/>
          <p:cNvSpPr txBox="1"/>
          <p:nvPr/>
        </p:nvSpPr>
        <p:spPr>
          <a:xfrm>
            <a:off x="366244" y="1126358"/>
            <a:ext cx="11594400" cy="6001603"/>
          </a:xfrm>
          <a:prstGeom prst="rect">
            <a:avLst/>
          </a:prstGeom>
          <a:noFill/>
          <a:ln>
            <a:noFill/>
          </a:ln>
        </p:spPr>
        <p:txBody>
          <a:bodyPr spcFirstLastPara="1" wrap="square" lIns="91425" tIns="45700" rIns="91425" bIns="45700" anchor="t" anchorCtr="0">
            <a:spAutoFit/>
          </a:bodyPr>
          <a:lstStyle/>
          <a:p>
            <a:pPr marL="214313" marR="0" lvl="0" indent="-201613" algn="l" rtl="0">
              <a:lnSpc>
                <a:spcPct val="150000"/>
              </a:lnSpc>
              <a:spcBef>
                <a:spcPts val="1800"/>
              </a:spcBef>
              <a:spcAft>
                <a:spcPts val="0"/>
              </a:spcAft>
              <a:buClr>
                <a:srgbClr val="000000"/>
              </a:buClr>
              <a:buSzPts val="1400"/>
              <a:buFont typeface="Montserrat"/>
              <a:buChar char="❖"/>
            </a:pPr>
            <a:r>
              <a:rPr lang="en-GB" b="1" dirty="0">
                <a:latin typeface="Montserrat"/>
                <a:ea typeface="Montserrat"/>
                <a:cs typeface="Montserrat"/>
                <a:sym typeface="Montserrat"/>
              </a:rPr>
              <a:t> Taking space to the people: Launched the SANSA Natural Resources Management Programme in collaboration with Traditional Authorities in Limpopo (Aug 2025), KwaZulu Natal (04 Oct 2025), and Eastern Cape (08 May 2026) Provinces (all attended by SANSA CEO and SANSA Earth Observation Executive Director (CEOS Principal) – with Minister of Science, Technology &amp; Innovation attending one.</a:t>
            </a:r>
          </a:p>
          <a:p>
            <a:pPr marL="214313" lvl="2" indent="-201613">
              <a:lnSpc>
                <a:spcPct val="150000"/>
              </a:lnSpc>
              <a:spcBef>
                <a:spcPts val="1800"/>
              </a:spcBef>
              <a:buSzPts val="1400"/>
              <a:buFont typeface="Montserrat"/>
              <a:buChar char="❖"/>
            </a:pPr>
            <a:r>
              <a:rPr lang="en-US" b="1" dirty="0">
                <a:latin typeface="Montserrat"/>
                <a:ea typeface="Montserrat"/>
                <a:cs typeface="Montserrat"/>
                <a:sym typeface="Montserrat"/>
              </a:rPr>
              <a:t>Launch of SANSA New Earth Observation (NEO) Frontiers fund for supporting small businesses in 2025 (8 companies funded with Space Infrastructure Hub funds) and 2</a:t>
            </a:r>
            <a:r>
              <a:rPr lang="en-US" b="1" baseline="30000" dirty="0">
                <a:latin typeface="Montserrat"/>
                <a:ea typeface="Montserrat"/>
                <a:cs typeface="Montserrat"/>
                <a:sym typeface="Montserrat"/>
              </a:rPr>
              <a:t>nd</a:t>
            </a:r>
            <a:r>
              <a:rPr lang="en-US" b="1" dirty="0">
                <a:latin typeface="Montserrat"/>
                <a:ea typeface="Montserrat"/>
                <a:cs typeface="Montserrat"/>
                <a:sym typeface="Montserrat"/>
              </a:rPr>
              <a:t> cohort of 6 companies in 2026. Transform the South African space industry.</a:t>
            </a:r>
          </a:p>
          <a:p>
            <a:pPr marL="214313" marR="0" lvl="0" indent="-201613" algn="l" rtl="0">
              <a:lnSpc>
                <a:spcPct val="150000"/>
              </a:lnSpc>
              <a:spcBef>
                <a:spcPts val="1800"/>
              </a:spcBef>
              <a:spcAft>
                <a:spcPts val="0"/>
              </a:spcAft>
              <a:buSzPts val="1400"/>
              <a:buFont typeface="Montserrat"/>
              <a:buChar char="❖"/>
            </a:pPr>
            <a:r>
              <a:rPr lang="en-ZA" b="1" dirty="0">
                <a:latin typeface="Montserrat"/>
                <a:ea typeface="Montserrat"/>
                <a:cs typeface="Montserrat"/>
                <a:sym typeface="Montserrat"/>
              </a:rPr>
              <a:t>Launch of the Integrated Earth Observation Solutions (IEOS) – funding innovative ideas using Earth Observation, including youth outreach efforts for After School Learning Clubs</a:t>
            </a:r>
          </a:p>
          <a:p>
            <a:pPr marL="214313" marR="0" lvl="0" indent="-201613" algn="l" rtl="0">
              <a:lnSpc>
                <a:spcPct val="150000"/>
              </a:lnSpc>
              <a:spcBef>
                <a:spcPts val="1800"/>
              </a:spcBef>
              <a:spcAft>
                <a:spcPts val="0"/>
              </a:spcAft>
              <a:buSzPts val="1400"/>
              <a:buFont typeface="Montserrat"/>
              <a:buChar char="❖"/>
            </a:pPr>
            <a:r>
              <a:rPr lang="en-ZA" b="1" dirty="0">
                <a:latin typeface="Montserrat"/>
                <a:ea typeface="Montserrat"/>
                <a:cs typeface="Montserrat"/>
                <a:sym typeface="Montserrat"/>
              </a:rPr>
              <a:t>Engaged over 69 000 youth in all 9 provinces during the first year (2025 2026) of the SANSA Ramp-Up Phase 2025 – 2030, including leveraging “CEOS In Schools” project workshops targeting 14 – 16 year old school learners.</a:t>
            </a:r>
          </a:p>
          <a:p>
            <a:pPr marL="214313" marR="0" lvl="0" indent="-201613" algn="l" rtl="0">
              <a:lnSpc>
                <a:spcPct val="150000"/>
              </a:lnSpc>
              <a:spcBef>
                <a:spcPts val="1800"/>
              </a:spcBef>
              <a:spcAft>
                <a:spcPts val="0"/>
              </a:spcAft>
              <a:buSzPts val="1400"/>
              <a:buFont typeface="Montserrat"/>
              <a:buChar char="❖"/>
            </a:pPr>
            <a:r>
              <a:rPr lang="en-ZA" b="1" dirty="0">
                <a:latin typeface="Montserrat"/>
                <a:ea typeface="Montserrat"/>
                <a:cs typeface="Montserrat"/>
                <a:sym typeface="Montserrat"/>
              </a:rPr>
              <a:t>Collaborating with the African Earth Observation Challenge (AEOC) Junior and celebrating the establishment on 28 July 2026 of NEOSS Youth Community of Practice</a:t>
            </a:r>
            <a:endParaRPr b="1" dirty="0">
              <a:latin typeface="Montserrat"/>
              <a:ea typeface="Montserrat"/>
              <a:cs typeface="Montserrat"/>
              <a:sym typeface="Montserrat"/>
            </a:endParaRPr>
          </a:p>
          <a:p>
            <a:pPr marL="214313" marR="0" lvl="0" indent="-201613" algn="l" rtl="0">
              <a:lnSpc>
                <a:spcPct val="150000"/>
              </a:lnSpc>
              <a:spcBef>
                <a:spcPts val="1800"/>
              </a:spcBef>
              <a:spcAft>
                <a:spcPts val="0"/>
              </a:spcAft>
              <a:buSzPts val="1400"/>
              <a:buFont typeface="Montserrat"/>
              <a:buChar char="❖"/>
            </a:pPr>
            <a:endParaRPr b="1" dirty="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f897deeb7b_0_6"/>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a:t>Upcoming programs/initiatives</a:t>
            </a:r>
            <a:endParaRPr/>
          </a:p>
        </p:txBody>
      </p:sp>
      <p:sp>
        <p:nvSpPr>
          <p:cNvPr id="85" name="Google Shape;85;g3f897deeb7b_0_6"/>
          <p:cNvSpPr txBox="1"/>
          <p:nvPr/>
        </p:nvSpPr>
        <p:spPr>
          <a:xfrm>
            <a:off x="357100" y="1290950"/>
            <a:ext cx="11594400" cy="4119036"/>
          </a:xfrm>
          <a:prstGeom prst="rect">
            <a:avLst/>
          </a:prstGeom>
          <a:noFill/>
          <a:ln>
            <a:noFill/>
          </a:ln>
        </p:spPr>
        <p:txBody>
          <a:bodyPr spcFirstLastPara="1" wrap="square" lIns="91425" tIns="45700" rIns="91425" bIns="45700" anchor="t" anchorCtr="0">
            <a:spAutoFit/>
          </a:bodyPr>
          <a:lstStyle/>
          <a:p>
            <a:pPr marL="214313" lvl="0" indent="-201613">
              <a:lnSpc>
                <a:spcPct val="125000"/>
              </a:lnSpc>
              <a:spcBef>
                <a:spcPts val="1400"/>
              </a:spcBef>
              <a:buSzPts val="1400"/>
              <a:buFont typeface="Montserrat"/>
              <a:buChar char="❖"/>
            </a:pPr>
            <a:r>
              <a:rPr lang="en-GB" sz="1800" b="1" dirty="0">
                <a:latin typeface="Montserrat"/>
                <a:ea typeface="Montserrat"/>
                <a:cs typeface="Montserrat"/>
                <a:sym typeface="Montserrat"/>
              </a:rPr>
              <a:t>SIT Technical Workshop </a:t>
            </a:r>
            <a:r>
              <a:rPr lang="en-GB" sz="1800" dirty="0">
                <a:latin typeface="Montserrat"/>
                <a:ea typeface="Montserrat"/>
                <a:cs typeface="Montserrat"/>
                <a:sym typeface="Montserrat"/>
              </a:rPr>
              <a:t>– Washington DC, 8–10 September</a:t>
            </a:r>
          </a:p>
          <a:p>
            <a:pPr marL="671513" lvl="1" indent="-201613">
              <a:lnSpc>
                <a:spcPct val="125000"/>
              </a:lnSpc>
              <a:spcBef>
                <a:spcPts val="300"/>
              </a:spcBef>
              <a:buSzPts val="1200"/>
              <a:buFont typeface="Montserrat"/>
              <a:buChar char="❖"/>
            </a:pPr>
            <a:r>
              <a:rPr lang="en-GB" sz="1800" dirty="0">
                <a:latin typeface="Montserrat"/>
                <a:ea typeface="Montserrat"/>
                <a:cs typeface="Montserrat"/>
                <a:sym typeface="Montserrat"/>
              </a:rPr>
              <a:t>WG Vice-Chair nominations (</a:t>
            </a:r>
            <a:r>
              <a:rPr lang="en-GB" sz="1800" dirty="0" err="1">
                <a:latin typeface="Montserrat"/>
                <a:ea typeface="Montserrat"/>
                <a:cs typeface="Montserrat"/>
                <a:sym typeface="Montserrat"/>
              </a:rPr>
              <a:t>WGCapD</a:t>
            </a:r>
            <a:r>
              <a:rPr lang="en-GB" sz="1800" dirty="0">
                <a:latin typeface="Montserrat"/>
                <a:ea typeface="Montserrat"/>
                <a:cs typeface="Montserrat"/>
                <a:sym typeface="Montserrat"/>
              </a:rPr>
              <a:t>, </a:t>
            </a:r>
            <a:r>
              <a:rPr lang="en-GB" sz="1800" dirty="0" err="1">
                <a:latin typeface="Montserrat"/>
                <a:ea typeface="Montserrat"/>
                <a:cs typeface="Montserrat"/>
                <a:sym typeface="Montserrat"/>
              </a:rPr>
              <a:t>WGClimate</a:t>
            </a:r>
            <a:r>
              <a:rPr lang="en-GB" sz="1800" dirty="0">
                <a:latin typeface="Montserrat"/>
                <a:ea typeface="Montserrat"/>
                <a:cs typeface="Montserrat"/>
                <a:sym typeface="Montserrat"/>
              </a:rPr>
              <a:t>, WGCV) reviewed, for endorsement at Plenary</a:t>
            </a:r>
          </a:p>
          <a:p>
            <a:pPr marL="214313" indent="-201613">
              <a:lnSpc>
                <a:spcPct val="150000"/>
              </a:lnSpc>
              <a:spcBef>
                <a:spcPts val="1800"/>
              </a:spcBef>
              <a:buSzPts val="1400"/>
              <a:buFont typeface="Montserrat"/>
              <a:buChar char="❖"/>
            </a:pPr>
            <a:r>
              <a:rPr lang="en-GB" b="1" dirty="0">
                <a:latin typeface="Montserrat"/>
                <a:ea typeface="Montserrat"/>
                <a:cs typeface="Montserrat"/>
                <a:sym typeface="Montserrat"/>
              </a:rPr>
              <a:t>EOTEC DevNet Global Task Team</a:t>
            </a:r>
          </a:p>
          <a:p>
            <a:pPr marL="214313" indent="-201613">
              <a:lnSpc>
                <a:spcPct val="150000"/>
              </a:lnSpc>
              <a:spcBef>
                <a:spcPts val="1800"/>
              </a:spcBef>
              <a:buSzPts val="1400"/>
              <a:buFont typeface="Montserrat"/>
              <a:buChar char="❖"/>
            </a:pPr>
            <a:r>
              <a:rPr lang="en-GB" b="1" dirty="0">
                <a:latin typeface="Montserrat"/>
                <a:ea typeface="Montserrat"/>
                <a:cs typeface="Montserrat"/>
                <a:sym typeface="Montserrat"/>
              </a:rPr>
              <a:t>40th CEOS Plenary </a:t>
            </a:r>
            <a:r>
              <a:rPr lang="en-GB" dirty="0">
                <a:latin typeface="Montserrat"/>
                <a:ea typeface="Montserrat"/>
                <a:cs typeface="Montserrat"/>
                <a:sym typeface="Montserrat"/>
              </a:rPr>
              <a:t>– Hobart, 3–6 November – “Antarctica Plenary Experience”</a:t>
            </a:r>
          </a:p>
          <a:p>
            <a:pPr marL="214313" marR="0" lvl="0" indent="-201613" algn="l" rtl="0">
              <a:lnSpc>
                <a:spcPct val="150000"/>
              </a:lnSpc>
              <a:spcBef>
                <a:spcPts val="1800"/>
              </a:spcBef>
              <a:spcAft>
                <a:spcPts val="0"/>
              </a:spcAft>
              <a:buClr>
                <a:srgbClr val="000000"/>
              </a:buClr>
              <a:buSzPts val="1400"/>
              <a:buFont typeface="Montserrat"/>
              <a:buChar char="❖"/>
            </a:pPr>
            <a:r>
              <a:rPr lang="en-ZA" dirty="0">
                <a:latin typeface="Montserrat"/>
                <a:ea typeface="Montserrat"/>
                <a:cs typeface="Montserrat"/>
                <a:sym typeface="Montserrat"/>
              </a:rPr>
              <a:t>SANSA handing over </a:t>
            </a:r>
            <a:r>
              <a:rPr lang="en-ZA" dirty="0" err="1">
                <a:latin typeface="Montserrat"/>
                <a:ea typeface="Montserrat"/>
                <a:cs typeface="Montserrat"/>
                <a:sym typeface="Montserrat"/>
              </a:rPr>
              <a:t>WGCapD</a:t>
            </a:r>
            <a:r>
              <a:rPr lang="en-ZA" dirty="0">
                <a:latin typeface="Montserrat"/>
                <a:ea typeface="Montserrat"/>
                <a:cs typeface="Montserrat"/>
                <a:sym typeface="Montserrat"/>
              </a:rPr>
              <a:t> Chair to ESA</a:t>
            </a:r>
            <a:endParaRPr dirty="0">
              <a:latin typeface="Montserrat"/>
              <a:ea typeface="Montserrat"/>
              <a:cs typeface="Montserrat"/>
              <a:sym typeface="Montserrat"/>
            </a:endParaRPr>
          </a:p>
          <a:p>
            <a:pPr marL="214313" marR="0" lvl="0" indent="-201613" algn="l" rtl="0">
              <a:lnSpc>
                <a:spcPct val="150000"/>
              </a:lnSpc>
              <a:spcBef>
                <a:spcPts val="1800"/>
              </a:spcBef>
              <a:spcAft>
                <a:spcPts val="0"/>
              </a:spcAft>
              <a:buClr>
                <a:srgbClr val="000000"/>
              </a:buClr>
              <a:buSzPts val="1400"/>
              <a:buFont typeface="Montserrat"/>
              <a:buChar char="❖"/>
            </a:pPr>
            <a:endParaRPr dirty="0">
              <a:latin typeface="Montserrat"/>
              <a:ea typeface="Montserrat"/>
              <a:cs typeface="Montserrat"/>
              <a:sym typeface="Montserrat"/>
            </a:endParaRPr>
          </a:p>
          <a:p>
            <a:pPr marL="214313" marR="0" lvl="0" indent="-201613" algn="l" rtl="0">
              <a:lnSpc>
                <a:spcPct val="150000"/>
              </a:lnSpc>
              <a:spcBef>
                <a:spcPts val="1800"/>
              </a:spcBef>
              <a:spcAft>
                <a:spcPts val="0"/>
              </a:spcAft>
              <a:buClr>
                <a:srgbClr val="000000"/>
              </a:buClr>
              <a:buSzPts val="1400"/>
              <a:buFont typeface="Montserrat"/>
              <a:buChar char="❖"/>
            </a:pPr>
            <a:endParaRPr sz="1400" i="0" u="none" strike="noStrike" cap="none" dirty="0">
              <a:solidFill>
                <a:srgbClr val="000000"/>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f897deeb7b_0_11"/>
          <p:cNvSpPr txBox="1">
            <a:spLocks noGrp="1"/>
          </p:cNvSpPr>
          <p:nvPr>
            <p:ph type="title"/>
          </p:nvPr>
        </p:nvSpPr>
        <p:spPr>
          <a:xfrm>
            <a:off x="176050" y="175950"/>
            <a:ext cx="95064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sz="3600" dirty="0"/>
              <a:t>Areas of Interest for Collaboration</a:t>
            </a:r>
            <a:endParaRPr sz="3600" dirty="0"/>
          </a:p>
        </p:txBody>
      </p:sp>
      <p:sp>
        <p:nvSpPr>
          <p:cNvPr id="91" name="Google Shape;91;g3f897deeb7b_0_11"/>
          <p:cNvSpPr txBox="1"/>
          <p:nvPr/>
        </p:nvSpPr>
        <p:spPr>
          <a:xfrm>
            <a:off x="357100" y="1290950"/>
            <a:ext cx="11594400" cy="3185447"/>
          </a:xfrm>
          <a:prstGeom prst="rect">
            <a:avLst/>
          </a:prstGeom>
          <a:noFill/>
          <a:ln>
            <a:noFill/>
          </a:ln>
        </p:spPr>
        <p:txBody>
          <a:bodyPr spcFirstLastPara="1" wrap="square" lIns="91425" tIns="45700" rIns="91425" bIns="45700" anchor="t" anchorCtr="0">
            <a:spAutoFit/>
          </a:bodyPr>
          <a:lstStyle/>
          <a:p>
            <a:pPr marL="214313" marR="0" lvl="0" indent="-201613" algn="l" rtl="0">
              <a:lnSpc>
                <a:spcPct val="150000"/>
              </a:lnSpc>
              <a:spcBef>
                <a:spcPts val="1800"/>
              </a:spcBef>
              <a:spcAft>
                <a:spcPts val="0"/>
              </a:spcAft>
              <a:buClr>
                <a:srgbClr val="000000"/>
              </a:buClr>
              <a:buSzPts val="1400"/>
              <a:buFont typeface="Montserrat"/>
              <a:buChar char="❖"/>
            </a:pPr>
            <a:endParaRPr b="1" dirty="0">
              <a:latin typeface="Montserrat"/>
              <a:ea typeface="Montserrat"/>
              <a:cs typeface="Montserrat"/>
              <a:sym typeface="Montserrat"/>
            </a:endParaRPr>
          </a:p>
          <a:p>
            <a:pPr marL="214313" marR="0" lvl="0" indent="-201613" algn="l" rtl="0">
              <a:lnSpc>
                <a:spcPct val="150000"/>
              </a:lnSpc>
              <a:spcBef>
                <a:spcPts val="1800"/>
              </a:spcBef>
              <a:spcAft>
                <a:spcPts val="0"/>
              </a:spcAft>
              <a:buClr>
                <a:srgbClr val="000000"/>
              </a:buClr>
              <a:buSzPts val="1400"/>
              <a:buFont typeface="Montserrat"/>
              <a:buChar char="❖"/>
            </a:pPr>
            <a:r>
              <a:rPr lang="en-GB" b="1" dirty="0">
                <a:latin typeface="Montserrat"/>
                <a:ea typeface="Montserrat"/>
                <a:cs typeface="Montserrat"/>
                <a:sym typeface="Montserrat"/>
              </a:rPr>
              <a:t> Engaging non-traditional users of Earth Observation (Traditional Authorities with previously disadvantaged universities operating in their territories)</a:t>
            </a:r>
            <a:endParaRPr b="1" dirty="0">
              <a:latin typeface="Montserrat"/>
              <a:ea typeface="Montserrat"/>
              <a:cs typeface="Montserrat"/>
              <a:sym typeface="Montserrat"/>
            </a:endParaRPr>
          </a:p>
          <a:p>
            <a:pPr marL="214313" marR="0" lvl="0" indent="-201613" algn="l" rtl="0">
              <a:lnSpc>
                <a:spcPct val="150000"/>
              </a:lnSpc>
              <a:spcBef>
                <a:spcPts val="1800"/>
              </a:spcBef>
              <a:spcAft>
                <a:spcPts val="0"/>
              </a:spcAft>
              <a:buClr>
                <a:srgbClr val="000000"/>
              </a:buClr>
              <a:buSzPts val="1400"/>
              <a:buFont typeface="Montserrat"/>
              <a:buChar char="❖"/>
            </a:pPr>
            <a:r>
              <a:rPr lang="en-GB" b="1" dirty="0">
                <a:latin typeface="Montserrat"/>
                <a:ea typeface="Montserrat"/>
                <a:cs typeface="Montserrat"/>
                <a:sym typeface="Montserrat"/>
              </a:rPr>
              <a:t> Engaging the next generation (African Youth Demographic Dividend – Agenda 20263)</a:t>
            </a:r>
          </a:p>
          <a:p>
            <a:pPr marL="214313" marR="0" lvl="0" indent="-201613" algn="l" rtl="0">
              <a:lnSpc>
                <a:spcPct val="150000"/>
              </a:lnSpc>
              <a:spcBef>
                <a:spcPts val="1800"/>
              </a:spcBef>
              <a:spcAft>
                <a:spcPts val="0"/>
              </a:spcAft>
              <a:buClr>
                <a:srgbClr val="000000"/>
              </a:buClr>
              <a:buSzPts val="1400"/>
              <a:buFont typeface="Montserrat"/>
              <a:buChar char="❖"/>
            </a:pPr>
            <a:r>
              <a:rPr lang="en-GB" sz="1400" b="1" i="0" u="none" strike="noStrike" cap="none" dirty="0">
                <a:solidFill>
                  <a:srgbClr val="000000"/>
                </a:solidFill>
                <a:latin typeface="Montserrat"/>
                <a:ea typeface="Montserrat"/>
                <a:cs typeface="Montserrat"/>
                <a:sym typeface="Montserrat"/>
              </a:rPr>
              <a:t>Responding to the business sector’s challenges that need Earth Observation (New Space – Private Sector)</a:t>
            </a:r>
          </a:p>
          <a:p>
            <a:pPr marL="214313" marR="0" lvl="0" indent="-201613" algn="l" rtl="0">
              <a:lnSpc>
                <a:spcPct val="150000"/>
              </a:lnSpc>
              <a:spcBef>
                <a:spcPts val="1800"/>
              </a:spcBef>
              <a:spcAft>
                <a:spcPts val="0"/>
              </a:spcAft>
              <a:buClr>
                <a:srgbClr val="000000"/>
              </a:buClr>
              <a:buSzPts val="1400"/>
              <a:buFont typeface="Montserrat"/>
              <a:buChar char="❖"/>
            </a:pPr>
            <a:r>
              <a:rPr lang="en-GB" b="1" dirty="0" err="1">
                <a:latin typeface="Montserrat"/>
                <a:ea typeface="Montserrat"/>
                <a:cs typeface="Montserrat"/>
                <a:sym typeface="Montserrat"/>
              </a:rPr>
              <a:t>WGCapD-WGDisasters</a:t>
            </a:r>
            <a:r>
              <a:rPr lang="en-GB" b="1" dirty="0">
                <a:latin typeface="Montserrat"/>
                <a:ea typeface="Montserrat"/>
                <a:cs typeface="Montserrat"/>
                <a:sym typeface="Montserrat"/>
              </a:rPr>
              <a:t> lessons from national and regional case studies (UNSPIDER RSO for SADC region)</a:t>
            </a:r>
            <a:endParaRPr sz="1400" i="0" u="none" strike="noStrike" cap="none" dirty="0">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349</Words>
  <Application>Microsoft Office PowerPoint</Application>
  <PresentationFormat>Widescreen</PresentationFormat>
  <Paragraphs>24</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Montserrat</vt:lpstr>
      <vt:lpstr>Arial</vt:lpstr>
      <vt:lpstr>CEOS WGCapD</vt:lpstr>
      <vt:lpstr>SANSA Update</vt:lpstr>
      <vt:lpstr>Recent Accomplishments</vt:lpstr>
      <vt:lpstr>Upcoming programs/initiatives</vt:lpstr>
      <vt:lpstr>Areas of Interest for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Moz, Yakov M. (HQ-DK000)[BOOZ ALLEN HAMILTON INC]</dc:creator>
  <cp:lastModifiedBy>Dan Matsapola</cp:lastModifiedBy>
  <cp:revision>1</cp:revision>
  <dcterms:modified xsi:type="dcterms:W3CDTF">2026-09-04T03:49:47Z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e036504-ffdc-49d0-8800-2a717b545941_Enabled">
    <vt:lpwstr>true</vt:lpwstr>
  </property>
  <property fmtid="{D5CDD505-2E9C-101B-9397-08002B2CF9AE}" pid="3" name="MSIP_Label_ee036504-ffdc-49d0-8800-2a717b545941_SetDate">
    <vt:lpwstr>2026-09-04T03:49:47Z</vt:lpwstr>
  </property>
  <property fmtid="{D5CDD505-2E9C-101B-9397-08002B2CF9AE}" pid="4" name="MSIP_Label_ee036504-ffdc-49d0-8800-2a717b545941_Method">
    <vt:lpwstr>Standard</vt:lpwstr>
  </property>
  <property fmtid="{D5CDD505-2E9C-101B-9397-08002B2CF9AE}" pid="5" name="MSIP_Label_ee036504-ffdc-49d0-8800-2a717b545941_Name">
    <vt:lpwstr>defa4170-0d19-0005-0004-bc88714345d2</vt:lpwstr>
  </property>
  <property fmtid="{D5CDD505-2E9C-101B-9397-08002B2CF9AE}" pid="6" name="MSIP_Label_ee036504-ffdc-49d0-8800-2a717b545941_SiteId">
    <vt:lpwstr>e0112018-a80c-491e-89d5-68f3d65e9b80</vt:lpwstr>
  </property>
  <property fmtid="{D5CDD505-2E9C-101B-9397-08002B2CF9AE}" pid="7" name="MSIP_Label_ee036504-ffdc-49d0-8800-2a717b545941_ActionId">
    <vt:lpwstr>9259fd88-24f4-4044-aaef-53eb37cdc7b7</vt:lpwstr>
  </property>
  <property fmtid="{D5CDD505-2E9C-101B-9397-08002B2CF9AE}" pid="8" name="MSIP_Label_ee036504-ffdc-49d0-8800-2a717b545941_ContentBits">
    <vt:lpwstr>0</vt:lpwstr>
  </property>
  <property fmtid="{D5CDD505-2E9C-101B-9397-08002B2CF9AE}" pid="9" name="MSIP_Label_ee036504-ffdc-49d0-8800-2a717b545941_Tag">
    <vt:lpwstr>10, 3, 0, 1</vt:lpwstr>
  </property>
</Properties>
</file>