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9"/>
  </p:notesMasterIdLst>
  <p:sldIdLst>
    <p:sldId id="256" r:id="rId5"/>
    <p:sldId id="258" r:id="rId6"/>
    <p:sldId id="261" r:id="rId7"/>
    <p:sldId id="262" r:id="rId8"/>
  </p:sldIdLst>
  <p:sldSz cx="12192000" cy="6858000"/>
  <p:notesSz cx="6858000" cy="9144000"/>
  <p:embeddedFontLst>
    <p:embeddedFont>
      <p:font typeface="Montserrat" panose="00000500000000000000" pitchFamily="2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hyhYS/2oicVdoCCIri1jWPZCLv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274AFC-8961-4579-96B9-15333F54ECC9}" v="165" dt="2026-09-02T14:14:05.550"/>
    <p1510:client id="{C21F2DFD-D775-4040-6274-177DCCFB16A5}" v="1000" dt="2026-09-01T17:49:27.427"/>
    <p1510:client id="{DA160519-B46A-BB56-3CF3-4C815C52E97E}" v="7" dt="2026-09-02T14:06:17.210"/>
    <p1510:client id="{F6B493F3-BC39-4F8A-805F-4E559E6A6571}" v="1" dt="2026-09-01T17:54:10.2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897deeb7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g3f897deeb7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959E15A2-AEF4-8471-CCB5-4C83A8823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897deeb7b_0_1:notes">
            <a:extLst>
              <a:ext uri="{FF2B5EF4-FFF2-40B4-BE49-F238E27FC236}">
                <a16:creationId xmlns:a16="http://schemas.microsoft.com/office/drawing/2014/main" id="{DB825ECA-D62C-3597-B769-731A7F05EC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g3f897deeb7b_0_1:notes">
            <a:extLst>
              <a:ext uri="{FF2B5EF4-FFF2-40B4-BE49-F238E27FC236}">
                <a16:creationId xmlns:a16="http://schemas.microsoft.com/office/drawing/2014/main" id="{AF8563C3-D0EE-7174-2756-604CB68A59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0823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4"/>
          <p:cNvPicPr preferRelativeResize="0"/>
          <p:nvPr/>
        </p:nvPicPr>
        <p:blipFill rotWithShape="1">
          <a:blip r:embed="rId3">
            <a:alphaModFix/>
          </a:blip>
          <a:srcRect b="-114"/>
          <a:stretch/>
        </p:blipFill>
        <p:spPr>
          <a:xfrm rot="10800000" flipH="1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4" descr="A picture containing na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/>
          <p:nvPr/>
        </p:nvSpPr>
        <p:spPr>
          <a:xfrm flipH="1">
            <a:off x="5456394" y="1968439"/>
            <a:ext cx="6751471" cy="4901119"/>
          </a:xfrm>
          <a:custGeom>
            <a:avLst/>
            <a:gdLst/>
            <a:ahLst/>
            <a:cxnLst/>
            <a:rect l="l" t="t" r="r" b="b"/>
            <a:pathLst>
              <a:path w="6751471" h="4901119" extrusionOk="0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4"/>
          <p:cNvSpPr/>
          <p:nvPr/>
        </p:nvSpPr>
        <p:spPr>
          <a:xfrm flipH="1">
            <a:off x="-4784" y="-14542"/>
            <a:ext cx="12199164" cy="6874921"/>
          </a:xfrm>
          <a:custGeom>
            <a:avLst/>
            <a:gdLst/>
            <a:ahLst/>
            <a:cxnLst/>
            <a:rect l="l" t="t" r="r" b="b"/>
            <a:pathLst>
              <a:path w="14761910" h="6836301" extrusionOk="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Google Shape;18;p4"/>
          <p:cNvPicPr preferRelativeResize="0"/>
          <p:nvPr/>
        </p:nvPicPr>
        <p:blipFill rotWithShape="1">
          <a:blip r:embed="rId6">
            <a:alphaModFix amt="34000"/>
          </a:blip>
          <a:srcRect l="32582" t="2399" r="8554" b="-8774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4"/>
          <p:cNvPicPr preferRelativeResize="0"/>
          <p:nvPr/>
        </p:nvPicPr>
        <p:blipFill rotWithShape="1">
          <a:blip r:embed="rId6">
            <a:alphaModFix amt="34000"/>
          </a:blip>
          <a:srcRect l="54017" t="36082" r="11355" b="674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sz="8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5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5" name="Google Shape;25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5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‹Nº›</a:t>
            </a:fld>
            <a:endParaRPr sz="1400" b="1" i="0" u="none" strike="noStrike" cap="non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5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6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5" name="Google Shape;3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6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2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‹Nº›</a:t>
            </a:fld>
            <a:endParaRPr sz="1400" b="1" i="0" u="none" strike="noStrike" cap="non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7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6" name="Google Shape;46;p7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7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7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‹Nº›</a:t>
            </a:fld>
            <a:endParaRPr sz="1400" b="1" i="0" u="none" strike="noStrike" cap="non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</a:t>
            </a:r>
            <a:r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, 3 September 2026</a:t>
            </a:r>
            <a:endParaRPr sz="1400" b="1" i="0" u="none" strike="noStrike" cap="non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8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5" name="Google Shape;55;p8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8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1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2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9" name="Google Shape;59;p8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‹Nº›</a:t>
            </a:fld>
            <a:endParaRPr sz="1400" b="1" i="0" u="none" strike="noStrike" cap="non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1" name="Google Shape;61;p8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3"/>
          <p:cNvPicPr preferRelativeResize="0"/>
          <p:nvPr/>
        </p:nvPicPr>
        <p:blipFill rotWithShape="1">
          <a:blip r:embed="rId7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Google Shape;9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3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88E6D71-4FD0-01E0-4705-19CCBD422288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377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E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Clasificado Confidencial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>
            <a:spLocks noGrp="1"/>
          </p:cNvSpPr>
          <p:nvPr>
            <p:ph type="title"/>
          </p:nvPr>
        </p:nvSpPr>
        <p:spPr>
          <a:xfrm>
            <a:off x="176050" y="860925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/>
              <a:t>CONAE</a:t>
            </a:r>
            <a:endParaRPr sz="3000" i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1" i="0" u="none" strike="noStrike" cap="non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CONAE</a:t>
            </a: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err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</a:t>
            </a:r>
            <a:r>
              <a:rPr lang="en-GB" sz="22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- 15</a:t>
            </a:r>
            <a:endParaRPr sz="2200" b="1" i="0" u="none" strike="noStrike" cap="non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September 3, 2026</a:t>
            </a:r>
            <a:endParaRPr sz="2200" b="1" i="0" u="none" strike="noStrike" cap="non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897deeb7b_0_1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Recent Accomplishments</a:t>
            </a:r>
            <a:endParaRPr/>
          </a:p>
        </p:txBody>
      </p:sp>
      <p:sp>
        <p:nvSpPr>
          <p:cNvPr id="79" name="Google Shape;79;g3f897deeb7b_0_1"/>
          <p:cNvSpPr txBox="1"/>
          <p:nvPr/>
        </p:nvSpPr>
        <p:spPr>
          <a:xfrm>
            <a:off x="357100" y="1290950"/>
            <a:ext cx="11594400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>
              <a:lnSpc>
                <a:spcPct val="150000"/>
              </a:lnSpc>
              <a:spcBef>
                <a:spcPts val="1800"/>
              </a:spcBef>
              <a:buSzPts val="1400"/>
            </a:pPr>
            <a:r>
              <a:rPr lang="en-GB" b="1">
                <a:latin typeface="Montserrat"/>
                <a:ea typeface="Montserrat"/>
                <a:cs typeface="Montserrat"/>
                <a:sym typeface="Montserrat"/>
              </a:rPr>
              <a:t>CEOS in Schools Youth Initiative</a:t>
            </a:r>
            <a:endParaRPr lang="en-US" b="1">
              <a:ea typeface="Montserrat"/>
              <a:sym typeface="Montserrat"/>
            </a:endParaRPr>
          </a:p>
          <a:p>
            <a:pPr marL="213995" indent="-201295">
              <a:lnSpc>
                <a:spcPct val="150000"/>
              </a:lnSpc>
              <a:spcBef>
                <a:spcPts val="1800"/>
              </a:spcBef>
              <a:buSzPts val="1400"/>
              <a:buFont typeface="Montserrat"/>
              <a:buChar char="❖"/>
            </a:pPr>
            <a:r>
              <a:rPr lang="en-GB">
                <a:latin typeface="Montserrat"/>
              </a:rPr>
              <a:t>In collaboration with the Australian Bureau of Meteorology (BOM).</a:t>
            </a:r>
          </a:p>
          <a:p>
            <a:pPr marL="213995" indent="-201295">
              <a:lnSpc>
                <a:spcPct val="150000"/>
              </a:lnSpc>
              <a:spcBef>
                <a:spcPts val="1800"/>
              </a:spcBef>
              <a:buSzPts val="1400"/>
              <a:buFont typeface="Montserrat"/>
              <a:buChar char="❖"/>
            </a:pPr>
            <a:r>
              <a:rPr lang="en-US">
                <a:latin typeface="Montserrat"/>
              </a:rPr>
              <a:t>As part of the Initiative, on 23 July, students aged 11-17 from </a:t>
            </a:r>
            <a:r>
              <a:rPr lang="en-US" err="1">
                <a:latin typeface="Montserrat"/>
              </a:rPr>
              <a:t>ETec</a:t>
            </a:r>
            <a:r>
              <a:rPr lang="en-US">
                <a:latin typeface="Montserrat"/>
              </a:rPr>
              <a:t> School (Mendoza, Argentina) attended the webinar, "</a:t>
            </a:r>
            <a:r>
              <a:rPr lang="en-US" i="1">
                <a:latin typeface="Montserrat"/>
              </a:rPr>
              <a:t>Monitoring Fires from Space</a:t>
            </a:r>
            <a:r>
              <a:rPr lang="en-US">
                <a:latin typeface="Montserrat"/>
              </a:rPr>
              <a:t>", which was presented in Spanish by Dr. Nicolas Younes (Bushfire Research Centre of Excellence, Australia).</a:t>
            </a:r>
          </a:p>
          <a:p>
            <a:pPr marL="213995" indent="-201295">
              <a:lnSpc>
                <a:spcPct val="150000"/>
              </a:lnSpc>
              <a:spcBef>
                <a:spcPts val="1800"/>
              </a:spcBef>
              <a:buSzPts val="1400"/>
              <a:buFont typeface="Montserrat"/>
              <a:buChar char="❖"/>
            </a:pPr>
            <a:r>
              <a:rPr lang="en-US">
                <a:latin typeface="Montserrat"/>
              </a:rPr>
              <a:t>Following the webinar, the students were invited to join the CEOS Youth Initiative Poster &amp; Video Challenge, an opportunity to bring their perspectives and voices into the CEOS process.</a:t>
            </a:r>
          </a:p>
          <a:p>
            <a:pPr marL="213995" indent="-201295">
              <a:lnSpc>
                <a:spcPct val="150000"/>
              </a:lnSpc>
              <a:spcBef>
                <a:spcPts val="1800"/>
              </a:spcBef>
              <a:buSzPts val="1400"/>
              <a:buFont typeface="Montserrat"/>
              <a:buChar char="❖"/>
            </a:pPr>
            <a:r>
              <a:rPr lang="en-US">
                <a:latin typeface="Montserrat"/>
              </a:rPr>
              <a:t>As a result, on 27 August, they submitted three posters and one video, sharing their vision for a joint space mission designed to support wildfire and earthquake response.</a:t>
            </a:r>
          </a:p>
          <a:p>
            <a:pPr marL="213995" indent="-201295">
              <a:lnSpc>
                <a:spcPct val="150000"/>
              </a:lnSpc>
              <a:spcBef>
                <a:spcPts val="1800"/>
              </a:spcBef>
              <a:buSzPts val="1400"/>
              <a:buFont typeface="Montserrat"/>
              <a:buChar char="❖"/>
            </a:pPr>
            <a:r>
              <a:rPr lang="en-US">
                <a:latin typeface="Montserrat"/>
              </a:rPr>
              <a:t> The selected works will be showcased at the CEOS Plenary in November 2026..</a:t>
            </a:r>
            <a:endParaRPr lang="en-GB">
              <a:latin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3029E45A-FE80-6DCA-C3A6-012E94FA2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28C9E3DF-E804-89E9-B711-235565290E7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61146" y="1418788"/>
            <a:ext cx="3932237" cy="4630558"/>
          </a:xfrm>
        </p:spPr>
        <p:txBody>
          <a:bodyPr/>
          <a:lstStyle/>
          <a:p>
            <a:r>
              <a:rPr lang="en-US" b="1"/>
              <a:t>Webinar</a:t>
            </a:r>
          </a:p>
          <a:p>
            <a:r>
              <a:rPr lang="en-US" b="1"/>
              <a:t>"</a:t>
            </a:r>
            <a:r>
              <a:rPr lang="en-US" b="1" i="1"/>
              <a:t>Monitoring Fires from Space</a:t>
            </a:r>
            <a:r>
              <a:rPr lang="en-US" b="1"/>
              <a:t>“</a:t>
            </a:r>
          </a:p>
          <a:p>
            <a:r>
              <a:rPr lang="en-US" b="1"/>
              <a:t>Students of </a:t>
            </a:r>
            <a:r>
              <a:rPr lang="en-US" b="1" err="1"/>
              <a:t>ETec</a:t>
            </a:r>
            <a:r>
              <a:rPr lang="en-US" b="1"/>
              <a:t> Mendoza </a:t>
            </a:r>
          </a:p>
          <a:p>
            <a:r>
              <a:rPr lang="en-US" b="1"/>
              <a:t>with Dr. Nicolas Younes</a:t>
            </a:r>
          </a:p>
          <a:p>
            <a:r>
              <a:rPr lang="en-US" b="1"/>
              <a:t>23/JUL/2026</a:t>
            </a:r>
          </a:p>
          <a:p>
            <a:endParaRPr lang="es-AR"/>
          </a:p>
        </p:txBody>
      </p:sp>
      <p:sp>
        <p:nvSpPr>
          <p:cNvPr id="78" name="Google Shape;78;g3f897deeb7b_0_1">
            <a:extLst>
              <a:ext uri="{FF2B5EF4-FFF2-40B4-BE49-F238E27FC236}">
                <a16:creationId xmlns:a16="http://schemas.microsoft.com/office/drawing/2014/main" id="{F55A2380-6EE8-F77F-6633-9F13D14F5D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Recent Accomplishments</a:t>
            </a:r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D09AD74-CFBC-65AB-B7CA-CA20255B6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454" y="4084091"/>
            <a:ext cx="5049522" cy="232113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9308A15-33DF-5263-2308-D99CE3145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642" y="1437857"/>
            <a:ext cx="3803904" cy="190693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D9E7155-C21F-ED40-6F1F-9768943591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026" y="4084091"/>
            <a:ext cx="4922520" cy="233242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D428E7-F339-7325-25E6-8997E6DFD3C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2" t="32165" r="-353" b="11659"/>
          <a:stretch>
            <a:fillRect/>
          </a:stretch>
        </p:blipFill>
        <p:spPr>
          <a:xfrm>
            <a:off x="4692696" y="1418788"/>
            <a:ext cx="2953803" cy="220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00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CB9299-ED15-7639-C67B-45FA4E767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err="1"/>
              <a:t>Recent</a:t>
            </a:r>
            <a:r>
              <a:rPr lang="es-ES"/>
              <a:t> </a:t>
            </a:r>
            <a:r>
              <a:rPr lang="es-ES" err="1"/>
              <a:t>Accomplishments</a:t>
            </a:r>
            <a:endParaRPr lang="es-AR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529906-03BD-4A34-2C88-89EE8EA555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90" b="16667"/>
          <a:stretch>
            <a:fillRect/>
          </a:stretch>
        </p:blipFill>
        <p:spPr>
          <a:xfrm>
            <a:off x="386848" y="2561680"/>
            <a:ext cx="11602369" cy="255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59437"/>
      </p:ext>
    </p:extLst>
  </p:cSld>
  <p:clrMapOvr>
    <a:masterClrMapping/>
  </p:clrMapOvr>
</p:sld>
</file>

<file path=ppt/theme/theme1.xml><?xml version="1.0" encoding="utf-8"?>
<a:theme xmlns:a="http://schemas.openxmlformats.org/drawingml/2006/main" name="CEOS WGCapD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52EB31AEAF79546A36C41F81F53C1CB" ma:contentTypeVersion="14" ma:contentTypeDescription="Crear nuevo documento." ma:contentTypeScope="" ma:versionID="52a110524a9afd2b4680d8c3106f2402">
  <xsd:schema xmlns:xsd="http://www.w3.org/2001/XMLSchema" xmlns:xs="http://www.w3.org/2001/XMLSchema" xmlns:p="http://schemas.microsoft.com/office/2006/metadata/properties" xmlns:ns2="aad718c4-0d0e-49d8-98fc-039e47c1b82f" xmlns:ns3="b7310adb-c1f5-4b43-ac05-d868d0e5cbd6" targetNamespace="http://schemas.microsoft.com/office/2006/metadata/properties" ma:root="true" ma:fieldsID="dfe0921db8a2e8ba23095a0b8cf70ca3" ns2:_="" ns3:_="">
    <xsd:import namespace="aad718c4-0d0e-49d8-98fc-039e47c1b82f"/>
    <xsd:import namespace="b7310adb-c1f5-4b43-ac05-d868d0e5cb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De_x0020_qu_x00e9__x0020_color_x0020_ser_x00e1__x003f_"/>
                <xsd:element ref="ns2:Estamos_x0020_contentas_x003f_"/>
                <xsd:element ref="ns2:Describir_x0020_tu_x0020_experiencia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d718c4-0d0e-49d8-98fc-039e47c1b8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e_x0020_qu_x00e9__x0020_color_x0020_ser_x00e1__x003f_" ma:index="11" ma:displayName="De qué color será?" ma:internalName="De_x0020_qu_x00e9__x0020_color_x0020_ser_x00e1__x003f_">
      <xsd:simpleType>
        <xsd:restriction base="dms:Choice">
          <xsd:enumeration value="azul"/>
          <xsd:enumeration value="verde"/>
          <xsd:enumeration value="amarillo"/>
        </xsd:restriction>
      </xsd:simpleType>
    </xsd:element>
    <xsd:element name="Estamos_x0020_contentas_x003f_" ma:index="12" ma:displayName="Estamos contentas?" ma:internalName="Estamos_x0020_contentas_x003f_">
      <xsd:simpleType>
        <xsd:restriction base="dms:Boolean"/>
      </xsd:simpleType>
    </xsd:element>
    <xsd:element name="Describir_x0020_tu_x0020_experiencia" ma:index="13" nillable="true" ma:displayName="Describir tu experiencia" ma:internalName="Describir_x0020_tu_x0020_experiencia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e9ecec94-e221-4a28-b147-2e09972102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310adb-c1f5-4b43-ac05-d868d0e5cbd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9a8a02f-c63a-4530-b840-48a59daa6c62}" ma:internalName="TaxCatchAll" ma:showField="CatchAllData" ma:web="b7310adb-c1f5-4b43-ac05-d868d0e5cb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_x0020_qu_x00e9__x0020_color_x0020_ser_x00e1__x003f_ xmlns="aad718c4-0d0e-49d8-98fc-039e47c1b82f">verde</De_x0020_qu_x00e9__x0020_color_x0020_ser_x00e1__x003f_>
    <Estamos_x0020_contentas_x003f_ xmlns="aad718c4-0d0e-49d8-98fc-039e47c1b82f">false</Estamos_x0020_contentas_x003f_>
    <lcf76f155ced4ddcb4097134ff3c332f xmlns="aad718c4-0d0e-49d8-98fc-039e47c1b82f">
      <Terms xmlns="http://schemas.microsoft.com/office/infopath/2007/PartnerControls"/>
    </lcf76f155ced4ddcb4097134ff3c332f>
    <Describir_x0020_tu_x0020_experiencia xmlns="aad718c4-0d0e-49d8-98fc-039e47c1b82f" xsi:nil="true"/>
    <TaxCatchAll xmlns="b7310adb-c1f5-4b43-ac05-d868d0e5cbd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6FE518-F8B9-46F8-838D-5D90F85F8E77}">
  <ds:schemaRefs>
    <ds:schemaRef ds:uri="aad718c4-0d0e-49d8-98fc-039e47c1b82f"/>
    <ds:schemaRef ds:uri="b7310adb-c1f5-4b43-ac05-d868d0e5cb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D02D9C4-428A-4BF5-8A21-333484C0DE89}">
  <ds:schemaRefs>
    <ds:schemaRef ds:uri="aad718c4-0d0e-49d8-98fc-039e47c1b82f"/>
    <ds:schemaRef ds:uri="b7310adb-c1f5-4b43-ac05-d868d0e5cbd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918D96D-1EBA-46B1-9AF6-2F909353B30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4</Slides>
  <Notes>3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CEOS WGCapD</vt:lpstr>
      <vt:lpstr>CONAE</vt:lpstr>
      <vt:lpstr>Recent Accomplishments</vt:lpstr>
      <vt:lpstr>Recent Accomplishments</vt:lpstr>
      <vt:lpstr>Recent Accomplishments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Moz, Yakov M. (HQ-DK000)[BOOZ ALLEN HAMILTON INC]</dc:creator>
  <cp:revision>2</cp:revision>
  <dcterms:modified xsi:type="dcterms:W3CDTF">2026-09-02T14:46:19Z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0x010100F52EB31AEAF79546A36C41F81F53C1CB</vt:lpwstr>
  </property>
  <property fmtid="{D5CDD505-2E9C-101B-9397-08002B2CF9AE}" pid="3" name="MSIP_Label_e9e896ab-95db-4a86-a62c-0e6b58cc1230_Enabled">
    <vt:lpwstr>true</vt:lpwstr>
  </property>
  <property fmtid="{D5CDD505-2E9C-101B-9397-08002B2CF9AE}" pid="4" name="MSIP_Label_e9e896ab-95db-4a86-a62c-0e6b58cc1230_SetDate">
    <vt:lpwstr>2026-09-01T16:03:24Z</vt:lpwstr>
  </property>
  <property fmtid="{D5CDD505-2E9C-101B-9397-08002B2CF9AE}" pid="5" name="MSIP_Label_e9e896ab-95db-4a86-a62c-0e6b58cc1230_Method">
    <vt:lpwstr>Standard</vt:lpwstr>
  </property>
  <property fmtid="{D5CDD505-2E9C-101B-9397-08002B2CF9AE}" pid="6" name="MSIP_Label_e9e896ab-95db-4a86-a62c-0e6b58cc1230_Name">
    <vt:lpwstr>Personas (Sin Restricciones)</vt:lpwstr>
  </property>
  <property fmtid="{D5CDD505-2E9C-101B-9397-08002B2CF9AE}" pid="7" name="MSIP_Label_e9e896ab-95db-4a86-a62c-0e6b58cc1230_SiteId">
    <vt:lpwstr>7541a422-19e3-429d-88ea-468e7ae8dd96</vt:lpwstr>
  </property>
  <property fmtid="{D5CDD505-2E9C-101B-9397-08002B2CF9AE}" pid="8" name="MSIP_Label_e9e896ab-95db-4a86-a62c-0e6b58cc1230_ActionId">
    <vt:lpwstr>fdd5ee58-92a9-4ada-a411-2223bcb25bcd</vt:lpwstr>
  </property>
  <property fmtid="{D5CDD505-2E9C-101B-9397-08002B2CF9AE}" pid="9" name="MSIP_Label_e9e896ab-95db-4a86-a62c-0e6b58cc1230_ContentBits">
    <vt:lpwstr>2</vt:lpwstr>
  </property>
  <property fmtid="{D5CDD505-2E9C-101B-9397-08002B2CF9AE}" pid="10" name="MSIP_Label_e9e896ab-95db-4a86-a62c-0e6b58cc1230_Tag">
    <vt:lpwstr>10, 3, 0, 2</vt:lpwstr>
  </property>
  <property fmtid="{D5CDD505-2E9C-101B-9397-08002B2CF9AE}" pid="11" name="ClassificationContentMarkingFooterLocations">
    <vt:lpwstr>CEOS WGCapD:3</vt:lpwstr>
  </property>
  <property fmtid="{D5CDD505-2E9C-101B-9397-08002B2CF9AE}" pid="12" name="ClassificationContentMarkingFooterText">
    <vt:lpwstr>Clasificado Confidencial</vt:lpwstr>
  </property>
  <property fmtid="{D5CDD505-2E9C-101B-9397-08002B2CF9AE}" pid="13" name="MediaServiceImageTags">
    <vt:lpwstr/>
  </property>
</Properties>
</file>