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7" r:id="rId5"/>
  </p:sldMasterIdLst>
  <p:notesMasterIdLst>
    <p:notesMasterId r:id="rId11"/>
  </p:notesMasterIdLst>
  <p:handoutMasterIdLst>
    <p:handoutMasterId r:id="rId12"/>
  </p:handoutMasterIdLst>
  <p:sldIdLst>
    <p:sldId id="305" r:id="rId6"/>
    <p:sldId id="302" r:id="rId7"/>
    <p:sldId id="342" r:id="rId8"/>
    <p:sldId id="343" r:id="rId9"/>
    <p:sldId id="287" r:id="rId10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2569"/>
    <a:srgbClr val="2139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9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07A036E6-6D54-4B78-9ABB-4FE2E18E96D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8B128B93-BF90-4BB9-B0C9-762176D455C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50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F322F5E1-5195-4792-A0E3-42DC695AF7A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B0D5600F-4168-42E9-9FE7-11DD5B8FE0E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9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5600F-4168-42E9-9FE7-11DD5B8FE0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98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86CB4B4D-7CA3-9044-876B-883B54F8677D}" type="slidenum">
              <a:rPr lang="en-US" kern="0" smtClean="0">
                <a:solidFill>
                  <a:srgbClr val="002569"/>
                </a:solidFill>
              </a:rPr>
              <a:pPr defTabSz="457200"/>
              <a:t>‹Nr.›</a:t>
            </a:fld>
            <a:endParaRPr lang="en-US" kern="0">
              <a:solidFill>
                <a:srgbClr val="002569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03566" y="152400"/>
            <a:ext cx="7733211" cy="990600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latin typeface="+mj-lt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0916539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11684000" y="6629403"/>
            <a:ext cx="406400" cy="187285"/>
          </a:xfrm>
          <a:prstGeom prst="roundRect">
            <a:avLst/>
          </a:prstGeom>
          <a:solidFill>
            <a:schemeClr val="lt1">
              <a:alpha val="49000"/>
            </a:schemeClr>
          </a:solidFill>
          <a:ln>
            <a:solidFill>
              <a:schemeClr val="tx2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 algn="ctr">
              <a:defRPr lang="uk-UA" sz="1100" i="1" smtClean="0">
                <a:solidFill>
                  <a:schemeClr val="tx2"/>
                </a:solidFill>
                <a:latin typeface="+mj-lt"/>
                <a:ea typeface="+mj-ea"/>
                <a:cs typeface="Proxima Nova Regular"/>
              </a:defRPr>
            </a:lvl1pPr>
          </a:lstStyle>
          <a:p>
            <a:pPr defTabSz="914400"/>
            <a:fld id="{86CB4B4D-7CA3-9044-876B-883B54F8677D}" type="slidenum">
              <a:rPr lang="en-US">
                <a:solidFill>
                  <a:srgbClr val="1F497D"/>
                </a:solidFill>
              </a:rPr>
              <a:pPr defTabSz="914400"/>
              <a:t>‹Nr.›</a:t>
            </a:fld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66255" y="1402773"/>
            <a:ext cx="11845636" cy="510193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 marL="768927" indent="-311727">
              <a:buFont typeface="Courier New" panose="02070309020205020404" pitchFamily="49" charset="0"/>
              <a:buChar char="o"/>
              <a:defRPr sz="2000">
                <a:latin typeface="+mj-lt"/>
                <a:cs typeface="Arial" panose="020B0604020202020204" pitchFamily="34" charset="0"/>
              </a:defRPr>
            </a:lvl2pPr>
            <a:lvl3pPr marL="1188719" indent="-274319">
              <a:buFont typeface="Wingdings" panose="05000000000000000000" pitchFamily="2" charset="2"/>
              <a:buChar char="§"/>
              <a:defRPr sz="2000">
                <a:latin typeface="+mj-lt"/>
                <a:cs typeface="Arial" panose="020B0604020202020204" pitchFamily="34" charset="0"/>
              </a:defRPr>
            </a:lvl3pPr>
            <a:lvl4pPr>
              <a:defRPr sz="2000">
                <a:latin typeface="+mj-lt"/>
                <a:cs typeface="Arial" panose="020B0604020202020204" pitchFamily="34" charset="0"/>
              </a:defRPr>
            </a:lvl4pPr>
            <a:lvl5pPr>
              <a:defRPr sz="20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2743200" y="304800"/>
            <a:ext cx="66040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40339981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169" cy="6861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31" y="0"/>
            <a:ext cx="9179169" cy="6861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CA2633-EDC3-4101-A10E-4F174B0371BC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4D80BE-EF1C-49AF-83EE-1BB65B216D50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5" y="372827"/>
            <a:ext cx="2280999" cy="90327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95673" y="1249951"/>
            <a:ext cx="23647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</a:rPr>
              <a:t>Committee on Earth Observation</a:t>
            </a:r>
            <a:r>
              <a:rPr lang="en-US" sz="900" baseline="0">
                <a:solidFill>
                  <a:schemeClr val="bg1"/>
                </a:solidFill>
              </a:rPr>
              <a:t> Satellites</a:t>
            </a:r>
            <a:endParaRPr lang="en-US" sz="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5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169" cy="6861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31" y="0"/>
            <a:ext cx="9179169" cy="68614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CA2633-EDC3-4101-A10E-4F174B0371BC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4D80BE-EF1C-49AF-83EE-1BB65B216D50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25" y="372827"/>
            <a:ext cx="2280999" cy="903276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95673" y="1249951"/>
            <a:ext cx="236475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Committee on Earth Observation</a:t>
            </a:r>
            <a:r>
              <a:rPr lang="en-US" sz="900" baseline="0" dirty="0">
                <a:solidFill>
                  <a:schemeClr val="bg1"/>
                </a:solidFill>
              </a:rPr>
              <a:t> Satellites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1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9652000" y="6546852"/>
            <a:ext cx="2540000" cy="369332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spcBef>
                <a:spcPts val="60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defTabSz="457200"/>
            <a:fld id="{86CB4B4D-7CA3-9044-876B-883B54F8677D}" type="slidenum">
              <a:rPr lang="en-US" kern="0" smtClean="0">
                <a:solidFill>
                  <a:srgbClr val="002569"/>
                </a:solidFill>
              </a:rPr>
              <a:pPr defTabSz="457200"/>
              <a:t>‹Nr.›</a:t>
            </a:fld>
            <a:endParaRPr lang="en-US" kern="0">
              <a:solidFill>
                <a:srgbClr val="002569"/>
              </a:solidFill>
            </a:endParaRPr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12192000" cy="1266667"/>
            <a:chOff x="0" y="1156447"/>
            <a:chExt cx="12192000" cy="1266667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922"/>
            <a:stretch/>
          </p:blipFill>
          <p:spPr>
            <a:xfrm>
              <a:off x="0" y="1156447"/>
              <a:ext cx="8364071" cy="126666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57"/>
            <a:stretch/>
          </p:blipFill>
          <p:spPr>
            <a:xfrm>
              <a:off x="7958571" y="1156447"/>
              <a:ext cx="4233429" cy="1266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199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69" r:id="rId3"/>
  </p:sldLayoutIdLst>
  <p:transition spd="med"/>
  <p:hf hdr="0" ftr="0" dt="0"/>
  <p:txStyles>
    <p:titleStyle>
      <a:lvl1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1pPr>
      <a:lvl2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2pPr>
      <a:lvl3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3pPr>
      <a:lvl4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4pPr>
      <a:lvl5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5pPr>
      <a:lvl6pPr indent="4572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6pPr>
      <a:lvl7pPr indent="9144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7pPr>
      <a:lvl8pPr indent="13716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8pPr>
      <a:lvl9pPr indent="18288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9pPr>
    </p:titleStyle>
    <p:bodyStyle>
      <a:lvl1pPr marL="342900" indent="-342900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1pPr>
      <a:lvl2pPr marL="768927" indent="-311727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2pPr>
      <a:lvl3pPr marL="1188719" indent="-274319">
        <a:spcBef>
          <a:spcPts val="500"/>
        </a:spcBef>
        <a:buSzPct val="100000"/>
        <a:buFont typeface="Arial"/>
        <a:buChar char="o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3pPr>
      <a:lvl4pPr marL="1676400" indent="-304800">
        <a:spcBef>
          <a:spcPts val="500"/>
        </a:spcBef>
        <a:buSzPct val="100000"/>
        <a:buFont typeface="Arial"/>
        <a:buChar char="▪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4pPr>
      <a:lvl5pPr marL="2171700" indent="-342900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5pPr>
      <a:lvl6pPr indent="22860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6pPr>
      <a:lvl7pPr indent="27432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7pPr>
      <a:lvl8pPr indent="32004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8pPr>
      <a:lvl9pPr indent="36576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9pPr>
    </p:bodyStyle>
    <p:otherStyle>
      <a:lvl1pPr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169" cy="68614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831" y="0"/>
            <a:ext cx="9179169" cy="686142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01CA2633-EDC3-4101-A10E-4F174B0371BC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14D80BE-EF1C-49AF-83EE-1BB65B216D5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27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dec.io/" TargetMode="External"/><Relationship Id="rId13" Type="http://schemas.openxmlformats.org/officeDocument/2006/relationships/image" Target="../media/image7.png"/><Relationship Id="rId3" Type="http://schemas.openxmlformats.org/officeDocument/2006/relationships/hyperlink" Target="https://eo-college.org/courses/from-carbon-cycle-to-satellite-products-the-esa-biomass-mission/" TargetMode="External"/><Relationship Id="rId7" Type="http://schemas.openxmlformats.org/officeDocument/2006/relationships/hyperlink" Target="https://fis.rub.de/materialien" TargetMode="External"/><Relationship Id="rId12" Type="http://schemas.openxmlformats.org/officeDocument/2006/relationships/image" Target="../media/image6.png"/><Relationship Id="rId2" Type="http://schemas.openxmlformats.org/officeDocument/2006/relationships/hyperlink" Target="https://eo-college.org/welcome" TargetMode="Externa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n-spider.org/projects/spear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enmap.org/events_education/hyperedu/" TargetMode="External"/><Relationship Id="rId15" Type="http://schemas.openxmlformats.org/officeDocument/2006/relationships/image" Target="../media/image9.png"/><Relationship Id="rId10" Type="http://schemas.openxmlformats.org/officeDocument/2006/relationships/hyperlink" Target="https://www.dlr.de/en/ar/careers-education-1/school-and-youth-projects" TargetMode="External"/><Relationship Id="rId4" Type="http://schemas.openxmlformats.org/officeDocument/2006/relationships/hyperlink" Target="https://eo-college.org/courses/8th-advanced-training-course-on-radar-polarimetry/" TargetMode="External"/><Relationship Id="rId9" Type="http://schemas.openxmlformats.org/officeDocument/2006/relationships/hyperlink" Target="https://www.copernicus-user-uptake.eu/user-uptake/details/cop4schools-crossing-borders-in-education-490" TargetMode="External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l4earth.de/" TargetMode="External"/><Relationship Id="rId2" Type="http://schemas.openxmlformats.org/officeDocument/2006/relationships/hyperlink" Target="https://code-de.org/en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oosa.org/oosa/en/ourwork/psa/schedule/2026/unoosa-unuinweh-ceos-workshop.html" TargetMode="External"/><Relationship Id="rId2" Type="http://schemas.openxmlformats.org/officeDocument/2006/relationships/hyperlink" Target="https://un-spider.org/news-and-events/news/regional-symposium-and-training-nairobi-strengthen-use-space-technologies-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s.earsel.org/workshop/14-IS-Helsinki2026/tutorials/" TargetMode="External"/><Relationship Id="rId5" Type="http://schemas.openxmlformats.org/officeDocument/2006/relationships/hyperlink" Target="https://is.earsel.org/workshop/14-IS-Helsinki2026/about-the-workshop/" TargetMode="External"/><Relationship Id="rId4" Type="http://schemas.openxmlformats.org/officeDocument/2006/relationships/hyperlink" Target="https://www.unoosa.org/documents/pdf/psa/activities/2026/CEOS_Training/Final_Programme_EO4RHA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923" y="1855502"/>
            <a:ext cx="10241410" cy="3341077"/>
          </a:xfrm>
        </p:spPr>
        <p:txBody>
          <a:bodyPr wrap="square" anchor="ctr">
            <a:noAutofit/>
          </a:bodyPr>
          <a:lstStyle/>
          <a:p>
            <a:pPr algn="l">
              <a:spcBef>
                <a:spcPts val="1200"/>
              </a:spcBef>
              <a:spcAft>
                <a:spcPts val="2400"/>
              </a:spcAft>
            </a:pPr>
            <a:r>
              <a:rPr lang="en-US" sz="3200" dirty="0"/>
              <a:t>Working Group on Capacity Building &amp; Data Democracy (WG </a:t>
            </a:r>
            <a:r>
              <a:rPr lang="en-US" sz="3200" dirty="0" err="1"/>
              <a:t>CapD</a:t>
            </a:r>
            <a:r>
              <a:rPr lang="en-US" sz="3200" dirty="0"/>
              <a:t>) –  September 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DLR Space Agency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sp>
        <p:nvSpPr>
          <p:cNvPr id="5" name="Subtitle 1"/>
          <p:cNvSpPr>
            <a:spLocks noGrp="1"/>
          </p:cNvSpPr>
          <p:nvPr>
            <p:ph type="subTitle" idx="1"/>
          </p:nvPr>
        </p:nvSpPr>
        <p:spPr>
          <a:xfrm>
            <a:off x="482113" y="5358015"/>
            <a:ext cx="3287284" cy="927375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  <a:spcBef>
                <a:spcPts val="0"/>
              </a:spcBef>
              <a:buSzTx/>
              <a:defRPr>
                <a:solidFill>
                  <a:srgbClr val="000000"/>
                </a:solidFill>
              </a:defRPr>
            </a:pPr>
            <a:r>
              <a:rPr lang="en-US" u="sng" dirty="0">
                <a:solidFill>
                  <a:prstClr val="white"/>
                </a:solidFill>
              </a:rPr>
              <a:t>Michael Bock</a:t>
            </a:r>
            <a:br>
              <a:rPr lang="en-US" u="sng" dirty="0">
                <a:solidFill>
                  <a:prstClr val="white"/>
                </a:solidFill>
              </a:rPr>
            </a:br>
            <a:r>
              <a:rPr lang="en-US" sz="1400" dirty="0">
                <a:solidFill>
                  <a:prstClr val="white"/>
                </a:solidFill>
              </a:rPr>
              <a:t>Michael.Bock@dlr.de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6F6DF509-7386-4E21-98B5-92679BD5F953}"/>
              </a:ext>
            </a:extLst>
          </p:cNvPr>
          <p:cNvSpPr txBox="1">
            <a:spLocks/>
          </p:cNvSpPr>
          <p:nvPr/>
        </p:nvSpPr>
        <p:spPr>
          <a:xfrm>
            <a:off x="4273452" y="5358015"/>
            <a:ext cx="3287284" cy="927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  <a:defRPr>
                <a:solidFill>
                  <a:srgbClr val="000000"/>
                </a:solidFill>
              </a:defRPr>
            </a:pPr>
            <a:r>
              <a:rPr lang="en-US" u="sng" dirty="0">
                <a:solidFill>
                  <a:prstClr val="white"/>
                </a:solidFill>
              </a:rPr>
              <a:t>Maike Gerads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>
                <a:solidFill>
                  <a:srgbClr val="000000"/>
                </a:solidFill>
              </a:defRPr>
            </a:pPr>
            <a:r>
              <a:rPr lang="en-US" sz="1400" dirty="0">
                <a:solidFill>
                  <a:prstClr val="white"/>
                </a:solidFill>
              </a:rPr>
              <a:t>Maike.Gerads@dlr.de</a:t>
            </a:r>
          </a:p>
        </p:txBody>
      </p:sp>
    </p:spTree>
    <p:extLst>
      <p:ext uri="{BB962C8B-B14F-4D97-AF65-F5344CB8AC3E}">
        <p14:creationId xmlns:p14="http://schemas.microsoft.com/office/powerpoint/2010/main" val="31863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1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"/>
                <a:sym typeface="Calibri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"/>
              <a:sym typeface="Calibri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837362-6153-4EA5-9B74-64BBDBB95F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6255" y="1402773"/>
            <a:ext cx="11845636" cy="5413915"/>
          </a:xfrm>
        </p:spPr>
        <p:txBody>
          <a:bodyPr/>
          <a:lstStyle/>
          <a:p>
            <a:pPr marL="0" lvl="0" indent="0">
              <a:buNone/>
            </a:pPr>
            <a:r>
              <a:rPr lang="en-US" sz="1800" b="1" dirty="0"/>
              <a:t>Capacity Building Material and Projects for students and pupils </a:t>
            </a:r>
            <a:endParaRPr lang="en-US" sz="1600" b="1" dirty="0"/>
          </a:p>
          <a:p>
            <a:pPr marL="0" lvl="0" indent="0">
              <a:buNone/>
            </a:pPr>
            <a:endParaRPr lang="en-US" sz="1600" b="1" dirty="0"/>
          </a:p>
          <a:p>
            <a:pPr marL="0" lvl="0" indent="0">
              <a:buNone/>
            </a:pPr>
            <a:endParaRPr lang="en-US" sz="1600" b="1" dirty="0"/>
          </a:p>
          <a:p>
            <a:pPr lvl="1" algn="l">
              <a:buFont typeface="Wingdings" panose="05000000000000000000" pitchFamily="2" charset="2"/>
              <a:buChar char="Ø"/>
            </a:pPr>
            <a:r>
              <a:rPr lang="en-US" sz="1800" dirty="0">
                <a:hlinkClick r:id="rId2"/>
              </a:rPr>
              <a:t>EO-College</a:t>
            </a:r>
            <a:r>
              <a:rPr lang="en-US" sz="1800" dirty="0"/>
              <a:t>, New courses available (</a:t>
            </a:r>
            <a:r>
              <a:rPr lang="en-US" sz="1800" dirty="0">
                <a:hlinkClick r:id="rId3"/>
              </a:rPr>
              <a:t>ESA Biomass Mission, </a:t>
            </a:r>
            <a:endParaRPr lang="en-US" sz="1800" dirty="0"/>
          </a:p>
          <a:p>
            <a:pPr marL="457200" lvl="1" indent="0" algn="l">
              <a:buNone/>
            </a:pPr>
            <a:r>
              <a:rPr lang="en-US" sz="1800" dirty="0">
                <a:hlinkClick r:id="rId4"/>
              </a:rPr>
              <a:t>8th Advanced Training Course on Radar Polarimetry</a:t>
            </a:r>
            <a:r>
              <a:rPr lang="en-US" sz="1600" dirty="0">
                <a:solidFill>
                  <a:srgbClr val="FFFFFF"/>
                </a:solidFill>
                <a:latin typeface="Lato" panose="020F0502020204030203" pitchFamily="34" charset="0"/>
                <a:hlinkClick r:id="rId4"/>
              </a:rPr>
              <a:t>)</a:t>
            </a:r>
            <a:endParaRPr lang="en-US" sz="1600" b="0" i="0" dirty="0">
              <a:solidFill>
                <a:schemeClr val="tx1"/>
              </a:solidFill>
              <a:effectLst/>
              <a:latin typeface="Lato" panose="020F0502020204030203" pitchFamily="34" charset="0"/>
            </a:endParaRPr>
          </a:p>
          <a:p>
            <a:pPr lvl="1" algn="l">
              <a:buFont typeface="Wingdings" panose="05000000000000000000" pitchFamily="2" charset="2"/>
              <a:buChar char="Ø"/>
            </a:pPr>
            <a:r>
              <a:rPr lang="de-DE" sz="1800" dirty="0">
                <a:hlinkClick r:id="rId5"/>
              </a:rPr>
              <a:t>HYPERedu</a:t>
            </a:r>
            <a:r>
              <a:rPr lang="de-DE" sz="1800" dirty="0"/>
              <a:t>: online </a:t>
            </a:r>
            <a:r>
              <a:rPr lang="de-DE" sz="1800" dirty="0" err="1"/>
              <a:t>learning</a:t>
            </a:r>
            <a:r>
              <a:rPr lang="de-DE" sz="1800" dirty="0"/>
              <a:t> initiative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hyperspectral</a:t>
            </a:r>
            <a:r>
              <a:rPr lang="de-DE" sz="1800" dirty="0"/>
              <a:t> remote </a:t>
            </a:r>
            <a:r>
              <a:rPr lang="de-DE" sz="1800" dirty="0" err="1"/>
              <a:t>sensing</a:t>
            </a:r>
            <a:r>
              <a:rPr lang="en-US" sz="1800" dirty="0"/>
              <a:t> </a:t>
            </a:r>
            <a:r>
              <a:rPr lang="en-US" sz="1600" b="0" i="0" dirty="0">
                <a:solidFill>
                  <a:srgbClr val="FFFFFF"/>
                </a:solidFill>
                <a:effectLst/>
                <a:latin typeface="Lato" panose="020F0502020204030203" pitchFamily="34" charset="0"/>
              </a:rPr>
              <a:t>C</a:t>
            </a:r>
          </a:p>
          <a:p>
            <a:pPr lvl="1" algn="l">
              <a:buFont typeface="Wingdings" panose="05000000000000000000" pitchFamily="2" charset="2"/>
              <a:buChar char="Ø"/>
            </a:pPr>
            <a:r>
              <a:rPr lang="en-US" sz="1800" dirty="0">
                <a:hlinkClick r:id="rId6"/>
              </a:rPr>
              <a:t>SPEAR</a:t>
            </a:r>
            <a:r>
              <a:rPr lang="en-US" sz="1800" dirty="0"/>
              <a:t>-II (ZFL Uni Bonn &amp; UN-SPIDER) </a:t>
            </a:r>
            <a:r>
              <a:rPr lang="en-US" sz="1800" dirty="0">
                <a:sym typeface="Wingdings" panose="05000000000000000000" pitchFamily="2" charset="2"/>
              </a:rPr>
              <a:t> Spaceborne Earth Observation Applications for Emergency Response and Disaster Risk Reduction</a:t>
            </a:r>
          </a:p>
          <a:p>
            <a:pPr marL="457200" lvl="1" indent="0" algn="l"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hlinkClick r:id="rId7"/>
              </a:rPr>
              <a:t>FIS</a:t>
            </a:r>
            <a:r>
              <a:rPr lang="en-US" sz="1800" dirty="0"/>
              <a:t>: Earth observation materials for schools (currently German only)</a:t>
            </a:r>
            <a:r>
              <a:rPr lang="en-US" sz="1800" dirty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endParaRPr lang="en-US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hlinkClick r:id="rId8"/>
              </a:rPr>
              <a:t>Climate Data Entrepreneurial Club</a:t>
            </a:r>
            <a:r>
              <a:rPr lang="en-US" sz="1800" dirty="0"/>
              <a:t>: Empowering young people to analyze climate data and develop sustainability projects and support teachers in acquiring background knowledge and instructional strategies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hlinkClick r:id="rId9"/>
              </a:rPr>
              <a:t>Copernicus4Schools</a:t>
            </a:r>
            <a:r>
              <a:rPr lang="en-US" sz="1800" dirty="0"/>
              <a:t> : Teaching units for schools (DLR, Uni. Tartu, Multi-lingual)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>
                <a:sym typeface="Wingdings" panose="05000000000000000000" pitchFamily="2" charset="2"/>
                <a:hlinkClick r:id="rId10"/>
              </a:rPr>
              <a:t>Space2School</a:t>
            </a:r>
            <a:r>
              <a:rPr lang="en-US" sz="1800" dirty="0">
                <a:sym typeface="Wingdings" panose="05000000000000000000" pitchFamily="2" charset="2"/>
              </a:rPr>
              <a:t> (DLR Space Agency School Portal)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4E66E7B-1407-4D0D-89FF-E6B26B4AB739}"/>
              </a:ext>
            </a:extLst>
          </p:cNvPr>
          <p:cNvSpPr txBox="1">
            <a:spLocks/>
          </p:cNvSpPr>
          <p:nvPr/>
        </p:nvSpPr>
        <p:spPr>
          <a:xfrm>
            <a:off x="2252545" y="353292"/>
            <a:ext cx="8168712" cy="533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SzPct val="100000"/>
              <a:buFont typeface="Arial"/>
              <a:buNone/>
              <a:defRPr sz="240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defRPr>
            </a:lvl1pPr>
            <a:lvl2pPr marL="768927" indent="-311727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2pPr>
            <a:lvl3pPr marL="1188719" indent="-274319">
              <a:spcBef>
                <a:spcPts val="500"/>
              </a:spcBef>
              <a:buSzPct val="100000"/>
              <a:buFont typeface="Arial"/>
              <a:buChar char="o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3pPr>
            <a:lvl4pPr marL="1676400" indent="-304800">
              <a:spcBef>
                <a:spcPts val="500"/>
              </a:spcBef>
              <a:buSzPct val="100000"/>
              <a:buFont typeface="Arial"/>
              <a:buChar char="▪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4pPr>
            <a:lvl5pPr marL="21717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5pPr>
            <a:lvl6pPr indent="22860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6pPr>
            <a:lvl7pPr indent="27432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7pPr>
            <a:lvl8pPr indent="32004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8pPr>
            <a:lvl9pPr indent="36576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9pPr>
          </a:lstStyle>
          <a:p>
            <a:pPr algn="ctr"/>
            <a:r>
              <a:rPr lang="en-US" sz="3200" kern="0" dirty="0"/>
              <a:t>DLR Overview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776EDEC-A6D1-4DD2-94FC-3408803788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45723" y="3976344"/>
            <a:ext cx="1358970" cy="57788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7C32EF4-5F3E-4481-9B37-9635BFAF27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30750" y="1749565"/>
            <a:ext cx="1271126" cy="43285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438EA6E7-09D0-4EEE-B30A-6A8AD04601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91585" y="1687804"/>
            <a:ext cx="1867247" cy="59240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09F0A01-DBA0-4D68-87BF-4599D18E370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52682" y="5724088"/>
            <a:ext cx="1739486" cy="75567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BEA8F9F-FFCC-4C96-840E-665E210C45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65295" y="5724309"/>
            <a:ext cx="1823488" cy="78039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9C53F96-E811-8CA5-23BD-DDF611D6CF8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06692" y="1678629"/>
            <a:ext cx="1209085" cy="75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7976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1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"/>
                <a:sym typeface="Calibri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"/>
              <a:sym typeface="Calibri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837362-6153-4EA5-9B74-64BBDBB95F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6255" y="1402773"/>
            <a:ext cx="11845636" cy="5413915"/>
          </a:xfrm>
        </p:spPr>
        <p:txBody>
          <a:bodyPr/>
          <a:lstStyle/>
          <a:p>
            <a:pPr marL="0" lvl="0" indent="0">
              <a:buNone/>
            </a:pPr>
            <a:r>
              <a:rPr lang="en-US" sz="1800" b="1" dirty="0"/>
              <a:t>Platforms &amp; Training Data</a:t>
            </a:r>
            <a:endParaRPr lang="en-US" sz="1600" b="1" baseline="30000" dirty="0">
              <a:sym typeface="Wingdings" panose="05000000000000000000" pitchFamily="2" charset="2"/>
            </a:endParaRPr>
          </a:p>
          <a:p>
            <a:pPr marL="0" lvl="0" indent="0">
              <a:buNone/>
            </a:pPr>
            <a:endParaRPr lang="en-US" b="1" i="0" dirty="0">
              <a:solidFill>
                <a:srgbClr val="73B3FB"/>
              </a:solidFill>
              <a:effectLst/>
              <a:latin typeface="Poppins" panose="00000500000000000000" pitchFamily="2" charset="0"/>
            </a:endParaRPr>
          </a:p>
          <a:p>
            <a:pPr marL="0" lvl="0" indent="0">
              <a:buNone/>
            </a:pPr>
            <a:endParaRPr lang="en-US" b="1" i="0" dirty="0">
              <a:solidFill>
                <a:srgbClr val="73B3FB"/>
              </a:solidFill>
              <a:effectLst/>
              <a:latin typeface="Poppins" panose="00000500000000000000" pitchFamily="2" charset="0"/>
            </a:endParaRPr>
          </a:p>
          <a:p>
            <a:pPr lvl="1" algn="l">
              <a:buFont typeface="Wingdings" panose="05000000000000000000" pitchFamily="2" charset="2"/>
              <a:buChar char="Ø"/>
            </a:pPr>
            <a:r>
              <a:rPr lang="en-US" dirty="0">
                <a:hlinkClick r:id="rId2"/>
              </a:rPr>
              <a:t>CODE-DE-Lab</a:t>
            </a:r>
            <a:r>
              <a:rPr lang="en-US" dirty="0"/>
              <a:t> – The National Platform for Earth Observation Data</a:t>
            </a:r>
          </a:p>
          <a:p>
            <a:pPr marL="457200" lvl="1" indent="0" algn="l">
              <a:buNone/>
            </a:pPr>
            <a:r>
              <a:rPr lang="en-US" dirty="0"/>
              <a:t>	The platform enables cloud-based, efficient, and free processing of Earth observation data </a:t>
            </a:r>
          </a:p>
          <a:p>
            <a:pPr marL="457200" lvl="1" indent="0" algn="l">
              <a:buNone/>
            </a:pPr>
            <a:r>
              <a:rPr lang="en-US" dirty="0"/>
              <a:t>	for government agencies and scientific applications. It also serves as a platform for research 	and education.</a:t>
            </a:r>
          </a:p>
          <a:p>
            <a:pPr marL="457200" lvl="1" indent="0" algn="l">
              <a:buNone/>
            </a:pPr>
            <a:endParaRPr lang="en-US" dirty="0"/>
          </a:p>
          <a:p>
            <a:pPr marL="457200" lvl="1" indent="0" algn="l"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hlinkClick r:id="rId3"/>
              </a:rPr>
              <a:t>ML4Earth</a:t>
            </a:r>
            <a:r>
              <a:rPr lang="en-US" dirty="0"/>
              <a:t>: Machine learning for Earth Observation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dirty="0"/>
              <a:t>The national center of excellence ML4Earth (Machine Learning for Earth observation) 	brings together “hardcore” AI experts, remote sensing scientists and Earth scientists to tackle 	fundamental Earth observation domain-specific machine learning challenges.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4E66E7B-1407-4D0D-89FF-E6B26B4AB739}"/>
              </a:ext>
            </a:extLst>
          </p:cNvPr>
          <p:cNvSpPr txBox="1">
            <a:spLocks/>
          </p:cNvSpPr>
          <p:nvPr/>
        </p:nvSpPr>
        <p:spPr>
          <a:xfrm>
            <a:off x="2252545" y="353292"/>
            <a:ext cx="8168712" cy="533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SzPct val="100000"/>
              <a:buFont typeface="Arial"/>
              <a:buNone/>
              <a:defRPr sz="240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defRPr>
            </a:lvl1pPr>
            <a:lvl2pPr marL="768927" indent="-311727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2pPr>
            <a:lvl3pPr marL="1188719" indent="-274319">
              <a:spcBef>
                <a:spcPts val="500"/>
              </a:spcBef>
              <a:buSzPct val="100000"/>
              <a:buFont typeface="Arial"/>
              <a:buChar char="o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3pPr>
            <a:lvl4pPr marL="1676400" indent="-304800">
              <a:spcBef>
                <a:spcPts val="500"/>
              </a:spcBef>
              <a:buSzPct val="100000"/>
              <a:buFont typeface="Arial"/>
              <a:buChar char="▪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4pPr>
            <a:lvl5pPr marL="21717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5pPr>
            <a:lvl6pPr indent="22860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6pPr>
            <a:lvl7pPr indent="27432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7pPr>
            <a:lvl8pPr indent="32004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8pPr>
            <a:lvl9pPr indent="36576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9pPr>
          </a:lstStyle>
          <a:p>
            <a:pPr algn="ctr"/>
            <a:r>
              <a:rPr lang="en-US" sz="3200" kern="0" dirty="0"/>
              <a:t>DLR Overview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CE55EED-D441-4C61-959F-2C32709F4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345" y="3754646"/>
            <a:ext cx="1123950" cy="9906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9A3B524-15A2-8D5C-92EC-AA386835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2146" y="1495914"/>
            <a:ext cx="2286000" cy="10827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71120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sz="11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Helvetica"/>
                <a:sym typeface="Calibri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Helvetica"/>
              <a:sym typeface="Calibri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837362-6153-4EA5-9B74-64BBDBB95F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6255" y="1402773"/>
            <a:ext cx="11845636" cy="5413915"/>
          </a:xfrm>
        </p:spPr>
        <p:txBody>
          <a:bodyPr/>
          <a:lstStyle/>
          <a:p>
            <a:pPr marL="0" lvl="0" indent="0">
              <a:buNone/>
            </a:pPr>
            <a:r>
              <a:rPr lang="en-US" sz="1800" b="1" dirty="0"/>
              <a:t>Workshops</a:t>
            </a:r>
          </a:p>
          <a:p>
            <a:pPr marL="457200" lvl="1" indent="0">
              <a:buNone/>
            </a:pPr>
            <a:endParaRPr lang="en-US" sz="1600" b="1" baseline="30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hlinkClick r:id="rId2"/>
              </a:rPr>
              <a:t>Regional Symposium and Training on Space Technologies for Humanity </a:t>
            </a:r>
            <a:r>
              <a:rPr lang="en-US" sz="1800" dirty="0"/>
              <a:t>in Nairobi in February 2026 (organized by RCMRD, UN-SPIDER/UNOOSA and University of Bonn). The events brought together development partners, practitioners, UN entities, researchers, and private-sector innovators to exchange knowledge, share experiences, and foster collaboration.</a:t>
            </a:r>
          </a:p>
          <a:p>
            <a:pPr marL="0" indent="0">
              <a:buNone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hlinkClick r:id="rId3"/>
              </a:rPr>
              <a:t>Training on Earth Observation for Resilience and Humanitarian Aid </a:t>
            </a:r>
            <a:r>
              <a:rPr lang="en-US" sz="1800" dirty="0"/>
              <a:t>Conference in Vienna in March 2026 (0rganized by UN OOSA, UNU-INWEH, CEOS supported by ESA, CNES, DLR &amp; ASI) special Training </a:t>
            </a:r>
            <a:r>
              <a:rPr lang="en-US" sz="1800" dirty="0">
                <a:hlinkClick r:id="rId4"/>
              </a:rPr>
              <a:t>“</a:t>
            </a:r>
            <a:r>
              <a:rPr lang="de-DE" sz="1800" dirty="0">
                <a:hlinkClick r:id="rId4"/>
              </a:rPr>
              <a:t>Focus on </a:t>
            </a:r>
            <a:r>
              <a:rPr lang="de-DE" sz="1800" dirty="0" err="1">
                <a:hlinkClick r:id="rId4"/>
              </a:rPr>
              <a:t>Hyperspectral</a:t>
            </a:r>
            <a:r>
              <a:rPr lang="de-DE" sz="1800" dirty="0">
                <a:hlinkClick r:id="rId4"/>
              </a:rPr>
              <a:t> Data</a:t>
            </a:r>
            <a:r>
              <a:rPr lang="de-DE" sz="1800" dirty="0"/>
              <a:t>“ 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hlinkClick r:id="rId5"/>
              </a:rPr>
              <a:t>14</a:t>
            </a:r>
            <a:r>
              <a:rPr lang="en-US" sz="1800" baseline="30000" dirty="0">
                <a:hlinkClick r:id="rId5"/>
              </a:rPr>
              <a:t>th</a:t>
            </a:r>
            <a:r>
              <a:rPr lang="en-US" sz="1800" dirty="0">
                <a:hlinkClick r:id="rId5"/>
              </a:rPr>
              <a:t> </a:t>
            </a:r>
            <a:r>
              <a:rPr lang="en-US" sz="1800" dirty="0" err="1">
                <a:hlinkClick r:id="rId5"/>
              </a:rPr>
              <a:t>EARSeL</a:t>
            </a:r>
            <a:r>
              <a:rPr lang="en-US" sz="1800" dirty="0">
                <a:hlinkClick r:id="rId5"/>
              </a:rPr>
              <a:t> Workshop </a:t>
            </a:r>
            <a:r>
              <a:rPr lang="en-US" sz="1800" dirty="0"/>
              <a:t>on Imaging Spectroscopy in Helsinki in June 2026, </a:t>
            </a:r>
            <a:r>
              <a:rPr lang="de-DE" sz="1800" dirty="0"/>
              <a:t> </a:t>
            </a:r>
            <a:r>
              <a:rPr lang="de-DE" sz="1800" dirty="0">
                <a:hlinkClick r:id="rId6"/>
              </a:rPr>
              <a:t>EnMAP Box Training</a:t>
            </a:r>
            <a:r>
              <a:rPr lang="de-DE" sz="1800" dirty="0"/>
              <a:t>. The</a:t>
            </a:r>
            <a:r>
              <a:rPr lang="en-US" sz="1800" b="0" i="0" dirty="0">
                <a:solidFill>
                  <a:srgbClr val="363636"/>
                </a:solidFill>
                <a:effectLst/>
                <a:latin typeface="DM Sans" pitchFamily="2" charset="0"/>
              </a:rPr>
              <a:t> Training has provided an introductory overview of the </a:t>
            </a:r>
            <a:r>
              <a:rPr lang="en-US" sz="1800" b="0" i="0" dirty="0" err="1">
                <a:solidFill>
                  <a:srgbClr val="363636"/>
                </a:solidFill>
                <a:effectLst/>
                <a:latin typeface="DM Sans" pitchFamily="2" charset="0"/>
              </a:rPr>
              <a:t>EnMAP</a:t>
            </a:r>
            <a:r>
              <a:rPr lang="en-US" sz="1800" b="0" i="0" dirty="0">
                <a:solidFill>
                  <a:srgbClr val="363636"/>
                </a:solidFill>
                <a:effectLst/>
                <a:latin typeface="DM Sans" pitchFamily="2" charset="0"/>
              </a:rPr>
              <a:t> Data Access Portals, including user registration, proposal submission, observation request ordering, and data search and download via the </a:t>
            </a:r>
            <a:r>
              <a:rPr lang="en-US" sz="1800" b="0" i="0" dirty="0" err="1">
                <a:solidFill>
                  <a:srgbClr val="363636"/>
                </a:solidFill>
                <a:effectLst/>
                <a:latin typeface="DM Sans" pitchFamily="2" charset="0"/>
              </a:rPr>
              <a:t>EoWEB</a:t>
            </a:r>
            <a:r>
              <a:rPr lang="en-US" sz="1800" b="0" i="0" dirty="0">
                <a:solidFill>
                  <a:srgbClr val="363636"/>
                </a:solidFill>
                <a:effectLst/>
                <a:latin typeface="DM Sans" pitchFamily="2" charset="0"/>
              </a:rPr>
              <a:t> archive</a:t>
            </a:r>
            <a:r>
              <a:rPr lang="en-US" sz="1600" b="0" i="0" dirty="0">
                <a:solidFill>
                  <a:srgbClr val="363636"/>
                </a:solidFill>
                <a:effectLst/>
                <a:latin typeface="DM Sans" pitchFamily="2" charset="0"/>
              </a:rPr>
              <a:t>.</a:t>
            </a:r>
            <a:endParaRPr lang="en-US" sz="180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4E66E7B-1407-4D0D-89FF-E6B26B4AB739}"/>
              </a:ext>
            </a:extLst>
          </p:cNvPr>
          <p:cNvSpPr txBox="1">
            <a:spLocks/>
          </p:cNvSpPr>
          <p:nvPr/>
        </p:nvSpPr>
        <p:spPr>
          <a:xfrm>
            <a:off x="2252545" y="353292"/>
            <a:ext cx="8168712" cy="533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SzPct val="100000"/>
              <a:buFont typeface="Arial"/>
              <a:buNone/>
              <a:defRPr sz="2400">
                <a:solidFill>
                  <a:schemeClr val="bg1"/>
                </a:solidFill>
                <a:latin typeface="+mj-lt"/>
                <a:ea typeface="Arial Bold"/>
                <a:cs typeface="Arial Bold"/>
                <a:sym typeface="Arial Bold"/>
              </a:defRPr>
            </a:lvl1pPr>
            <a:lvl2pPr marL="768927" indent="-311727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2pPr>
            <a:lvl3pPr marL="1188719" indent="-274319">
              <a:spcBef>
                <a:spcPts val="500"/>
              </a:spcBef>
              <a:buSzPct val="100000"/>
              <a:buFont typeface="Arial"/>
              <a:buChar char="o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3pPr>
            <a:lvl4pPr marL="1676400" indent="-304800">
              <a:spcBef>
                <a:spcPts val="500"/>
              </a:spcBef>
              <a:buSzPct val="100000"/>
              <a:buFont typeface="Arial"/>
              <a:buChar char="▪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4pPr>
            <a:lvl5pPr marL="21717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5pPr>
            <a:lvl6pPr indent="22860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6pPr>
            <a:lvl7pPr indent="27432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7pPr>
            <a:lvl8pPr indent="32004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8pPr>
            <a:lvl9pPr indent="3657600">
              <a:spcBef>
                <a:spcPts val="500"/>
              </a:spcBef>
              <a:buFont typeface="Arial"/>
              <a:defRPr sz="2400">
                <a:solidFill>
                  <a:srgbClr val="002569"/>
                </a:solidFill>
                <a:latin typeface="Arial Bold"/>
                <a:ea typeface="Arial Bold"/>
                <a:cs typeface="Arial Bold"/>
                <a:sym typeface="Arial Bold"/>
              </a:defRPr>
            </a:lvl9pPr>
          </a:lstStyle>
          <a:p>
            <a:pPr algn="ctr"/>
            <a:r>
              <a:rPr lang="en-US" sz="3200" kern="0" dirty="0"/>
              <a:t>DLR Overview</a:t>
            </a:r>
          </a:p>
        </p:txBody>
      </p:sp>
    </p:spTree>
    <p:extLst>
      <p:ext uri="{BB962C8B-B14F-4D97-AF65-F5344CB8AC3E}">
        <p14:creationId xmlns:p14="http://schemas.microsoft.com/office/powerpoint/2010/main" val="300328387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55320" y="3710577"/>
            <a:ext cx="5455920" cy="203675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	Thank you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	Maike &amp; Michael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EBE88F-D44A-4828-91D1-26A943B2CEDF}"/>
              </a:ext>
            </a:extLst>
          </p:cNvPr>
          <p:cNvSpPr txBox="1">
            <a:spLocks/>
          </p:cNvSpPr>
          <p:nvPr/>
        </p:nvSpPr>
        <p:spPr>
          <a:xfrm>
            <a:off x="274320" y="5826368"/>
            <a:ext cx="5455920" cy="4846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948970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FF9A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9A00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F414A5477D46478353BF370E680E24" ma:contentTypeVersion="13" ma:contentTypeDescription="Create a new document." ma:contentTypeScope="" ma:versionID="bce5c8ef6a142ed21e09d5a046a31a38">
  <xsd:schema xmlns:xsd="http://www.w3.org/2001/XMLSchema" xmlns:xs="http://www.w3.org/2001/XMLSchema" xmlns:p="http://schemas.microsoft.com/office/2006/metadata/properties" xmlns:ns2="63b91fa1-1192-499e-9a43-16b72276a61b" xmlns:ns3="ab99840f-4a7d-4fcc-9a93-3cc56d00e024" targetNamespace="http://schemas.microsoft.com/office/2006/metadata/properties" ma:root="true" ma:fieldsID="a32a8643e7011d28fa555aedc2493702" ns2:_="" ns3:_="">
    <xsd:import namespace="63b91fa1-1192-499e-9a43-16b72276a61b"/>
    <xsd:import namespace="ab99840f-4a7d-4fcc-9a93-3cc56d00e0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b91fa1-1192-499e-9a43-16b72276a6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840f-4a7d-4fcc-9a93-3cc56d00e02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AC2791C-E2B9-4708-9739-B9C4E96B4C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b91fa1-1192-499e-9a43-16b72276a61b"/>
    <ds:schemaRef ds:uri="ab99840f-4a7d-4fcc-9a93-3cc56d00e0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A6EAB9-FB8C-41BB-A44B-C8B01B41E2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0ACDE2-22A7-43F7-98A3-C15F791C7D18}">
  <ds:schemaRefs>
    <ds:schemaRef ds:uri="http://schemas.microsoft.com/office/2006/documentManagement/types"/>
    <ds:schemaRef ds:uri="http://purl.org/dc/elements/1.1/"/>
    <ds:schemaRef ds:uri="ab99840f-4a7d-4fcc-9a93-3cc56d00e024"/>
    <ds:schemaRef ds:uri="http://schemas.microsoft.com/office/2006/metadata/properties"/>
    <ds:schemaRef ds:uri="http://www.w3.org/XML/1998/namespace"/>
    <ds:schemaRef ds:uri="63b91fa1-1192-499e-9a43-16b72276a61b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424</Words>
  <Application>Microsoft Office PowerPoint</Application>
  <PresentationFormat>Breitbild</PresentationFormat>
  <Paragraphs>42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16" baseType="lpstr">
      <vt:lpstr>Arial</vt:lpstr>
      <vt:lpstr>Arial Bold</vt:lpstr>
      <vt:lpstr>Calibri</vt:lpstr>
      <vt:lpstr>Courier New</vt:lpstr>
      <vt:lpstr>DM Sans</vt:lpstr>
      <vt:lpstr>Helvetica</vt:lpstr>
      <vt:lpstr>Lato</vt:lpstr>
      <vt:lpstr>Poppins</vt:lpstr>
      <vt:lpstr>Wingdings</vt:lpstr>
      <vt:lpstr>Default</vt:lpstr>
      <vt:lpstr>Custom Design</vt:lpstr>
      <vt:lpstr>Working Group on Capacity Building &amp; Data Democracy (WG CapD) –  September 2026  DLR Space Agency   </vt:lpstr>
      <vt:lpstr>PowerPoint-Präsentation</vt:lpstr>
      <vt:lpstr>PowerPoint-Präsentation</vt:lpstr>
      <vt:lpstr>PowerPoint-Präsentation</vt:lpstr>
      <vt:lpstr> Thank you   Maike &amp; Michael 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Recent NASA Contribution to CARB-19 : Land Product Validation Listing – Carbon-related products have been validated according to CEOS LPV standards and documented on the CEOS LPV website</dc:title>
  <dc:creator>MARGOLIS, HANK A. (HQ-DK000)</dc:creator>
  <cp:lastModifiedBy>Gerads, Maike</cp:lastModifiedBy>
  <cp:revision>318</cp:revision>
  <cp:lastPrinted>2017-08-23T16:50:31Z</cp:lastPrinted>
  <dcterms:created xsi:type="dcterms:W3CDTF">2017-04-07T17:29:45Z</dcterms:created>
  <dcterms:modified xsi:type="dcterms:W3CDTF">2026-09-10T13:20:01Z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0x01010039F414A5477D46478353BF370E680E24</vt:lpwstr>
  </property>
</Properties>
</file>