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3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embeddedFontLst>
    <p:embeddedFont>
      <p:font typeface="Montserrat" panose="020B060402020202020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7EC839-70DC-4775-BB90-20494F236455}" v="1" dt="2026-09-03T08:43:49.814"/>
    <p1510:client id="{DCC74FC1-33CB-4469-B34B-071B3975D67D}" v="5" dt="2026-09-03T09:09:12.326"/>
    <p1510:client id="{F9777273-7FEA-40E3-9844-668A2BF9BE0B}" v="112" dt="2026-09-02T15:42:13.1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fteris  Mamais" userId="332420379_tp_dropbox_plus" providerId="OAuth2" clId="{0FB27E1D-83C9-4483-AD9E-CA3B797BC1AF}"/>
    <pc:docChg chg="custSel delSld modSld">
      <pc:chgData name="Lefteris  Mamais" userId="332420379_tp_dropbox_plus" providerId="OAuth2" clId="{0FB27E1D-83C9-4483-AD9E-CA3B797BC1AF}" dt="2026-09-03T09:09:12.326" v="745" actId="20577"/>
      <pc:docMkLst>
        <pc:docMk/>
      </pc:docMkLst>
      <pc:sldChg chg="addSp modSp mod">
        <pc:chgData name="Lefteris  Mamais" userId="332420379_tp_dropbox_plus" providerId="OAuth2" clId="{0FB27E1D-83C9-4483-AD9E-CA3B797BC1AF}" dt="2026-09-03T08:38:23.314" v="586" actId="403"/>
        <pc:sldMkLst>
          <pc:docMk/>
          <pc:sldMk cId="0" sldId="257"/>
        </pc:sldMkLst>
        <pc:spChg chg="add mod">
          <ac:chgData name="Lefteris  Mamais" userId="332420379_tp_dropbox_plus" providerId="OAuth2" clId="{0FB27E1D-83C9-4483-AD9E-CA3B797BC1AF}" dt="2026-09-03T08:38:23.314" v="586" actId="403"/>
          <ac:spMkLst>
            <pc:docMk/>
            <pc:sldMk cId="0" sldId="257"/>
            <ac:spMk id="2" creationId="{DE99BCBD-D982-16FF-AC6E-3DC30A1BBE7E}"/>
          </ac:spMkLst>
        </pc:spChg>
        <pc:spChg chg="mod">
          <ac:chgData name="Lefteris  Mamais" userId="332420379_tp_dropbox_plus" providerId="OAuth2" clId="{0FB27E1D-83C9-4483-AD9E-CA3B797BC1AF}" dt="2026-09-03T08:38:04.887" v="584" actId="20577"/>
          <ac:spMkLst>
            <pc:docMk/>
            <pc:sldMk cId="0" sldId="257"/>
            <ac:spMk id="73" creationId="{00000000-0000-0000-0000-000000000000}"/>
          </ac:spMkLst>
        </pc:spChg>
      </pc:sldChg>
      <pc:sldChg chg="modSp mod">
        <pc:chgData name="Lefteris  Mamais" userId="332420379_tp_dropbox_plus" providerId="OAuth2" clId="{0FB27E1D-83C9-4483-AD9E-CA3B797BC1AF}" dt="2026-09-03T08:26:57.395" v="375" actId="113"/>
        <pc:sldMkLst>
          <pc:docMk/>
          <pc:sldMk cId="0" sldId="258"/>
        </pc:sldMkLst>
        <pc:spChg chg="mod">
          <ac:chgData name="Lefteris  Mamais" userId="332420379_tp_dropbox_plus" providerId="OAuth2" clId="{0FB27E1D-83C9-4483-AD9E-CA3B797BC1AF}" dt="2026-09-03T08:26:57.395" v="375" actId="113"/>
          <ac:spMkLst>
            <pc:docMk/>
            <pc:sldMk cId="0" sldId="258"/>
            <ac:spMk id="72" creationId="{00000000-0000-0000-0000-000000000000}"/>
          </ac:spMkLst>
        </pc:spChg>
      </pc:sldChg>
      <pc:sldChg chg="modSp mod">
        <pc:chgData name="Lefteris  Mamais" userId="332420379_tp_dropbox_plus" providerId="OAuth2" clId="{0FB27E1D-83C9-4483-AD9E-CA3B797BC1AF}" dt="2026-09-03T09:09:12.326" v="745" actId="20577"/>
        <pc:sldMkLst>
          <pc:docMk/>
          <pc:sldMk cId="0" sldId="259"/>
        </pc:sldMkLst>
        <pc:spChg chg="mod">
          <ac:chgData name="Lefteris  Mamais" userId="332420379_tp_dropbox_plus" providerId="OAuth2" clId="{0FB27E1D-83C9-4483-AD9E-CA3B797BC1AF}" dt="2026-09-03T09:09:12.326" v="745" actId="20577"/>
          <ac:spMkLst>
            <pc:docMk/>
            <pc:sldMk cId="0" sldId="259"/>
            <ac:spMk id="73" creationId="{00000000-0000-0000-0000-000000000000}"/>
          </ac:spMkLst>
        </pc:spChg>
      </pc:sldChg>
      <pc:sldChg chg="delSp modSp del mod">
        <pc:chgData name="Lefteris  Mamais" userId="332420379_tp_dropbox_plus" providerId="OAuth2" clId="{0FB27E1D-83C9-4483-AD9E-CA3B797BC1AF}" dt="2026-09-03T08:44:07.302" v="680" actId="2696"/>
        <pc:sldMkLst>
          <pc:docMk/>
          <pc:sldMk cId="0" sldId="260"/>
        </pc:sldMkLst>
        <pc:spChg chg="del mod">
          <ac:chgData name="Lefteris  Mamais" userId="332420379_tp_dropbox_plus" providerId="OAuth2" clId="{0FB27E1D-83C9-4483-AD9E-CA3B797BC1AF}" dt="2026-09-03T08:43:46.137" v="677"/>
          <ac:spMkLst>
            <pc:docMk/>
            <pc:sldMk cId="0" sldId="260"/>
            <ac:spMk id="73" creationId="{00000000-0000-0000-0000-000000000000}"/>
          </ac:spMkLst>
        </pc:spChg>
      </pc:sldChg>
      <pc:sldChg chg="addSp modSp mod">
        <pc:chgData name="Lefteris  Mamais" userId="332420379_tp_dropbox_plus" providerId="OAuth2" clId="{0FB27E1D-83C9-4483-AD9E-CA3B797BC1AF}" dt="2026-09-03T08:44:51.752" v="740" actId="113"/>
        <pc:sldMkLst>
          <pc:docMk/>
          <pc:sldMk cId="0" sldId="261"/>
        </pc:sldMkLst>
        <pc:spChg chg="add mod">
          <ac:chgData name="Lefteris  Mamais" userId="332420379_tp_dropbox_plus" providerId="OAuth2" clId="{0FB27E1D-83C9-4483-AD9E-CA3B797BC1AF}" dt="2026-09-03T08:44:51.752" v="740" actId="113"/>
          <ac:spMkLst>
            <pc:docMk/>
            <pc:sldMk cId="0" sldId="261"/>
            <ac:spMk id="3" creationId="{101BF7BE-FBBF-B456-3175-32FAAFF182EF}"/>
          </ac:spMkLst>
        </pc:spChg>
        <pc:spChg chg="mod">
          <ac:chgData name="Lefteris  Mamais" userId="332420379_tp_dropbox_plus" providerId="OAuth2" clId="{0FB27E1D-83C9-4483-AD9E-CA3B797BC1AF}" dt="2026-09-03T08:41:48.686" v="631" actId="20577"/>
          <ac:spMkLst>
            <pc:docMk/>
            <pc:sldMk cId="0" sldId="261"/>
            <ac:spMk id="73" creationId="{00000000-0000-0000-0000-000000000000}"/>
          </ac:spMkLst>
        </pc:spChg>
      </pc:sldChg>
    </pc:docChg>
  </pc:docChgLst>
  <pc:docChgLst>
    <pc:chgData name="Júlia Caufapé Hostench" userId="QbXyidPU9CUkFq3Xra7yrAJLPrFrCtcCtfOly1AZlmo=" providerId="None" clId="Web-{F9777273-7FEA-40E3-9844-668A2BF9BE0B}"/>
    <pc:docChg chg="modSld">
      <pc:chgData name="Júlia Caufapé Hostench" userId="QbXyidPU9CUkFq3Xra7yrAJLPrFrCtcCtfOly1AZlmo=" providerId="None" clId="Web-{F9777273-7FEA-40E3-9844-668A2BF9BE0B}" dt="2026-09-02T15:42:13.126" v="85" actId="20577"/>
      <pc:docMkLst>
        <pc:docMk/>
      </pc:docMkLst>
      <pc:sldChg chg="modSp">
        <pc:chgData name="Júlia Caufapé Hostench" userId="QbXyidPU9CUkFq3Xra7yrAJLPrFrCtcCtfOly1AZlmo=" providerId="None" clId="Web-{F9777273-7FEA-40E3-9844-668A2BF9BE0B}" dt="2026-09-02T15:24:38.549" v="9" actId="20577"/>
        <pc:sldMkLst>
          <pc:docMk/>
          <pc:sldMk cId="0" sldId="256"/>
        </pc:sldMkLst>
        <pc:spChg chg="mod">
          <ac:chgData name="Júlia Caufapé Hostench" userId="QbXyidPU9CUkFq3Xra7yrAJLPrFrCtcCtfOly1AZlmo=" providerId="None" clId="Web-{F9777273-7FEA-40E3-9844-668A2BF9BE0B}" dt="2026-09-02T15:24:38.549" v="9" actId="20577"/>
          <ac:spMkLst>
            <pc:docMk/>
            <pc:sldMk cId="0" sldId="256"/>
            <ac:spMk id="66" creationId="{00000000-0000-0000-0000-000000000000}"/>
          </ac:spMkLst>
        </pc:spChg>
        <pc:spChg chg="mod">
          <ac:chgData name="Júlia Caufapé Hostench" userId="QbXyidPU9CUkFq3Xra7yrAJLPrFrCtcCtfOly1AZlmo=" providerId="None" clId="Web-{F9777273-7FEA-40E3-9844-668A2BF9BE0B}" dt="2026-09-02T15:24:16.908" v="5" actId="1076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Júlia Caufapé Hostench" userId="QbXyidPU9CUkFq3Xra7yrAJLPrFrCtcCtfOly1AZlmo=" providerId="None" clId="Web-{F9777273-7FEA-40E3-9844-668A2BF9BE0B}" dt="2026-09-02T15:26:33.268" v="20"/>
        <pc:sldMkLst>
          <pc:docMk/>
          <pc:sldMk cId="0" sldId="257"/>
        </pc:sldMkLst>
        <pc:spChg chg="mod">
          <ac:chgData name="Júlia Caufapé Hostench" userId="QbXyidPU9CUkFq3Xra7yrAJLPrFrCtcCtfOly1AZlmo=" providerId="None" clId="Web-{F9777273-7FEA-40E3-9844-668A2BF9BE0B}" dt="2026-09-02T15:26:33.268" v="20"/>
          <ac:spMkLst>
            <pc:docMk/>
            <pc:sldMk cId="0" sldId="257"/>
            <ac:spMk id="73" creationId="{00000000-0000-0000-0000-000000000000}"/>
          </ac:spMkLst>
        </pc:spChg>
      </pc:sldChg>
      <pc:sldChg chg="modSp">
        <pc:chgData name="Júlia Caufapé Hostench" userId="QbXyidPU9CUkFq3Xra7yrAJLPrFrCtcCtfOly1AZlmo=" providerId="None" clId="Web-{F9777273-7FEA-40E3-9844-668A2BF9BE0B}" dt="2026-09-02T15:28:13.158" v="28"/>
        <pc:sldMkLst>
          <pc:docMk/>
          <pc:sldMk cId="0" sldId="258"/>
        </pc:sldMkLst>
        <pc:spChg chg="mod">
          <ac:chgData name="Júlia Caufapé Hostench" userId="QbXyidPU9CUkFq3Xra7yrAJLPrFrCtcCtfOly1AZlmo=" providerId="None" clId="Web-{F9777273-7FEA-40E3-9844-668A2BF9BE0B}" dt="2026-09-02T15:26:49.924" v="23"/>
          <ac:spMkLst>
            <pc:docMk/>
            <pc:sldMk cId="0" sldId="258"/>
            <ac:spMk id="72" creationId="{00000000-0000-0000-0000-000000000000}"/>
          </ac:spMkLst>
        </pc:spChg>
        <pc:spChg chg="mod">
          <ac:chgData name="Júlia Caufapé Hostench" userId="QbXyidPU9CUkFq3Xra7yrAJLPrFrCtcCtfOly1AZlmo=" providerId="None" clId="Web-{F9777273-7FEA-40E3-9844-668A2BF9BE0B}" dt="2026-09-02T15:28:13.158" v="28"/>
          <ac:spMkLst>
            <pc:docMk/>
            <pc:sldMk cId="0" sldId="258"/>
            <ac:spMk id="73" creationId="{00000000-0000-0000-0000-000000000000}"/>
          </ac:spMkLst>
        </pc:spChg>
      </pc:sldChg>
      <pc:sldChg chg="modSp">
        <pc:chgData name="Júlia Caufapé Hostench" userId="QbXyidPU9CUkFq3Xra7yrAJLPrFrCtcCtfOly1AZlmo=" providerId="None" clId="Web-{F9777273-7FEA-40E3-9844-668A2BF9BE0B}" dt="2026-09-02T15:42:13.126" v="85" actId="20577"/>
        <pc:sldMkLst>
          <pc:docMk/>
          <pc:sldMk cId="0" sldId="259"/>
        </pc:sldMkLst>
        <pc:spChg chg="mod">
          <ac:chgData name="Júlia Caufapé Hostench" userId="QbXyidPU9CUkFq3Xra7yrAJLPrFrCtcCtfOly1AZlmo=" providerId="None" clId="Web-{F9777273-7FEA-40E3-9844-668A2BF9BE0B}" dt="2026-09-02T15:27:30.643" v="26" actId="20577"/>
          <ac:spMkLst>
            <pc:docMk/>
            <pc:sldMk cId="0" sldId="259"/>
            <ac:spMk id="72" creationId="{00000000-0000-0000-0000-000000000000}"/>
          </ac:spMkLst>
        </pc:spChg>
        <pc:spChg chg="mod">
          <ac:chgData name="Júlia Caufapé Hostench" userId="QbXyidPU9CUkFq3Xra7yrAJLPrFrCtcCtfOly1AZlmo=" providerId="None" clId="Web-{F9777273-7FEA-40E3-9844-668A2BF9BE0B}" dt="2026-09-02T15:42:13.126" v="85" actId="20577"/>
          <ac:spMkLst>
            <pc:docMk/>
            <pc:sldMk cId="0" sldId="259"/>
            <ac:spMk id="73" creationId="{00000000-0000-0000-0000-000000000000}"/>
          </ac:spMkLst>
        </pc:spChg>
      </pc:sldChg>
      <pc:sldChg chg="modSp">
        <pc:chgData name="Júlia Caufapé Hostench" userId="QbXyidPU9CUkFq3Xra7yrAJLPrFrCtcCtfOly1AZlmo=" providerId="None" clId="Web-{F9777273-7FEA-40E3-9844-668A2BF9BE0B}" dt="2026-09-02T15:41:34.470" v="81" actId="20577"/>
        <pc:sldMkLst>
          <pc:docMk/>
          <pc:sldMk cId="0" sldId="260"/>
        </pc:sldMkLst>
        <pc:spChg chg="mod">
          <ac:chgData name="Júlia Caufapé Hostench" userId="QbXyidPU9CUkFq3Xra7yrAJLPrFrCtcCtfOly1AZlmo=" providerId="None" clId="Web-{F9777273-7FEA-40E3-9844-668A2BF9BE0B}" dt="2026-09-02T15:40:22.376" v="66" actId="20577"/>
          <ac:spMkLst>
            <pc:docMk/>
            <pc:sldMk cId="0" sldId="260"/>
            <ac:spMk id="72" creationId="{00000000-0000-0000-0000-000000000000}"/>
          </ac:spMkLst>
        </pc:spChg>
        <pc:spChg chg="mod">
          <ac:chgData name="Júlia Caufapé Hostench" userId="QbXyidPU9CUkFq3Xra7yrAJLPrFrCtcCtfOly1AZlmo=" providerId="None" clId="Web-{F9777273-7FEA-40E3-9844-668A2BF9BE0B}" dt="2026-09-02T15:41:34.470" v="81" actId="20577"/>
          <ac:spMkLst>
            <pc:docMk/>
            <pc:sldMk cId="0" sldId="260"/>
            <ac:spMk id="73" creationId="{00000000-0000-0000-0000-000000000000}"/>
          </ac:spMkLst>
        </pc:spChg>
      </pc:sldChg>
      <pc:sldChg chg="modSp">
        <pc:chgData name="Júlia Caufapé Hostench" userId="QbXyidPU9CUkFq3Xra7yrAJLPrFrCtcCtfOly1AZlmo=" providerId="None" clId="Web-{F9777273-7FEA-40E3-9844-668A2BF9BE0B}" dt="2026-09-02T15:32:46.611" v="48"/>
        <pc:sldMkLst>
          <pc:docMk/>
          <pc:sldMk cId="0" sldId="261"/>
        </pc:sldMkLst>
        <pc:spChg chg="mod">
          <ac:chgData name="Júlia Caufapé Hostench" userId="QbXyidPU9CUkFq3Xra7yrAJLPrFrCtcCtfOly1AZlmo=" providerId="None" clId="Web-{F9777273-7FEA-40E3-9844-668A2BF9BE0B}" dt="2026-09-02T15:32:46.611" v="48"/>
          <ac:spMkLst>
            <pc:docMk/>
            <pc:sldMk cId="0" sldId="261"/>
            <ac:spMk id="7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6e08bd8aa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6e08bd8aa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3">
            <a:alphaModFix/>
          </a:blip>
          <a:srcRect b="-114"/>
          <a:stretch/>
        </p:blipFill>
        <p:spPr>
          <a:xfrm rot="10800000" flipH="1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 descr="A picture containing natur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/>
          <p:nvPr/>
        </p:nvSpPr>
        <p:spPr>
          <a:xfrm flipH="1">
            <a:off x="5456394" y="1968439"/>
            <a:ext cx="6751471" cy="4901119"/>
          </a:xfrm>
          <a:custGeom>
            <a:avLst/>
            <a:gdLst/>
            <a:ahLst/>
            <a:cxnLst/>
            <a:rect l="l" t="t" r="r" b="b"/>
            <a:pathLst>
              <a:path w="6751471" h="4901119" extrusionOk="0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13500000" algn="b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 flipH="1">
            <a:off x="-4784" y="-14542"/>
            <a:ext cx="12199164" cy="6874921"/>
          </a:xfrm>
          <a:custGeom>
            <a:avLst/>
            <a:gdLst/>
            <a:ahLst/>
            <a:cxnLst/>
            <a:rect l="l" t="t" r="r" b="b"/>
            <a:pathLst>
              <a:path w="14761910" h="6836301" extrusionOk="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27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6">
            <a:alphaModFix amt="34000"/>
          </a:blip>
          <a:srcRect l="32582" t="2399" r="8554" b="-8774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 rotWithShape="1">
          <a:blip r:embed="rId6">
            <a:alphaModFix amt="34000"/>
          </a:blip>
          <a:srcRect l="54017" t="36082" r="11355" b="674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>
            <a:spLocks noGrp="1"/>
          </p:cNvSpPr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sz="80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3"/>
          <p:cNvPicPr preferRelativeResize="0"/>
          <p:nvPr/>
        </p:nvPicPr>
        <p:blipFill rotWithShape="1">
          <a:blip r:embed="rId2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5" name="Google Shape;25;p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lang="en-GB"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400" b="1" i="0" u="none" strike="noStrike" cap="non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3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 Annual Meeting, 3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body" idx="1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sz="2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sz="44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2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5" name="Google Shape;35;p4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4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 txBox="1">
            <a:spLocks noGrp="1"/>
          </p:cNvSpPr>
          <p:nvPr>
            <p:ph type="body" idx="1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sz="2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body" idx="2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sz="2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9" name="Google Shape;39;p4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400"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Google Shape;40;p4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sz="44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1" name="Google Shape;41;p4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 Annual Meeting, 3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6" name="Google Shape;46;p5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5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5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400"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5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sz="44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0" name="Google Shape;50;p5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 Annual Meeting, 3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6"/>
          <p:cNvPicPr preferRelativeResize="0"/>
          <p:nvPr/>
        </p:nvPicPr>
        <p:blipFill rotWithShape="1">
          <a:blip r:embed="rId2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5" name="Google Shape;55;p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6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"/>
          <p:cNvSpPr txBox="1">
            <a:spLocks noGrp="1"/>
          </p:cNvSpPr>
          <p:nvPr>
            <p:ph type="body" idx="1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sz="32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sz="2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body" idx="2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9" name="Google Shape;59;p6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400"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sz="44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61" name="Google Shape;61;p6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 Annual Meeting, 3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7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" name="Google Shape;9;p1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242725" y="298950"/>
            <a:ext cx="8178900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6500" b="1"/>
              <a:t>The CEOS context</a:t>
            </a:r>
            <a:endParaRPr sz="3000" b="1" i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7"/>
          <p:cNvSpPr/>
          <p:nvPr/>
        </p:nvSpPr>
        <p:spPr>
          <a:xfrm>
            <a:off x="7110984" y="4529032"/>
            <a:ext cx="4833000" cy="26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r">
              <a:lnSpc>
                <a:spcPct val="130000"/>
              </a:lnSpc>
            </a:pPr>
            <a:r>
              <a:rPr lang="en-GB" sz="22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Lefteris </a:t>
            </a:r>
            <a:r>
              <a:rPr lang="en-GB" sz="2200" b="1" i="0" u="none" strike="noStrike" cap="none" err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Mamais</a:t>
            </a:r>
            <a:endParaRPr lang="en-GB" err="1">
              <a:solidFill>
                <a:schemeClr val="accent1"/>
              </a:solidFill>
              <a:latin typeface="Montserrat"/>
              <a:ea typeface="Montserrat"/>
              <a:cs typeface="Montserrat"/>
            </a:endParaRPr>
          </a:p>
          <a:p>
            <a:pPr marL="0" marR="0" lvl="0" indent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CEOS Executive Officer</a:t>
            </a:r>
            <a:endParaRPr>
              <a:solidFill>
                <a:schemeClr val="accent1"/>
              </a:solidFill>
              <a:latin typeface="Montserrat"/>
              <a:ea typeface="Montserrat"/>
              <a:cs typeface="Montserrat"/>
            </a:endParaRPr>
          </a:p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 Annual Meeting</a:t>
            </a:r>
            <a:endParaRPr sz="2200" b="1">
              <a:solidFill>
                <a:schemeClr val="accent1"/>
              </a:solidFill>
              <a:latin typeface="Montserrat"/>
              <a:ea typeface="Montserrat"/>
              <a:cs typeface="Montserrat"/>
            </a:endParaRPr>
          </a:p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3 September, 2026</a:t>
            </a:r>
            <a:endParaRPr sz="2200" b="1" i="0" u="none" strike="noStrike" cap="none">
              <a:solidFill>
                <a:schemeClr val="accent1"/>
              </a:solidFill>
              <a:latin typeface="Montserrat"/>
              <a:ea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CEOS in 2026</a:t>
            </a:r>
            <a:endParaRPr/>
          </a:p>
        </p:txBody>
      </p:sp>
      <p:sp>
        <p:nvSpPr>
          <p:cNvPr id="73" name="Google Shape;73;p8"/>
          <p:cNvSpPr txBox="1"/>
          <p:nvPr/>
        </p:nvSpPr>
        <p:spPr>
          <a:xfrm>
            <a:off x="357100" y="1290950"/>
            <a:ext cx="11594400" cy="3593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13995" indent="-201295">
              <a:lnSpc>
                <a:spcPct val="125000"/>
              </a:lnSpc>
              <a:spcBef>
                <a:spcPts val="1400"/>
              </a:spcBef>
              <a:buSzPts val="1400"/>
              <a:buFont typeface="Montserrat"/>
              <a:buChar char="❖"/>
            </a:pPr>
            <a:r>
              <a:rPr lang="en-GB" sz="18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Membership</a:t>
            </a:r>
          </a:p>
          <a:p>
            <a:pPr marL="298450" lvl="3" indent="-285750">
              <a:lnSpc>
                <a:spcPct val="125000"/>
              </a:lnSpc>
              <a:spcBef>
                <a:spcPts val="1400"/>
              </a:spcBef>
              <a:buSzPts val="1400"/>
              <a:buFont typeface="Courier New" panose="02070309020205020404" pitchFamily="49" charset="0"/>
              <a:buChar char="o"/>
            </a:pPr>
            <a:r>
              <a:rPr lang="en-GB" sz="18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35 Members and 32 Associates </a:t>
            </a:r>
            <a:r>
              <a:rPr lang="en-GB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(+3 from the year before)</a:t>
            </a:r>
            <a:endParaRPr lang="en-GB" sz="1800" b="1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98450" lvl="3" indent="-285750">
              <a:lnSpc>
                <a:spcPct val="125000"/>
              </a:lnSpc>
              <a:spcBef>
                <a:spcPts val="1400"/>
              </a:spcBef>
              <a:buSzPts val="1400"/>
              <a:buFont typeface="Courier New" panose="02070309020205020404" pitchFamily="49" charset="0"/>
              <a:buChar char="o"/>
            </a:pPr>
            <a:r>
              <a:rPr lang="en-GB" sz="1800">
                <a:latin typeface="Montserrat"/>
                <a:ea typeface="Montserrat"/>
                <a:cs typeface="Montserrat"/>
                <a:sym typeface="Montserrat"/>
              </a:rPr>
              <a:t>O</a:t>
            </a:r>
            <a:r>
              <a:rPr lang="en-GB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ngoing discussions with several Agencies who have shown keen interest to join CEOS – </a:t>
            </a:r>
            <a:r>
              <a:rPr lang="en-GB" sz="18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always quoting the Capacity Development Benefit</a:t>
            </a:r>
            <a:endParaRPr lang="en-US" sz="1800">
              <a:ea typeface="Montserrat"/>
              <a:sym typeface="Montserrat"/>
            </a:endParaRPr>
          </a:p>
          <a:p>
            <a:pPr marL="213995" marR="0" lvl="0" indent="-201295" algn="l">
              <a:lnSpc>
                <a:spcPct val="12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lang="en-GB" sz="18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Priorities</a:t>
            </a:r>
          </a:p>
          <a:p>
            <a:pPr marL="298450" lvl="1" indent="-285750">
              <a:lnSpc>
                <a:spcPct val="125000"/>
              </a:lnSpc>
              <a:spcBef>
                <a:spcPts val="1400"/>
              </a:spcBef>
              <a:buSzPts val="1400"/>
              <a:buFont typeface="Courier New" panose="02070309020205020404" pitchFamily="49" charset="0"/>
              <a:buChar char="o"/>
            </a:pP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2026 CEOS Chair – Team Australia: “Positioning for Success in a Rapidly Changing Context”</a:t>
            </a:r>
            <a:endParaRPr lang="en-US" sz="1800"/>
          </a:p>
          <a:p>
            <a:pPr marL="298450" marR="0" lvl="0" indent="-285750" algn="l" rtl="0">
              <a:lnSpc>
                <a:spcPct val="12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 panose="02070309020205020404" pitchFamily="49" charset="0"/>
              <a:buChar char="o"/>
            </a:pP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2026–2028 SIT Chair – NASA: Water Planet, and Connected Data for Community Resilience</a:t>
            </a:r>
            <a:endParaRPr lang="en-GB" sz="1800" b="0">
              <a:solidFill>
                <a:srgbClr val="000000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99BCBD-D982-16FF-AC6E-3DC30A1BBE7E}"/>
              </a:ext>
            </a:extLst>
          </p:cNvPr>
          <p:cNvSpPr/>
          <p:nvPr/>
        </p:nvSpPr>
        <p:spPr>
          <a:xfrm>
            <a:off x="558632" y="5014823"/>
            <a:ext cx="11191335" cy="8741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/>
              <a:t>Renewed emphasis on </a:t>
            </a:r>
            <a:r>
              <a:rPr lang="en-GB" sz="1800" b="1"/>
              <a:t>understanding and even quantifying </a:t>
            </a:r>
            <a:r>
              <a:rPr lang="en-GB" sz="1800" b="1" u="sng"/>
              <a:t>CEOS Impact </a:t>
            </a:r>
          </a:p>
          <a:p>
            <a:pPr algn="ctr"/>
            <a:r>
              <a:rPr lang="en-GB" sz="1800"/>
              <a:t>Dedicated work on </a:t>
            </a:r>
            <a:r>
              <a:rPr lang="en-GB" sz="1800" b="1"/>
              <a:t>characterising the role of CEOS in the </a:t>
            </a:r>
            <a:r>
              <a:rPr lang="en-GB" sz="1800" b="1" u="sng"/>
              <a:t>value chain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/>
              <a:t>The past year: </a:t>
            </a:r>
            <a:r>
              <a:rPr lang="en-GB" sz="3800" b="1"/>
              <a:t>coordination in action</a:t>
            </a:r>
            <a:endParaRPr sz="3800" b="1"/>
          </a:p>
        </p:txBody>
      </p:sp>
      <p:sp>
        <p:nvSpPr>
          <p:cNvPr id="73" name="Google Shape;73;p8"/>
          <p:cNvSpPr txBox="1"/>
          <p:nvPr/>
        </p:nvSpPr>
        <p:spPr>
          <a:xfrm>
            <a:off x="357100" y="1290950"/>
            <a:ext cx="11594400" cy="4631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14313" marR="0" lvl="0" indent="-201613" algn="l" rtl="0">
              <a:lnSpc>
                <a:spcPct val="12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WGISS-61 and WGDisasters-25 met jointly – Dehradun, March – data systems serving disaster response</a:t>
            </a:r>
          </a:p>
          <a:p>
            <a:pPr marL="214313" marR="0" lvl="0" indent="-201613" algn="l" rtl="0">
              <a:lnSpc>
                <a:spcPct val="12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WGCV-56 and LSI-VC-19 met jointly – Sioux Falls, April – calibration and CEOS-ARD interoperability</a:t>
            </a:r>
          </a:p>
          <a:p>
            <a:pPr marL="214313" marR="0" lvl="0" indent="-201613" algn="l" rtl="0">
              <a:lnSpc>
                <a:spcPct val="12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First CEOS Water Quality Workshop held alongside SIT-41 in April – the second follows on 11 September</a:t>
            </a:r>
          </a:p>
          <a:p>
            <a:pPr marL="214313" marR="0" lvl="0" indent="-201613" algn="l" rtl="0">
              <a:lnSpc>
                <a:spcPct val="12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Resilience Interoperability Demonstrator taking shape – WGISS, WGDisasters, SEO and SIT Chair team</a:t>
            </a:r>
          </a:p>
          <a:p>
            <a:pPr marL="214313" marR="0" lvl="0" indent="-201613" algn="l" rtl="0">
              <a:lnSpc>
                <a:spcPct val="12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ICGS-SAR progressing towards formally joining CEOS – a potential new SAR Virtual Constellation</a:t>
            </a:r>
          </a:p>
          <a:p>
            <a:pPr marL="214313" marR="0" lvl="0" indent="-201613" algn="l" rtl="0">
              <a:lnSpc>
                <a:spcPct val="12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2026 CEOS Handbook in preparation for COP31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GB" sz="3800"/>
              <a:t>Capacity development across CEOS</a:t>
            </a:r>
            <a:endParaRPr sz="3800"/>
          </a:p>
        </p:txBody>
      </p:sp>
      <p:sp>
        <p:nvSpPr>
          <p:cNvPr id="73" name="Google Shape;73;p8"/>
          <p:cNvSpPr txBox="1"/>
          <p:nvPr/>
        </p:nvSpPr>
        <p:spPr>
          <a:xfrm>
            <a:off x="357100" y="1290950"/>
            <a:ext cx="11594400" cy="4503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13995" marR="0" lvl="0" indent="-201295" algn="l" rtl="0">
              <a:lnSpc>
                <a:spcPct val="12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lang="en-GB" sz="1800" b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AfSA</a:t>
            </a: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–ESA deliverable – </a:t>
            </a:r>
            <a:r>
              <a:rPr lang="en-GB" sz="1800" b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WGCapD’s</a:t>
            </a: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first with new Associate </a:t>
            </a:r>
            <a:r>
              <a:rPr lang="en-GB" sz="1800" b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AfSA</a:t>
            </a: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now in the Work Plan</a:t>
            </a:r>
            <a:endParaRPr lang="en-US"/>
          </a:p>
          <a:p>
            <a:pPr marL="213995" marR="0" lvl="0" indent="-201295" algn="l" rtl="0">
              <a:lnSpc>
                <a:spcPct val="12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lang="en-GB" sz="1800" b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WGClimate</a:t>
            </a: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lang="en-GB" sz="1800" b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WGCapD</a:t>
            </a: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working together on compiling GHG and climate training materials</a:t>
            </a:r>
            <a:endParaRPr lang="en-GB" sz="1800" b="0">
              <a:solidFill>
                <a:srgbClr val="000000"/>
              </a:solidFill>
              <a:latin typeface="Montserrat"/>
              <a:ea typeface="Montserrat"/>
              <a:cs typeface="Montserrat"/>
            </a:endParaRPr>
          </a:p>
          <a:p>
            <a:pPr marL="213995" indent="-201295">
              <a:lnSpc>
                <a:spcPct val="125000"/>
              </a:lnSpc>
              <a:spcBef>
                <a:spcPts val="1400"/>
              </a:spcBef>
              <a:buSzPts val="1400"/>
              <a:buFont typeface="Montserrat"/>
              <a:buChar char="❖"/>
            </a:pPr>
            <a:r>
              <a:rPr lang="en-GB" sz="1800" b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WGDisasters</a:t>
            </a: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planning collaboration with </a:t>
            </a:r>
            <a:r>
              <a:rPr lang="en-GB" sz="1800" b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WGCapD</a:t>
            </a: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on its new pilots</a:t>
            </a:r>
            <a:r>
              <a:rPr lang="en-GB" sz="1800">
                <a:latin typeface="Montserrat"/>
                <a:ea typeface="Montserrat"/>
                <a:sym typeface="Montserrat"/>
              </a:rPr>
              <a:t> </a:t>
            </a:r>
            <a:r>
              <a:rPr lang="en-GB" sz="1800">
                <a:latin typeface="Montserrat"/>
                <a:sym typeface="Montserrat"/>
              </a:rPr>
              <a:t>– and engagement on EW4All</a:t>
            </a:r>
            <a:endParaRPr lang="en-GB" sz="1800">
              <a:latin typeface="Montserrat"/>
            </a:endParaRPr>
          </a:p>
          <a:p>
            <a:pPr marL="213995" marR="0" lvl="0" indent="-201295" algn="l" rtl="0">
              <a:lnSpc>
                <a:spcPct val="12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Engagement opened with the Biodiversity Virtual Constellation</a:t>
            </a:r>
            <a:endParaRPr lang="en-GB" sz="1800" b="0">
              <a:solidFill>
                <a:srgbClr val="000000"/>
              </a:solidFill>
              <a:latin typeface="Montserrat"/>
              <a:ea typeface="Montserrat"/>
              <a:cs typeface="Montserrat"/>
            </a:endParaRPr>
          </a:p>
          <a:p>
            <a:pPr marL="213995" marR="0" lvl="0" indent="-201295" algn="l" rtl="0">
              <a:lnSpc>
                <a:spcPct val="12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CEOS in Schools continuing in 2026, with the CEOS Chair team</a:t>
            </a:r>
            <a:endParaRPr lang="en-GB" sz="1800" b="0">
              <a:solidFill>
                <a:srgbClr val="000000"/>
              </a:solidFill>
              <a:latin typeface="Montserrat"/>
              <a:ea typeface="Montserrat"/>
              <a:cs typeface="Montserrat"/>
            </a:endParaRPr>
          </a:p>
          <a:p>
            <a:pPr marL="213995" marR="0" lvl="0" indent="-201295" algn="l" rtl="0">
              <a:lnSpc>
                <a:spcPct val="12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EOTEC DevNet – joint engagement across the capacity-building provider community</a:t>
            </a:r>
          </a:p>
          <a:p>
            <a:pPr marL="213995" lvl="0" indent="-201295">
              <a:lnSpc>
                <a:spcPct val="125000"/>
              </a:lnSpc>
              <a:spcBef>
                <a:spcPts val="1400"/>
              </a:spcBef>
              <a:buSzPts val="1400"/>
              <a:buFont typeface="Montserrat"/>
              <a:buChar char="❖"/>
            </a:pPr>
            <a:r>
              <a:rPr lang="en-GB" sz="1800">
                <a:latin typeface="Montserrat"/>
                <a:ea typeface="Montserrat"/>
                <a:cs typeface="Montserrat"/>
                <a:sym typeface="Montserrat"/>
              </a:rPr>
              <a:t>CEOS-ARD is expanding across the Virtual Constellations</a:t>
            </a:r>
            <a:endParaRPr lang="en-GB" sz="1800">
              <a:latin typeface="Montserrat"/>
              <a:ea typeface="Montserrat"/>
              <a:cs typeface="Montserrat"/>
            </a:endParaRPr>
          </a:p>
          <a:p>
            <a:pPr marL="755650" lvl="1" indent="-285750">
              <a:lnSpc>
                <a:spcPct val="125000"/>
              </a:lnSpc>
              <a:spcBef>
                <a:spcPts val="300"/>
              </a:spcBef>
              <a:buSzPts val="1200"/>
              <a:buFont typeface="Courier New" panose="02070309020205020404" pitchFamily="49" charset="0"/>
              <a:buChar char="o"/>
            </a:pPr>
            <a:r>
              <a:rPr lang="en-US" sz="1800" err="1">
                <a:latin typeface="Montserrat"/>
                <a:ea typeface="Montserrat"/>
                <a:cs typeface="Montserrat"/>
                <a:sym typeface="Montserrat"/>
              </a:rPr>
              <a:t>WGCapD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 is the named lead for capacity building and training (task 2026-0061)</a:t>
            </a:r>
            <a:endParaRPr lang="en-GB" sz="1800" b="0">
              <a:solidFill>
                <a:srgbClr val="000000"/>
              </a:solidFill>
              <a:latin typeface="Montserrat"/>
              <a:ea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weeks ahead</a:t>
            </a:r>
            <a:endParaRPr/>
          </a:p>
        </p:txBody>
      </p:sp>
      <p:sp>
        <p:nvSpPr>
          <p:cNvPr id="73" name="Google Shape;73;p8"/>
          <p:cNvSpPr txBox="1"/>
          <p:nvPr/>
        </p:nvSpPr>
        <p:spPr>
          <a:xfrm>
            <a:off x="357100" y="1290950"/>
            <a:ext cx="11594400" cy="4349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14313" marR="0" lvl="0" indent="-201613" algn="l" rtl="0">
              <a:lnSpc>
                <a:spcPct val="12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lang="en-GB" sz="18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SIT Technical Workshop </a:t>
            </a: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– Washington DC, 8–10 September</a:t>
            </a:r>
          </a:p>
          <a:p>
            <a:pPr marL="671513" marR="0" lvl="1" indent="-201613" algn="l" rtl="0">
              <a:lnSpc>
                <a:spcPct val="12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❖"/>
            </a:pP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WG Vice-Chair nominations (</a:t>
            </a:r>
            <a:r>
              <a:rPr lang="en-GB" sz="1800" b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WGCapD</a:t>
            </a: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GB" sz="1800" b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WGClimate</a:t>
            </a: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WGCV) reviewed, for endorsement at Plenary</a:t>
            </a:r>
          </a:p>
          <a:p>
            <a:pPr marL="671513" marR="0" lvl="1" indent="-201613" algn="l" rtl="0">
              <a:lnSpc>
                <a:spcPct val="12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❖"/>
            </a:pP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EO Data Providers Collaboration Forum (8 September); Second Water Quality Workshop (11 September)</a:t>
            </a:r>
          </a:p>
          <a:p>
            <a:pPr marL="214313" marR="0" lvl="0" indent="-201613" algn="l" rtl="0">
              <a:lnSpc>
                <a:spcPct val="12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lang="en-GB" sz="18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40th CEOS Plenary </a:t>
            </a: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– Hobart, 3–6 November – “Antarctica Plenary Experience”</a:t>
            </a:r>
          </a:p>
          <a:p>
            <a:pPr marL="214313" marR="0" lvl="0" indent="-201613" algn="l" rtl="0">
              <a:lnSpc>
                <a:spcPct val="12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2027 CEOS Chair – NOSA (Norway) – “True Green – Tropical Forests”, “True Blue – Ocean and Polar”, “True Future – Youth Engagement”</a:t>
            </a:r>
          </a:p>
          <a:p>
            <a:pPr marL="214313" marR="0" lvl="0" indent="-201613" algn="l" rtl="0">
              <a:lnSpc>
                <a:spcPct val="12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lang="en-GB" sz="18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Annual Work Plan </a:t>
            </a:r>
            <a:r>
              <a:rPr lang="en-GB" sz="1800" b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update follows – the next window to reflect </a:t>
            </a:r>
            <a:r>
              <a:rPr lang="en-GB" sz="1800" b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WGCapD</a:t>
            </a:r>
            <a:r>
              <a:rPr lang="en-GB" sz="1800">
                <a:latin typeface="Montserrat"/>
                <a:ea typeface="Montserrat"/>
                <a:cs typeface="Montserrat"/>
                <a:sym typeface="Montserrat"/>
              </a:rPr>
              <a:t>-driven work and collaborations across CEOS</a:t>
            </a:r>
            <a:endParaRPr lang="en-GB" sz="1800" b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1BF7BE-FBBF-B456-3175-32FAAFF182EF}"/>
              </a:ext>
            </a:extLst>
          </p:cNvPr>
          <p:cNvSpPr/>
          <p:nvPr/>
        </p:nvSpPr>
        <p:spPr>
          <a:xfrm>
            <a:off x="558633" y="5681933"/>
            <a:ext cx="10632704" cy="4773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/>
              <a:t>Looking Ahead: </a:t>
            </a:r>
            <a:r>
              <a:rPr lang="en-GB" sz="1800" b="1"/>
              <a:t>Inward vs Outward Capacity Development</a:t>
            </a:r>
            <a:endParaRPr lang="en-GB" sz="1800" b="1" u="sng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ceos</vt:lpstr>
      <vt:lpstr>The CEOS context</vt:lpstr>
      <vt:lpstr>CEOS in 2026</vt:lpstr>
      <vt:lpstr>The past year: coordination in action</vt:lpstr>
      <vt:lpstr>Capacity development across CEOS</vt:lpstr>
      <vt:lpstr>The weeks ahead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modified xsi:type="dcterms:W3CDTF">2026-09-03T09:09:55Z</dcterms:modified>
</cp:coreProperties>
</file>