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3" r:id="rId1"/>
  </p:sldMasterIdLst>
  <p:notesMasterIdLst>
    <p:notesMasterId r:id="rId8"/>
  </p:notesMasterIdLst>
  <p:sldIdLst>
    <p:sldId id="256" r:id="rId2"/>
    <p:sldId id="257" r:id="rId3"/>
    <p:sldId id="258" r:id="rId4"/>
    <p:sldId id="278" r:id="rId5"/>
    <p:sldId id="259" r:id="rId6"/>
    <p:sldId id="260" r:id="rId7"/>
  </p:sldIdLst>
  <p:sldSz cx="9144000" cy="5143500" type="screen16x9"/>
  <p:notesSz cx="6858000" cy="9144000"/>
  <p:embeddedFontLst>
    <p:embeddedFont>
      <p:font typeface="Average" pitchFamily="2" charset="77"/>
      <p:regular r:id="rId9"/>
    </p:embeddedFont>
    <p:embeddedFont>
      <p:font typeface="Barlow" pitchFamily="2" charset="77"/>
      <p:regular r:id="rId10"/>
      <p:bold r:id="rId11"/>
      <p:italic r:id="rId12"/>
      <p:boldItalic r:id="rId13"/>
    </p:embeddedFont>
    <p:embeddedFont>
      <p:font typeface="Barlow SemiBold" panose="00000700000000000000" pitchFamily="2" charset="77"/>
      <p:regular r:id="rId14"/>
      <p:bold r:id="rId15"/>
      <p:italic r:id="rId16"/>
      <p:boldItalic r:id="rId17"/>
    </p:embeddedFont>
    <p:embeddedFont>
      <p:font typeface="Lobster" pitchFamily="2" charset="77"/>
      <p:regular r:id="rId18"/>
    </p:embeddedFont>
    <p:embeddedFont>
      <p:font typeface="Montserrat" pitchFamily="2" charset="77"/>
      <p:regular r:id="rId19"/>
      <p:bold r:id="rId20"/>
      <p:italic r:id="rId21"/>
      <p:boldItalic r:id="rId22"/>
    </p:embeddedFont>
    <p:embeddedFont>
      <p:font typeface="Montserrat Medium" panose="00000600000000000000" pitchFamily="2" charset="77"/>
      <p:regular r:id="rId23"/>
      <p:italic r:id="rId24"/>
    </p:embeddedFont>
    <p:embeddedFont>
      <p:font typeface="Montserrat SemiBold" panose="00000700000000000000" pitchFamily="2" charset="77"/>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60" d="100"/>
          <a:sy n="160" d="100"/>
        </p:scale>
        <p:origin x="784" y="176"/>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font" Target="fonts/font5.fntdata"/><Relationship Id="rId18" Type="http://schemas.openxmlformats.org/officeDocument/2006/relationships/font" Target="fonts/font10.fntdata"/><Relationship Id="rId26" Type="http://schemas.openxmlformats.org/officeDocument/2006/relationships/font" Target="fonts/font18.fntdata"/><Relationship Id="rId3" Type="http://schemas.openxmlformats.org/officeDocument/2006/relationships/slide" Target="slides/slide2.xml"/><Relationship Id="rId21"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font" Target="fonts/font4.fntdata"/><Relationship Id="rId17" Type="http://schemas.openxmlformats.org/officeDocument/2006/relationships/font" Target="fonts/font9.fntdata"/><Relationship Id="rId25" Type="http://schemas.openxmlformats.org/officeDocument/2006/relationships/font" Target="fonts/font17.fntdata"/><Relationship Id="rId2" Type="http://schemas.openxmlformats.org/officeDocument/2006/relationships/slide" Target="slides/slide1.xml"/><Relationship Id="rId16" Type="http://schemas.openxmlformats.org/officeDocument/2006/relationships/font" Target="fonts/font8.fntdata"/><Relationship Id="rId20" Type="http://schemas.openxmlformats.org/officeDocument/2006/relationships/font" Target="fonts/font12.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24" Type="http://schemas.openxmlformats.org/officeDocument/2006/relationships/font" Target="fonts/font16.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7.fntdata"/><Relationship Id="rId23" Type="http://schemas.openxmlformats.org/officeDocument/2006/relationships/font" Target="fonts/font15.fntdata"/><Relationship Id="rId28" Type="http://schemas.openxmlformats.org/officeDocument/2006/relationships/font" Target="fonts/font20.fntdata"/><Relationship Id="rId10" Type="http://schemas.openxmlformats.org/officeDocument/2006/relationships/font" Target="fonts/font2.fntdata"/><Relationship Id="rId19" Type="http://schemas.openxmlformats.org/officeDocument/2006/relationships/font" Target="fonts/font11.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font" Target="fonts/font6.fntdata"/><Relationship Id="rId22" Type="http://schemas.openxmlformats.org/officeDocument/2006/relationships/font" Target="fonts/font14.fntdata"/><Relationship Id="rId27" Type="http://schemas.openxmlformats.org/officeDocument/2006/relationships/font" Target="fonts/font19.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
        <p:cNvGrpSpPr/>
        <p:nvPr/>
      </p:nvGrpSpPr>
      <p:grpSpPr>
        <a:xfrm>
          <a:off x="0" y="0"/>
          <a:ext cx="0" cy="0"/>
          <a:chOff x="0" y="0"/>
          <a:chExt cx="0" cy="0"/>
        </a:xfrm>
      </p:grpSpPr>
      <p:sp>
        <p:nvSpPr>
          <p:cNvPr id="59" name="Google Shape;59;g3fb0897cc3e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0" name="Google Shape;60;g3fb0897cc3e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3fb0897cc3e_0_7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3fb0897cc3e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1"/>
        <p:cNvGrpSpPr/>
        <p:nvPr/>
      </p:nvGrpSpPr>
      <p:grpSpPr>
        <a:xfrm>
          <a:off x="0" y="0"/>
          <a:ext cx="0" cy="0"/>
          <a:chOff x="0" y="0"/>
          <a:chExt cx="0" cy="0"/>
        </a:xfrm>
      </p:grpSpPr>
      <p:sp>
        <p:nvSpPr>
          <p:cNvPr id="72" name="Google Shape;72;g3fb0897cc3e_0_6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 name="Google Shape;73;g3fb0897cc3e_0_6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909611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3fb0897cc3e_0_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9" name="Google Shape;79;g3fb0897cc3e_0_7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g3fb0897cc3e_0_6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g3fb0897cc3e_0_6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jpg"/><Relationship Id="rId7" Type="http://schemas.openxmlformats.org/officeDocument/2006/relationships/image" Target="../media/image6.png"/><Relationship Id="rId2" Type="http://schemas.openxmlformats.org/officeDocument/2006/relationships/image" Target="../media/image1.jp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5" Type="http://schemas.openxmlformats.org/officeDocument/2006/relationships/image" Target="../media/image7.png"/><Relationship Id="rId4" Type="http://schemas.openxmlformats.org/officeDocument/2006/relationships/image" Target="../media/image6.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8.png"/><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CEOS)">
  <p:cSld name="Title Slide">
    <p:spTree>
      <p:nvGrpSpPr>
        <p:cNvPr id="1" name="Shape 6"/>
        <p:cNvGrpSpPr/>
        <p:nvPr/>
      </p:nvGrpSpPr>
      <p:grpSpPr>
        <a:xfrm>
          <a:off x="0" y="0"/>
          <a:ext cx="0" cy="0"/>
          <a:chOff x="0" y="0"/>
          <a:chExt cx="0" cy="0"/>
        </a:xfrm>
      </p:grpSpPr>
      <p:pic>
        <p:nvPicPr>
          <p:cNvPr id="7" name="Google Shape;7;p2"/>
          <p:cNvPicPr preferRelativeResize="0"/>
          <p:nvPr/>
        </p:nvPicPr>
        <p:blipFill rotWithShape="1">
          <a:blip r:embed="rId2">
            <a:alphaModFix/>
          </a:blip>
          <a:srcRect/>
          <a:stretch/>
        </p:blipFill>
        <p:spPr>
          <a:xfrm>
            <a:off x="2476313" y="1699297"/>
            <a:ext cx="6216117" cy="2067536"/>
          </a:xfrm>
          <a:prstGeom prst="rect">
            <a:avLst/>
          </a:prstGeom>
          <a:noFill/>
          <a:ln>
            <a:noFill/>
          </a:ln>
        </p:spPr>
      </p:pic>
      <p:pic>
        <p:nvPicPr>
          <p:cNvPr id="8" name="Google Shape;8;p2"/>
          <p:cNvPicPr preferRelativeResize="0"/>
          <p:nvPr/>
        </p:nvPicPr>
        <p:blipFill rotWithShape="1">
          <a:blip r:embed="rId3">
            <a:alphaModFix/>
          </a:blip>
          <a:srcRect b="-114"/>
          <a:stretch/>
        </p:blipFill>
        <p:spPr>
          <a:xfrm rot="10800000" flipH="1">
            <a:off x="2118210" y="3618186"/>
            <a:ext cx="4043667" cy="1528573"/>
          </a:xfrm>
          <a:prstGeom prst="rect">
            <a:avLst/>
          </a:prstGeom>
          <a:noFill/>
          <a:ln>
            <a:noFill/>
          </a:ln>
        </p:spPr>
      </p:pic>
      <p:pic>
        <p:nvPicPr>
          <p:cNvPr id="9" name="Google Shape;9;p2" descr="A picture containing nature&#10;&#10;Description automatically generated"/>
          <p:cNvPicPr preferRelativeResize="0"/>
          <p:nvPr/>
        </p:nvPicPr>
        <p:blipFill rotWithShape="1">
          <a:blip r:embed="rId4">
            <a:alphaModFix/>
          </a:blip>
          <a:srcRect/>
          <a:stretch/>
        </p:blipFill>
        <p:spPr>
          <a:xfrm>
            <a:off x="6358008" y="-1"/>
            <a:ext cx="2785992" cy="2015111"/>
          </a:xfrm>
          <a:prstGeom prst="rect">
            <a:avLst/>
          </a:prstGeom>
          <a:noFill/>
          <a:ln>
            <a:noFill/>
          </a:ln>
        </p:spPr>
      </p:pic>
      <p:sp>
        <p:nvSpPr>
          <p:cNvPr id="10" name="Google Shape;10;p2"/>
          <p:cNvSpPr/>
          <p:nvPr/>
        </p:nvSpPr>
        <p:spPr>
          <a:xfrm flipH="1">
            <a:off x="4092296" y="1476329"/>
            <a:ext cx="5063603" cy="367583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38100" dist="28575" dir="13500000" algn="br"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11" name="Google Shape;11;p2"/>
          <p:cNvSpPr/>
          <p:nvPr/>
        </p:nvSpPr>
        <p:spPr>
          <a:xfrm flipH="1">
            <a:off x="-6599" y="-10906"/>
            <a:ext cx="9152384" cy="5161407"/>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38100" dist="28575" dir="27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12" name="Google Shape;12;p2"/>
          <p:cNvPicPr preferRelativeResize="0"/>
          <p:nvPr/>
        </p:nvPicPr>
        <p:blipFill rotWithShape="1">
          <a:blip r:embed="rId5">
            <a:alphaModFix/>
          </a:blip>
          <a:srcRect/>
          <a:stretch/>
        </p:blipFill>
        <p:spPr>
          <a:xfrm>
            <a:off x="42634" y="4149314"/>
            <a:ext cx="1753320" cy="965686"/>
          </a:xfrm>
          <a:prstGeom prst="rect">
            <a:avLst/>
          </a:prstGeom>
          <a:noFill/>
          <a:ln>
            <a:noFill/>
          </a:ln>
          <a:effectLst>
            <a:outerShdw blurRad="38100" dist="28575" dir="2700000" algn="tl" rotWithShape="0">
              <a:srgbClr val="000000">
                <a:alpha val="40000"/>
              </a:srgbClr>
            </a:outerShdw>
          </a:effectLst>
        </p:spPr>
      </p:pic>
      <p:pic>
        <p:nvPicPr>
          <p:cNvPr id="13" name="Google Shape;13;p2"/>
          <p:cNvPicPr preferRelativeResize="0"/>
          <p:nvPr/>
        </p:nvPicPr>
        <p:blipFill rotWithShape="1">
          <a:blip r:embed="rId6">
            <a:alphaModFix amt="34000"/>
          </a:blip>
          <a:srcRect l="32582" t="2399" r="8554" b="-8774"/>
          <a:stretch/>
        </p:blipFill>
        <p:spPr>
          <a:xfrm rot="5400000">
            <a:off x="4300773" y="-762121"/>
            <a:ext cx="4091400" cy="5610600"/>
          </a:xfrm>
          <a:prstGeom prst="rtTriangle">
            <a:avLst/>
          </a:prstGeom>
          <a:noFill/>
          <a:ln>
            <a:noFill/>
          </a:ln>
        </p:spPr>
      </p:pic>
      <p:pic>
        <p:nvPicPr>
          <p:cNvPr id="14" name="Google Shape;14;p2"/>
          <p:cNvPicPr preferRelativeResize="0"/>
          <p:nvPr/>
        </p:nvPicPr>
        <p:blipFill rotWithShape="1">
          <a:blip r:embed="rId6">
            <a:alphaModFix amt="34000"/>
          </a:blip>
          <a:srcRect l="54017" t="36082" r="11355" b="674"/>
          <a:stretch/>
        </p:blipFill>
        <p:spPr>
          <a:xfrm rot="-5400000">
            <a:off x="4344520" y="3615007"/>
            <a:ext cx="1289700" cy="1775100"/>
          </a:xfrm>
          <a:prstGeom prst="rtTriangle">
            <a:avLst/>
          </a:prstGeom>
          <a:noFill/>
          <a:ln>
            <a:noFill/>
          </a:ln>
        </p:spPr>
      </p:pic>
      <p:sp>
        <p:nvSpPr>
          <p:cNvPr id="15" name="Google Shape;15;p2"/>
          <p:cNvSpPr txBox="1">
            <a:spLocks noGrp="1"/>
          </p:cNvSpPr>
          <p:nvPr>
            <p:ph type="title"/>
          </p:nvPr>
        </p:nvSpPr>
        <p:spPr>
          <a:xfrm>
            <a:off x="132035" y="131953"/>
            <a:ext cx="4617900" cy="29796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6000"/>
              <a:buFont typeface="Montserrat"/>
              <a:buNone/>
              <a:defRPr sz="6000" i="0" u="none" strike="noStrike" cap="none">
                <a:solidFill>
                  <a:schemeClr val="lt1"/>
                </a:solidFill>
                <a:latin typeface="Montserrat"/>
                <a:ea typeface="Montserrat"/>
                <a:cs typeface="Montserrat"/>
                <a:sym typeface="Montserrat"/>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pic>
        <p:nvPicPr>
          <p:cNvPr id="16" name="Google Shape;16;p2"/>
          <p:cNvPicPr preferRelativeResize="0"/>
          <p:nvPr/>
        </p:nvPicPr>
        <p:blipFill rotWithShape="1">
          <a:blip r:embed="rId7">
            <a:alphaModFix/>
          </a:blip>
          <a:srcRect r="65874"/>
          <a:stretch/>
        </p:blipFill>
        <p:spPr>
          <a:xfrm>
            <a:off x="-313969" y="2927063"/>
            <a:ext cx="1165630" cy="1529081"/>
          </a:xfrm>
          <a:prstGeom prst="rect">
            <a:avLst/>
          </a:prstGeom>
          <a:noFill/>
          <a:ln>
            <a:noFill/>
          </a:ln>
          <a:effectLst>
            <a:outerShdw blurRad="42863" dist="14288" dir="5400000" algn="bl" rotWithShape="0">
              <a:srgbClr val="000000">
                <a:alpha val="50000"/>
              </a:srgbClr>
            </a:outerShdw>
          </a:effectLst>
        </p:spPr>
      </p:pic>
      <p:pic>
        <p:nvPicPr>
          <p:cNvPr id="17" name="Google Shape;17;p2"/>
          <p:cNvPicPr preferRelativeResize="0"/>
          <p:nvPr/>
        </p:nvPicPr>
        <p:blipFill rotWithShape="1">
          <a:blip r:embed="rId8">
            <a:alphaModFix/>
          </a:blip>
          <a:srcRect l="34128"/>
          <a:stretch/>
        </p:blipFill>
        <p:spPr>
          <a:xfrm>
            <a:off x="851666" y="2927063"/>
            <a:ext cx="2249994" cy="1529080"/>
          </a:xfrm>
          <a:prstGeom prst="rect">
            <a:avLst/>
          </a:prstGeom>
          <a:noFill/>
          <a:ln>
            <a:noFill/>
          </a:ln>
          <a:effectLst>
            <a:outerShdw blurRad="42863" dist="14288" dir="5400000" algn="bl" rotWithShape="0">
              <a:srgbClr val="000000">
                <a:alpha val="50000"/>
              </a:srgbClr>
            </a:outerShdw>
          </a:effec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WGClimate)">
  <p:cSld name="Title Slide_1">
    <p:bg>
      <p:bgPr>
        <a:solidFill>
          <a:schemeClr val="dk2"/>
        </a:solidFill>
        <a:effectLst/>
      </p:bgPr>
    </p:bg>
    <p:spTree>
      <p:nvGrpSpPr>
        <p:cNvPr id="1" name="Shape 18"/>
        <p:cNvGrpSpPr/>
        <p:nvPr/>
      </p:nvGrpSpPr>
      <p:grpSpPr>
        <a:xfrm>
          <a:off x="0" y="0"/>
          <a:ext cx="0" cy="0"/>
          <a:chOff x="0" y="0"/>
          <a:chExt cx="0" cy="0"/>
        </a:xfrm>
      </p:grpSpPr>
      <p:sp>
        <p:nvSpPr>
          <p:cNvPr id="19" name="Google Shape;19;p3"/>
          <p:cNvSpPr/>
          <p:nvPr/>
        </p:nvSpPr>
        <p:spPr>
          <a:xfrm flipH="1">
            <a:off x="5911946" y="4279904"/>
            <a:ext cx="5063603" cy="3675839"/>
          </a:xfrm>
          <a:custGeom>
            <a:avLst/>
            <a:gdLst/>
            <a:ahLst/>
            <a:cxnLst/>
            <a:rect l="l" t="t" r="r" b="b"/>
            <a:pathLst>
              <a:path w="6751471" h="4901119" extrusionOk="0">
                <a:moveTo>
                  <a:pt x="0" y="4901119"/>
                </a:moveTo>
                <a:cubicBezTo>
                  <a:pt x="794" y="3261063"/>
                  <a:pt x="1588" y="1640056"/>
                  <a:pt x="2382" y="0"/>
                </a:cubicBezTo>
                <a:lnTo>
                  <a:pt x="6751471" y="4901119"/>
                </a:lnTo>
                <a:lnTo>
                  <a:pt x="0" y="4901119"/>
                </a:lnTo>
                <a:close/>
              </a:path>
            </a:pathLst>
          </a:custGeom>
          <a:solidFill>
            <a:schemeClr val="accent4"/>
          </a:solidFill>
          <a:ln>
            <a:noFill/>
          </a:ln>
          <a:effectLst>
            <a:outerShdw blurRad="38100" dist="28575" dir="13500000" algn="br"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sp>
        <p:nvSpPr>
          <p:cNvPr id="20" name="Google Shape;20;p3"/>
          <p:cNvSpPr/>
          <p:nvPr/>
        </p:nvSpPr>
        <p:spPr>
          <a:xfrm flipH="1">
            <a:off x="-7514268" y="-3164938"/>
            <a:ext cx="9152384" cy="5161407"/>
          </a:xfrm>
          <a:custGeom>
            <a:avLst/>
            <a:gdLst/>
            <a:ahLst/>
            <a:cxnLst/>
            <a:rect l="l" t="t" r="r" b="b"/>
            <a:pathLst>
              <a:path w="14761910" h="6836301" extrusionOk="0">
                <a:moveTo>
                  <a:pt x="11356917" y="6833935"/>
                </a:moveTo>
                <a:lnTo>
                  <a:pt x="0" y="12611"/>
                </a:lnTo>
                <a:lnTo>
                  <a:pt x="14761631" y="0"/>
                </a:lnTo>
                <a:cubicBezTo>
                  <a:pt x="14763636" y="1138989"/>
                  <a:pt x="14754117" y="2277978"/>
                  <a:pt x="14756122" y="3416967"/>
                </a:cubicBezTo>
                <a:cubicBezTo>
                  <a:pt x="14754955" y="4555956"/>
                  <a:pt x="14759552" y="5697312"/>
                  <a:pt x="14758385" y="6836301"/>
                </a:cubicBezTo>
                <a:lnTo>
                  <a:pt x="11356917" y="6833935"/>
                </a:lnTo>
                <a:close/>
              </a:path>
            </a:pathLst>
          </a:custGeom>
          <a:solidFill>
            <a:schemeClr val="accent1"/>
          </a:solidFill>
          <a:ln>
            <a:noFill/>
          </a:ln>
          <a:effectLst>
            <a:outerShdw blurRad="38100" dist="28575" dir="2700000" algn="t" rotWithShape="0">
              <a:srgbClr val="000000">
                <a:alpha val="40000"/>
              </a:srgbClr>
            </a:outerShdw>
          </a:effectLst>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lt1"/>
              </a:solidFill>
              <a:latin typeface="Arial"/>
              <a:ea typeface="Arial"/>
              <a:cs typeface="Arial"/>
              <a:sym typeface="Arial"/>
            </a:endParaRPr>
          </a:p>
        </p:txBody>
      </p:sp>
      <p:pic>
        <p:nvPicPr>
          <p:cNvPr id="21" name="Google Shape;21;p3"/>
          <p:cNvPicPr preferRelativeResize="0"/>
          <p:nvPr/>
        </p:nvPicPr>
        <p:blipFill rotWithShape="1">
          <a:blip r:embed="rId2">
            <a:alphaModFix/>
          </a:blip>
          <a:srcRect/>
          <a:stretch/>
        </p:blipFill>
        <p:spPr>
          <a:xfrm>
            <a:off x="250855" y="149156"/>
            <a:ext cx="1663126" cy="916013"/>
          </a:xfrm>
          <a:prstGeom prst="rect">
            <a:avLst/>
          </a:prstGeom>
          <a:noFill/>
          <a:ln>
            <a:noFill/>
          </a:ln>
          <a:effectLst>
            <a:outerShdw blurRad="38100" dist="28575" dir="2700000" algn="tl" rotWithShape="0">
              <a:srgbClr val="000000">
                <a:alpha val="40000"/>
              </a:srgbClr>
            </a:outerShdw>
          </a:effectLst>
        </p:spPr>
      </p:pic>
      <p:pic>
        <p:nvPicPr>
          <p:cNvPr id="22" name="Google Shape;22;p3"/>
          <p:cNvPicPr preferRelativeResize="0"/>
          <p:nvPr/>
        </p:nvPicPr>
        <p:blipFill rotWithShape="1">
          <a:blip r:embed="rId3">
            <a:alphaModFix amt="58999"/>
          </a:blip>
          <a:srcRect l="11054" t="37273" r="40716" b="-20377"/>
          <a:stretch/>
        </p:blipFill>
        <p:spPr>
          <a:xfrm rot="5400000">
            <a:off x="6725700" y="2705775"/>
            <a:ext cx="2120100" cy="2712900"/>
          </a:xfrm>
          <a:prstGeom prst="rect">
            <a:avLst/>
          </a:prstGeom>
          <a:noFill/>
          <a:ln>
            <a:noFill/>
          </a:ln>
        </p:spPr>
      </p:pic>
      <p:sp>
        <p:nvSpPr>
          <p:cNvPr id="23" name="Google Shape;23;p3"/>
          <p:cNvSpPr txBox="1">
            <a:spLocks noGrp="1"/>
          </p:cNvSpPr>
          <p:nvPr>
            <p:ph type="title"/>
          </p:nvPr>
        </p:nvSpPr>
        <p:spPr>
          <a:xfrm>
            <a:off x="1554525" y="1414931"/>
            <a:ext cx="6035100" cy="1766400"/>
          </a:xfrm>
          <a:prstGeom prst="rect">
            <a:avLst/>
          </a:prstGeom>
          <a:noFill/>
          <a:ln>
            <a:noFill/>
          </a:ln>
        </p:spPr>
        <p:txBody>
          <a:bodyPr spcFirstLastPara="1" wrap="square" lIns="68575" tIns="34275" rIns="68575" bIns="34275" anchor="t" anchorCtr="0">
            <a:noAutofit/>
          </a:bodyPr>
          <a:lstStyle>
            <a:lvl1pPr marR="0" lvl="0" algn="ctr">
              <a:lnSpc>
                <a:spcPct val="90000"/>
              </a:lnSpc>
              <a:spcBef>
                <a:spcPts val="0"/>
              </a:spcBef>
              <a:spcAft>
                <a:spcPts val="0"/>
              </a:spcAft>
              <a:buClr>
                <a:schemeClr val="lt1"/>
              </a:buClr>
              <a:buSzPts val="4500"/>
              <a:buFont typeface="Montserrat Medium"/>
              <a:buNone/>
              <a:defRPr sz="4500" i="0" u="none" strike="noStrike" cap="none">
                <a:solidFill>
                  <a:schemeClr val="lt1"/>
                </a:solidFill>
                <a:latin typeface="Montserrat Medium"/>
                <a:ea typeface="Montserrat Medium"/>
                <a:cs typeface="Montserrat Medium"/>
                <a:sym typeface="Montserrat Medium"/>
              </a:defRPr>
            </a:lvl1pPr>
            <a:lvl2pPr lvl="1" algn="ctr">
              <a:spcBef>
                <a:spcPts val="0"/>
              </a:spcBef>
              <a:spcAft>
                <a:spcPts val="0"/>
              </a:spcAft>
              <a:buClr>
                <a:schemeClr val="lt1"/>
              </a:buClr>
              <a:buSzPts val="800"/>
              <a:buFont typeface="Average"/>
              <a:buNone/>
              <a:defRPr sz="1100">
                <a:solidFill>
                  <a:schemeClr val="lt1"/>
                </a:solidFill>
                <a:latin typeface="Average"/>
                <a:ea typeface="Average"/>
                <a:cs typeface="Average"/>
                <a:sym typeface="Average"/>
              </a:defRPr>
            </a:lvl2pPr>
            <a:lvl3pPr lvl="2" algn="ctr">
              <a:spcBef>
                <a:spcPts val="0"/>
              </a:spcBef>
              <a:spcAft>
                <a:spcPts val="0"/>
              </a:spcAft>
              <a:buClr>
                <a:schemeClr val="lt1"/>
              </a:buClr>
              <a:buSzPts val="800"/>
              <a:buFont typeface="Average"/>
              <a:buNone/>
              <a:defRPr sz="1100">
                <a:solidFill>
                  <a:schemeClr val="lt1"/>
                </a:solidFill>
                <a:latin typeface="Average"/>
                <a:ea typeface="Average"/>
                <a:cs typeface="Average"/>
                <a:sym typeface="Average"/>
              </a:defRPr>
            </a:lvl3pPr>
            <a:lvl4pPr lvl="3" algn="ctr">
              <a:spcBef>
                <a:spcPts val="0"/>
              </a:spcBef>
              <a:spcAft>
                <a:spcPts val="0"/>
              </a:spcAft>
              <a:buClr>
                <a:schemeClr val="lt1"/>
              </a:buClr>
              <a:buSzPts val="800"/>
              <a:buFont typeface="Average"/>
              <a:buNone/>
              <a:defRPr sz="1100">
                <a:solidFill>
                  <a:schemeClr val="lt1"/>
                </a:solidFill>
                <a:latin typeface="Average"/>
                <a:ea typeface="Average"/>
                <a:cs typeface="Average"/>
                <a:sym typeface="Average"/>
              </a:defRPr>
            </a:lvl4pPr>
            <a:lvl5pPr lvl="4" algn="ctr">
              <a:spcBef>
                <a:spcPts val="0"/>
              </a:spcBef>
              <a:spcAft>
                <a:spcPts val="0"/>
              </a:spcAft>
              <a:buClr>
                <a:schemeClr val="lt1"/>
              </a:buClr>
              <a:buSzPts val="800"/>
              <a:buFont typeface="Average"/>
              <a:buNone/>
              <a:defRPr sz="1100">
                <a:solidFill>
                  <a:schemeClr val="lt1"/>
                </a:solidFill>
                <a:latin typeface="Average"/>
                <a:ea typeface="Average"/>
                <a:cs typeface="Average"/>
                <a:sym typeface="Average"/>
              </a:defRPr>
            </a:lvl5pPr>
            <a:lvl6pPr lvl="5" algn="ctr">
              <a:spcBef>
                <a:spcPts val="0"/>
              </a:spcBef>
              <a:spcAft>
                <a:spcPts val="0"/>
              </a:spcAft>
              <a:buClr>
                <a:schemeClr val="lt1"/>
              </a:buClr>
              <a:buSzPts val="800"/>
              <a:buFont typeface="Average"/>
              <a:buNone/>
              <a:defRPr sz="1100">
                <a:solidFill>
                  <a:schemeClr val="lt1"/>
                </a:solidFill>
                <a:latin typeface="Average"/>
                <a:ea typeface="Average"/>
                <a:cs typeface="Average"/>
                <a:sym typeface="Average"/>
              </a:defRPr>
            </a:lvl6pPr>
            <a:lvl7pPr lvl="6" algn="ctr">
              <a:spcBef>
                <a:spcPts val="0"/>
              </a:spcBef>
              <a:spcAft>
                <a:spcPts val="0"/>
              </a:spcAft>
              <a:buClr>
                <a:schemeClr val="lt1"/>
              </a:buClr>
              <a:buSzPts val="800"/>
              <a:buFont typeface="Average"/>
              <a:buNone/>
              <a:defRPr sz="1100">
                <a:solidFill>
                  <a:schemeClr val="lt1"/>
                </a:solidFill>
                <a:latin typeface="Average"/>
                <a:ea typeface="Average"/>
                <a:cs typeface="Average"/>
                <a:sym typeface="Average"/>
              </a:defRPr>
            </a:lvl7pPr>
            <a:lvl8pPr lvl="7" algn="ctr">
              <a:spcBef>
                <a:spcPts val="0"/>
              </a:spcBef>
              <a:spcAft>
                <a:spcPts val="0"/>
              </a:spcAft>
              <a:buClr>
                <a:schemeClr val="lt1"/>
              </a:buClr>
              <a:buSzPts val="800"/>
              <a:buFont typeface="Average"/>
              <a:buNone/>
              <a:defRPr sz="1100">
                <a:solidFill>
                  <a:schemeClr val="lt1"/>
                </a:solidFill>
                <a:latin typeface="Average"/>
                <a:ea typeface="Average"/>
                <a:cs typeface="Average"/>
                <a:sym typeface="Average"/>
              </a:defRPr>
            </a:lvl8pPr>
            <a:lvl9pPr lvl="8" algn="ctr">
              <a:spcBef>
                <a:spcPts val="0"/>
              </a:spcBef>
              <a:spcAft>
                <a:spcPts val="0"/>
              </a:spcAft>
              <a:buClr>
                <a:schemeClr val="lt1"/>
              </a:buClr>
              <a:buSzPts val="800"/>
              <a:buFont typeface="Average"/>
              <a:buNone/>
              <a:defRPr sz="1100">
                <a:solidFill>
                  <a:schemeClr val="lt1"/>
                </a:solidFill>
                <a:latin typeface="Average"/>
                <a:ea typeface="Average"/>
                <a:cs typeface="Average"/>
                <a:sym typeface="Average"/>
              </a:defRPr>
            </a:lvl9pPr>
          </a:lstStyle>
          <a:p>
            <a:endParaRPr/>
          </a:p>
        </p:txBody>
      </p:sp>
      <p:grpSp>
        <p:nvGrpSpPr>
          <p:cNvPr id="24" name="Google Shape;24;p3"/>
          <p:cNvGrpSpPr/>
          <p:nvPr/>
        </p:nvGrpSpPr>
        <p:grpSpPr>
          <a:xfrm>
            <a:off x="6497133" y="148848"/>
            <a:ext cx="2538485" cy="794279"/>
            <a:chOff x="-7013547" y="6156743"/>
            <a:chExt cx="4139060" cy="1295091"/>
          </a:xfrm>
        </p:grpSpPr>
        <p:pic>
          <p:nvPicPr>
            <p:cNvPr id="25" name="Google Shape;25;p3"/>
            <p:cNvPicPr preferRelativeResize="0"/>
            <p:nvPr/>
          </p:nvPicPr>
          <p:blipFill rotWithShape="1">
            <a:blip r:embed="rId4">
              <a:alphaModFix/>
            </a:blip>
            <a:srcRect l="10790" t="22773" r="65875" b="23006"/>
            <a:stretch/>
          </p:blipFill>
          <p:spPr>
            <a:xfrm>
              <a:off x="-7013547" y="6156743"/>
              <a:ext cx="1245077" cy="1295091"/>
            </a:xfrm>
            <a:prstGeom prst="rect">
              <a:avLst/>
            </a:prstGeom>
            <a:noFill/>
            <a:ln>
              <a:noFill/>
            </a:ln>
            <a:effectLst>
              <a:outerShdw blurRad="42863" dist="14288" dir="5400000" algn="bl" rotWithShape="0">
                <a:srgbClr val="000000">
                  <a:alpha val="50000"/>
                </a:srgbClr>
              </a:outerShdw>
            </a:effectLst>
          </p:spPr>
        </p:pic>
        <p:pic>
          <p:nvPicPr>
            <p:cNvPr id="26" name="Google Shape;26;p3"/>
            <p:cNvPicPr preferRelativeResize="0"/>
            <p:nvPr/>
          </p:nvPicPr>
          <p:blipFill rotWithShape="1">
            <a:blip r:embed="rId5">
              <a:alphaModFix/>
            </a:blip>
            <a:srcRect l="34127" t="31914" r="11634" b="28524"/>
            <a:stretch/>
          </p:blipFill>
          <p:spPr>
            <a:xfrm>
              <a:off x="-5768470" y="6375042"/>
              <a:ext cx="2893983" cy="944944"/>
            </a:xfrm>
            <a:prstGeom prst="rect">
              <a:avLst/>
            </a:prstGeom>
            <a:noFill/>
            <a:ln>
              <a:noFill/>
            </a:ln>
            <a:effectLst>
              <a:outerShdw blurRad="42863" dist="14288" dir="5400000" algn="bl" rotWithShape="0">
                <a:srgbClr val="000000">
                  <a:alpha val="50000"/>
                </a:srgbClr>
              </a:outerShdw>
            </a:effectLst>
          </p:spPr>
        </p:pic>
      </p:grpSp>
      <p:sp>
        <p:nvSpPr>
          <p:cNvPr id="27" name="Google Shape;27;p3"/>
          <p:cNvSpPr txBox="1"/>
          <p:nvPr/>
        </p:nvSpPr>
        <p:spPr>
          <a:xfrm>
            <a:off x="0" y="4439250"/>
            <a:ext cx="1833000" cy="723300"/>
          </a:xfrm>
          <a:prstGeom prst="rect">
            <a:avLst/>
          </a:prstGeom>
          <a:noFill/>
          <a:ln>
            <a:noFill/>
          </a:ln>
        </p:spPr>
        <p:txBody>
          <a:bodyPr spcFirstLastPara="1" wrap="square" lIns="68575" tIns="68575" rIns="68575" bIns="68575" anchor="t" anchorCtr="0">
            <a:spAutoFit/>
          </a:bodyPr>
          <a:lstStyle/>
          <a:p>
            <a:pPr marL="0" lvl="0" indent="0" algn="l" rtl="0">
              <a:spcBef>
                <a:spcPts val="0"/>
              </a:spcBef>
              <a:spcAft>
                <a:spcPts val="0"/>
              </a:spcAft>
              <a:buNone/>
            </a:pPr>
            <a:r>
              <a:rPr lang="en-GB" sz="1600" b="1">
                <a:solidFill>
                  <a:schemeClr val="lt1"/>
                </a:solidFill>
                <a:latin typeface="Lobster"/>
                <a:ea typeface="Lobster"/>
                <a:cs typeface="Lobster"/>
                <a:sym typeface="Lobster"/>
              </a:rPr>
              <a:t>WGClimate</a:t>
            </a:r>
            <a:endParaRPr sz="1600" b="1">
              <a:solidFill>
                <a:schemeClr val="lt1"/>
              </a:solidFill>
              <a:latin typeface="Lobster"/>
              <a:ea typeface="Lobster"/>
              <a:cs typeface="Lobster"/>
              <a:sym typeface="Lobster"/>
            </a:endParaRPr>
          </a:p>
          <a:p>
            <a:pPr marL="0" lvl="0" indent="0" algn="l" rtl="0">
              <a:spcBef>
                <a:spcPts val="0"/>
              </a:spcBef>
              <a:spcAft>
                <a:spcPts val="0"/>
              </a:spcAft>
              <a:buNone/>
            </a:pPr>
            <a:r>
              <a:rPr lang="en-GB" sz="1100" b="1">
                <a:solidFill>
                  <a:schemeClr val="lt1"/>
                </a:solidFill>
                <a:latin typeface="Barlow"/>
                <a:ea typeface="Barlow"/>
                <a:cs typeface="Barlow"/>
                <a:sym typeface="Barlow"/>
              </a:rPr>
              <a:t>The Joint CEOS-CGMS Working Group on Climate</a:t>
            </a:r>
            <a:endParaRPr sz="1100" b="1">
              <a:solidFill>
                <a:schemeClr val="lt1"/>
              </a:solidFill>
              <a:latin typeface="Barlow"/>
              <a:ea typeface="Barlow"/>
              <a:cs typeface="Barlow"/>
              <a:sym typeface="Barlow"/>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8"/>
        <p:cNvGrpSpPr/>
        <p:nvPr/>
      </p:nvGrpSpPr>
      <p:grpSpPr>
        <a:xfrm>
          <a:off x="0" y="0"/>
          <a:ext cx="0" cy="0"/>
          <a:chOff x="0" y="0"/>
          <a:chExt cx="0" cy="0"/>
        </a:xfrm>
      </p:grpSpPr>
      <p:sp>
        <p:nvSpPr>
          <p:cNvPr id="29" name="Google Shape;29;p4"/>
          <p:cNvSpPr/>
          <p:nvPr/>
        </p:nvSpPr>
        <p:spPr>
          <a:xfrm>
            <a:off x="0" y="1"/>
            <a:ext cx="9144000" cy="7782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2"/>
              </a:solidFill>
              <a:latin typeface="Arial"/>
              <a:ea typeface="Arial"/>
              <a:cs typeface="Arial"/>
              <a:sym typeface="Arial"/>
            </a:endParaRPr>
          </a:p>
        </p:txBody>
      </p:sp>
      <p:pic>
        <p:nvPicPr>
          <p:cNvPr id="30" name="Google Shape;30;p4"/>
          <p:cNvPicPr preferRelativeResize="0"/>
          <p:nvPr/>
        </p:nvPicPr>
        <p:blipFill rotWithShape="1">
          <a:blip r:embed="rId2">
            <a:alphaModFix amt="34000"/>
          </a:blip>
          <a:srcRect l="51339" t="39269" r="-2839" b="35419"/>
          <a:stretch/>
        </p:blipFill>
        <p:spPr>
          <a:xfrm flipH="1">
            <a:off x="6978317" y="0"/>
            <a:ext cx="2165683" cy="778120"/>
          </a:xfrm>
          <a:prstGeom prst="rect">
            <a:avLst/>
          </a:prstGeom>
          <a:noFill/>
          <a:ln>
            <a:noFill/>
          </a:ln>
        </p:spPr>
      </p:pic>
      <p:grpSp>
        <p:nvGrpSpPr>
          <p:cNvPr id="31" name="Google Shape;31;p4"/>
          <p:cNvGrpSpPr/>
          <p:nvPr/>
        </p:nvGrpSpPr>
        <p:grpSpPr>
          <a:xfrm>
            <a:off x="7584631" y="206140"/>
            <a:ext cx="1616032" cy="723448"/>
            <a:chOff x="7336150" y="-5375"/>
            <a:chExt cx="2317556" cy="1037500"/>
          </a:xfrm>
        </p:grpSpPr>
        <p:pic>
          <p:nvPicPr>
            <p:cNvPr id="32" name="Google Shape;32;p4"/>
            <p:cNvPicPr preferRelativeResize="0"/>
            <p:nvPr/>
          </p:nvPicPr>
          <p:blipFill>
            <a:blip r:embed="rId3">
              <a:alphaModFix/>
            </a:blip>
            <a:stretch>
              <a:fillRect/>
            </a:stretch>
          </p:blipFill>
          <p:spPr>
            <a:xfrm>
              <a:off x="7336150" y="-5375"/>
              <a:ext cx="2317556" cy="1037500"/>
            </a:xfrm>
            <a:prstGeom prst="rect">
              <a:avLst/>
            </a:prstGeom>
            <a:noFill/>
            <a:ln>
              <a:noFill/>
            </a:ln>
          </p:spPr>
        </p:pic>
        <p:pic>
          <p:nvPicPr>
            <p:cNvPr id="33" name="Google Shape;33;p4"/>
            <p:cNvPicPr preferRelativeResize="0"/>
            <p:nvPr/>
          </p:nvPicPr>
          <p:blipFill rotWithShape="1">
            <a:blip r:embed="rId4">
              <a:alphaModFix/>
            </a:blip>
            <a:srcRect l="34128"/>
            <a:stretch/>
          </p:blipFill>
          <p:spPr>
            <a:xfrm>
              <a:off x="8127051" y="-5375"/>
              <a:ext cx="1526655" cy="1037500"/>
            </a:xfrm>
            <a:prstGeom prst="rect">
              <a:avLst/>
            </a:prstGeom>
            <a:noFill/>
            <a:ln>
              <a:noFill/>
            </a:ln>
          </p:spPr>
        </p:pic>
      </p:grpSp>
      <p:pic>
        <p:nvPicPr>
          <p:cNvPr id="34" name="Google Shape;34;p4"/>
          <p:cNvPicPr preferRelativeResize="0"/>
          <p:nvPr/>
        </p:nvPicPr>
        <p:blipFill rotWithShape="1">
          <a:blip r:embed="rId5">
            <a:alphaModFix/>
          </a:blip>
          <a:srcRect/>
          <a:stretch/>
        </p:blipFill>
        <p:spPr>
          <a:xfrm>
            <a:off x="8089725" y="69131"/>
            <a:ext cx="893494" cy="353999"/>
          </a:xfrm>
          <a:prstGeom prst="rect">
            <a:avLst/>
          </a:prstGeom>
          <a:noFill/>
          <a:ln>
            <a:noFill/>
          </a:ln>
          <a:effectLst>
            <a:outerShdw blurRad="38100" dist="28575" dir="2700000" algn="tl" rotWithShape="0">
              <a:srgbClr val="000000">
                <a:alpha val="40000"/>
              </a:srgbClr>
            </a:outerShdw>
          </a:effectLst>
        </p:spPr>
      </p:pic>
      <p:sp>
        <p:nvSpPr>
          <p:cNvPr id="35" name="Google Shape;35;p4"/>
          <p:cNvSpPr/>
          <p:nvPr/>
        </p:nvSpPr>
        <p:spPr>
          <a:xfrm>
            <a:off x="-1333" y="4930953"/>
            <a:ext cx="9145200" cy="2124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2"/>
              </a:solidFill>
              <a:latin typeface="Arial"/>
              <a:ea typeface="Arial"/>
              <a:cs typeface="Arial"/>
              <a:sym typeface="Arial"/>
            </a:endParaRPr>
          </a:p>
        </p:txBody>
      </p:sp>
      <p:sp>
        <p:nvSpPr>
          <p:cNvPr id="36" name="Google Shape;36;p4"/>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2"/>
              </a:solidFill>
              <a:latin typeface="Arial"/>
              <a:ea typeface="Arial"/>
              <a:cs typeface="Arial"/>
              <a:sym typeface="Arial"/>
            </a:endParaRPr>
          </a:p>
        </p:txBody>
      </p:sp>
      <p:sp>
        <p:nvSpPr>
          <p:cNvPr id="37" name="Google Shape;37;p4"/>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en-GB" sz="1100" i="0" u="none" strike="noStrike" cap="none">
                <a:solidFill>
                  <a:schemeClr val="accent1"/>
                </a:solidFill>
                <a:latin typeface="Barlow SemiBold"/>
                <a:ea typeface="Barlow SemiBold"/>
                <a:cs typeface="Barlow SemiBold"/>
                <a:sym typeface="Barlow SemiBold"/>
              </a:rPr>
              <a:t>Slide </a:t>
            </a:r>
            <a:fld id="{00000000-1234-1234-1234-123412341234}" type="slidenum">
              <a:rPr lang="en-GB" sz="1100" i="0" u="none" strike="noStrike" cap="none">
                <a:solidFill>
                  <a:schemeClr val="accent1"/>
                </a:solidFill>
                <a:latin typeface="Barlow SemiBold"/>
                <a:ea typeface="Barlow SemiBold"/>
                <a:cs typeface="Barlow SemiBold"/>
                <a:sym typeface="Barlow SemiBold"/>
              </a:rPr>
              <a:t>‹#›</a:t>
            </a:fld>
            <a:endParaRPr sz="1100" i="0" u="none" strike="noStrike" cap="none">
              <a:solidFill>
                <a:schemeClr val="accent1"/>
              </a:solidFill>
              <a:latin typeface="Barlow SemiBold"/>
              <a:ea typeface="Barlow SemiBold"/>
              <a:cs typeface="Barlow SemiBold"/>
              <a:sym typeface="Barlow SemiBold"/>
            </a:endParaRPr>
          </a:p>
        </p:txBody>
      </p:sp>
      <p:sp>
        <p:nvSpPr>
          <p:cNvPr id="38" name="Google Shape;38;p4"/>
          <p:cNvSpPr txBox="1">
            <a:spLocks noGrp="1"/>
          </p:cNvSpPr>
          <p:nvPr>
            <p:ph type="body" idx="1"/>
          </p:nvPr>
        </p:nvSpPr>
        <p:spPr>
          <a:xfrm>
            <a:off x="207006" y="915643"/>
            <a:ext cx="8621700" cy="3497100"/>
          </a:xfrm>
          <a:prstGeom prst="rect">
            <a:avLst/>
          </a:prstGeom>
          <a:noFill/>
          <a:ln>
            <a:noFill/>
          </a:ln>
        </p:spPr>
        <p:txBody>
          <a:bodyPr spcFirstLastPara="1" wrap="square" lIns="68575" tIns="34275" rIns="68575" bIns="34275" anchor="t" anchorCtr="0">
            <a:noAutofit/>
          </a:bodyPr>
          <a:lstStyle>
            <a:lvl1pPr marL="457200" marR="0" lvl="0" indent="-361950" algn="l" rtl="0">
              <a:lnSpc>
                <a:spcPct val="115000"/>
              </a:lnSpc>
              <a:spcBef>
                <a:spcPts val="800"/>
              </a:spcBef>
              <a:spcAft>
                <a:spcPts val="0"/>
              </a:spcAft>
              <a:buClr>
                <a:schemeClr val="dk1"/>
              </a:buClr>
              <a:buSzPts val="2100"/>
              <a:buFont typeface="Montserrat"/>
              <a:buChar char="❖"/>
              <a:defRPr sz="2100" i="0" u="none" strike="noStrike" cap="none">
                <a:solidFill>
                  <a:schemeClr val="dk1"/>
                </a:solidFill>
                <a:latin typeface="Montserrat"/>
                <a:ea typeface="Montserrat"/>
                <a:cs typeface="Montserrat"/>
                <a:sym typeface="Montserrat"/>
              </a:defRPr>
            </a:lvl1pPr>
            <a:lvl2pPr marL="914400" marR="0" lvl="1" indent="-342900" algn="l" rtl="0">
              <a:lnSpc>
                <a:spcPct val="115000"/>
              </a:lnSpc>
              <a:spcBef>
                <a:spcPts val="400"/>
              </a:spcBef>
              <a:spcAft>
                <a:spcPts val="0"/>
              </a:spcAft>
              <a:buClr>
                <a:schemeClr val="dk1"/>
              </a:buClr>
              <a:buSzPts val="1800"/>
              <a:buFont typeface="Montserrat"/>
              <a:buChar char="▪"/>
              <a:defRPr sz="1800" i="0" u="none" strike="noStrike" cap="none">
                <a:solidFill>
                  <a:schemeClr val="dk1"/>
                </a:solidFill>
                <a:latin typeface="Montserrat"/>
                <a:ea typeface="Montserrat"/>
                <a:cs typeface="Montserrat"/>
                <a:sym typeface="Montserrat"/>
              </a:defRPr>
            </a:lvl2pPr>
            <a:lvl3pPr marL="1371600" marR="0" lvl="2" indent="-323850" algn="l" rtl="0">
              <a:lnSpc>
                <a:spcPct val="115000"/>
              </a:lnSpc>
              <a:spcBef>
                <a:spcPts val="400"/>
              </a:spcBef>
              <a:spcAft>
                <a:spcPts val="0"/>
              </a:spcAft>
              <a:buClr>
                <a:schemeClr val="dk1"/>
              </a:buClr>
              <a:buSzPts val="1500"/>
              <a:buFont typeface="Montserrat"/>
              <a:buChar char="o"/>
              <a:defRPr sz="1500" i="0" u="none" strike="noStrike" cap="none">
                <a:solidFill>
                  <a:schemeClr val="dk1"/>
                </a:solidFill>
                <a:latin typeface="Montserrat"/>
                <a:ea typeface="Montserrat"/>
                <a:cs typeface="Montserrat"/>
                <a:sym typeface="Montserrat"/>
              </a:defRPr>
            </a:lvl3pPr>
            <a:lvl4pPr marL="1828800" marR="0" lvl="3" indent="-317500" algn="l" rtl="0">
              <a:lnSpc>
                <a:spcPct val="115000"/>
              </a:lnSpc>
              <a:spcBef>
                <a:spcPts val="400"/>
              </a:spcBef>
              <a:spcAft>
                <a:spcPts val="0"/>
              </a:spcAft>
              <a:buClr>
                <a:schemeClr val="dk1"/>
              </a:buClr>
              <a:buSzPts val="1400"/>
              <a:buFont typeface="Montserrat"/>
              <a:buChar char="•"/>
              <a:defRPr sz="1400" i="0" u="none" strike="noStrike" cap="none">
                <a:solidFill>
                  <a:schemeClr val="dk1"/>
                </a:solidFill>
                <a:latin typeface="Montserrat"/>
                <a:ea typeface="Montserrat"/>
                <a:cs typeface="Montserrat"/>
                <a:sym typeface="Montserrat"/>
              </a:defRPr>
            </a:lvl4pPr>
            <a:lvl5pPr marL="2286000" marR="0" lvl="4" indent="-317500" algn="l" rtl="0">
              <a:lnSpc>
                <a:spcPct val="115000"/>
              </a:lnSpc>
              <a:spcBef>
                <a:spcPts val="400"/>
              </a:spcBef>
              <a:spcAft>
                <a:spcPts val="0"/>
              </a:spcAft>
              <a:buClr>
                <a:schemeClr val="dk1"/>
              </a:buClr>
              <a:buSzPts val="1400"/>
              <a:buFont typeface="Montserrat"/>
              <a:buChar char="•"/>
              <a:defRPr sz="1400" i="0" u="none" strike="noStrike" cap="none">
                <a:solidFill>
                  <a:schemeClr val="dk1"/>
                </a:solidFill>
                <a:latin typeface="Montserrat"/>
                <a:ea typeface="Montserrat"/>
                <a:cs typeface="Montserrat"/>
                <a:sym typeface="Montserrat"/>
              </a:defRPr>
            </a:lvl5pPr>
            <a:lvl6pPr marL="2743200" marR="0" lvl="5" indent="-323850" algn="l" rtl="0">
              <a:lnSpc>
                <a:spcPct val="115000"/>
              </a:lnSpc>
              <a:spcBef>
                <a:spcPts val="400"/>
              </a:spcBef>
              <a:spcAft>
                <a:spcPts val="0"/>
              </a:spcAft>
              <a:buClr>
                <a:schemeClr val="dk1"/>
              </a:buClr>
              <a:buSzPts val="1500"/>
              <a:buFont typeface="Montserrat"/>
              <a:buChar char="•"/>
              <a:defRPr sz="1500" i="0" u="none" strike="noStrike" cap="none">
                <a:solidFill>
                  <a:schemeClr val="dk1"/>
                </a:solidFill>
                <a:latin typeface="Montserrat"/>
                <a:ea typeface="Montserrat"/>
                <a:cs typeface="Montserrat"/>
                <a:sym typeface="Montserrat"/>
              </a:defRPr>
            </a:lvl6pPr>
            <a:lvl7pPr marL="3200400" marR="0" lvl="6" indent="-323850" algn="l" rtl="0">
              <a:lnSpc>
                <a:spcPct val="115000"/>
              </a:lnSpc>
              <a:spcBef>
                <a:spcPts val="400"/>
              </a:spcBef>
              <a:spcAft>
                <a:spcPts val="0"/>
              </a:spcAft>
              <a:buClr>
                <a:schemeClr val="dk1"/>
              </a:buClr>
              <a:buSzPts val="1500"/>
              <a:buFont typeface="Montserrat"/>
              <a:buChar char="•"/>
              <a:defRPr sz="1500" i="0" u="none" strike="noStrike" cap="none">
                <a:solidFill>
                  <a:schemeClr val="dk1"/>
                </a:solidFill>
                <a:latin typeface="Montserrat"/>
                <a:ea typeface="Montserrat"/>
                <a:cs typeface="Montserrat"/>
                <a:sym typeface="Montserrat"/>
              </a:defRPr>
            </a:lvl7pPr>
            <a:lvl8pPr marL="3657600" marR="0" lvl="7" indent="-323850" algn="l" rtl="0">
              <a:lnSpc>
                <a:spcPct val="115000"/>
              </a:lnSpc>
              <a:spcBef>
                <a:spcPts val="400"/>
              </a:spcBef>
              <a:spcAft>
                <a:spcPts val="0"/>
              </a:spcAft>
              <a:buClr>
                <a:schemeClr val="dk1"/>
              </a:buClr>
              <a:buSzPts val="1500"/>
              <a:buFont typeface="Montserrat"/>
              <a:buChar char="•"/>
              <a:defRPr sz="1500" i="0" u="none" strike="noStrike" cap="none">
                <a:solidFill>
                  <a:schemeClr val="dk1"/>
                </a:solidFill>
                <a:latin typeface="Montserrat"/>
                <a:ea typeface="Montserrat"/>
                <a:cs typeface="Montserrat"/>
                <a:sym typeface="Montserrat"/>
              </a:defRPr>
            </a:lvl8pPr>
            <a:lvl9pPr marL="4114800" marR="0" lvl="8" indent="-323850" algn="l" rtl="0">
              <a:lnSpc>
                <a:spcPct val="115000"/>
              </a:lnSpc>
              <a:spcBef>
                <a:spcPts val="400"/>
              </a:spcBef>
              <a:spcAft>
                <a:spcPts val="0"/>
              </a:spcAft>
              <a:buClr>
                <a:schemeClr val="dk1"/>
              </a:buClr>
              <a:buSzPts val="1500"/>
              <a:buFont typeface="Montserrat"/>
              <a:buChar char="•"/>
              <a:defRPr sz="1500" i="0" u="none" strike="noStrike" cap="none">
                <a:solidFill>
                  <a:schemeClr val="dk1"/>
                </a:solidFill>
                <a:latin typeface="Montserrat"/>
                <a:ea typeface="Montserrat"/>
                <a:cs typeface="Montserrat"/>
                <a:sym typeface="Montserrat"/>
              </a:defRPr>
            </a:lvl9pPr>
          </a:lstStyle>
          <a:p>
            <a:endParaRPr/>
          </a:p>
        </p:txBody>
      </p:sp>
      <p:sp>
        <p:nvSpPr>
          <p:cNvPr id="39" name="Google Shape;39;p4"/>
          <p:cNvSpPr txBox="1">
            <a:spLocks noGrp="1"/>
          </p:cNvSpPr>
          <p:nvPr>
            <p:ph type="title"/>
          </p:nvPr>
        </p:nvSpPr>
        <p:spPr>
          <a:xfrm>
            <a:off x="132036" y="131954"/>
            <a:ext cx="7040100" cy="584400"/>
          </a:xfrm>
          <a:prstGeom prst="rect">
            <a:avLst/>
          </a:prstGeom>
          <a:noFill/>
          <a:ln>
            <a:noFill/>
          </a:ln>
        </p:spPr>
        <p:txBody>
          <a:bodyPr spcFirstLastPara="1" wrap="square" lIns="68575" tIns="34275" rIns="68575" bIns="34275" anchor="t" anchorCtr="0">
            <a:noAutofit/>
          </a:bodyPr>
          <a:lstStyle>
            <a:lvl1pPr marR="0" lvl="0" algn="l" rtl="0">
              <a:lnSpc>
                <a:spcPct val="90000"/>
              </a:lnSpc>
              <a:spcBef>
                <a:spcPts val="0"/>
              </a:spcBef>
              <a:spcAft>
                <a:spcPts val="0"/>
              </a:spcAft>
              <a:buClr>
                <a:schemeClr val="lt1"/>
              </a:buClr>
              <a:buSzPts val="3300"/>
              <a:buFont typeface="Montserrat"/>
              <a:buNone/>
              <a:defRPr sz="3300" i="0" u="none" strike="noStrike" cap="none">
                <a:solidFill>
                  <a:schemeClr val="lt1"/>
                </a:solidFill>
                <a:latin typeface="Montserrat"/>
                <a:ea typeface="Montserrat"/>
                <a:cs typeface="Montserrat"/>
                <a:sym typeface="Montserrat"/>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40" name="Google Shape;40;p4"/>
          <p:cNvSpPr txBox="1"/>
          <p:nvPr/>
        </p:nvSpPr>
        <p:spPr>
          <a:xfrm>
            <a:off x="7910850" y="4412813"/>
            <a:ext cx="1251300" cy="507900"/>
          </a:xfrm>
          <a:prstGeom prst="rect">
            <a:avLst/>
          </a:prstGeom>
          <a:noFill/>
          <a:ln>
            <a:noFill/>
          </a:ln>
        </p:spPr>
        <p:txBody>
          <a:bodyPr spcFirstLastPara="1" wrap="square" lIns="68575" tIns="68575" rIns="68575" bIns="68575" anchor="t" anchorCtr="0">
            <a:spAutoFit/>
          </a:bodyPr>
          <a:lstStyle/>
          <a:p>
            <a:pPr marL="0" lvl="0" indent="0" algn="r" rtl="0">
              <a:spcBef>
                <a:spcPts val="0"/>
              </a:spcBef>
              <a:spcAft>
                <a:spcPts val="0"/>
              </a:spcAft>
              <a:buNone/>
            </a:pPr>
            <a:r>
              <a:rPr lang="en-GB" sz="1000" b="1">
                <a:solidFill>
                  <a:schemeClr val="dk2"/>
                </a:solidFill>
                <a:latin typeface="Lobster"/>
                <a:ea typeface="Lobster"/>
                <a:cs typeface="Lobster"/>
                <a:sym typeface="Lobster"/>
              </a:rPr>
              <a:t>WGClimate</a:t>
            </a:r>
            <a:endParaRPr sz="1000" b="1">
              <a:solidFill>
                <a:schemeClr val="dk2"/>
              </a:solidFill>
              <a:latin typeface="Lobster"/>
              <a:ea typeface="Lobster"/>
              <a:cs typeface="Lobster"/>
              <a:sym typeface="Lobster"/>
            </a:endParaRPr>
          </a:p>
          <a:p>
            <a:pPr marL="0" lvl="0" indent="0" algn="r" rtl="0">
              <a:spcBef>
                <a:spcPts val="0"/>
              </a:spcBef>
              <a:spcAft>
                <a:spcPts val="0"/>
              </a:spcAft>
              <a:buNone/>
            </a:pPr>
            <a:r>
              <a:rPr lang="en-GB" sz="700" b="1">
                <a:solidFill>
                  <a:schemeClr val="dk2"/>
                </a:solidFill>
                <a:latin typeface="Barlow"/>
                <a:ea typeface="Barlow"/>
                <a:cs typeface="Barlow"/>
                <a:sym typeface="Barlow"/>
              </a:rPr>
              <a:t>The Joint CEOS-CGMS Working Group on Climate</a:t>
            </a:r>
            <a:endParaRPr sz="700" b="1">
              <a:solidFill>
                <a:schemeClr val="dk2"/>
              </a:solidFill>
              <a:latin typeface="Barlow"/>
              <a:ea typeface="Barlow"/>
              <a:cs typeface="Barlow"/>
              <a:sym typeface="Barlow"/>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p:cSld name="Title and Content_1">
    <p:spTree>
      <p:nvGrpSpPr>
        <p:cNvPr id="1" name="Shape 41"/>
        <p:cNvGrpSpPr/>
        <p:nvPr/>
      </p:nvGrpSpPr>
      <p:grpSpPr>
        <a:xfrm>
          <a:off x="0" y="0"/>
          <a:ext cx="0" cy="0"/>
          <a:chOff x="0" y="0"/>
          <a:chExt cx="0" cy="0"/>
        </a:xfrm>
      </p:grpSpPr>
      <p:sp>
        <p:nvSpPr>
          <p:cNvPr id="42" name="Google Shape;42;p5"/>
          <p:cNvSpPr/>
          <p:nvPr/>
        </p:nvSpPr>
        <p:spPr>
          <a:xfrm>
            <a:off x="0" y="1"/>
            <a:ext cx="9144000" cy="7779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2"/>
              </a:solidFill>
              <a:latin typeface="Arial"/>
              <a:ea typeface="Arial"/>
              <a:cs typeface="Arial"/>
              <a:sym typeface="Arial"/>
            </a:endParaRPr>
          </a:p>
        </p:txBody>
      </p:sp>
      <p:pic>
        <p:nvPicPr>
          <p:cNvPr id="43" name="Google Shape;43;p5"/>
          <p:cNvPicPr preferRelativeResize="0"/>
          <p:nvPr/>
        </p:nvPicPr>
        <p:blipFill rotWithShape="1">
          <a:blip r:embed="rId2">
            <a:alphaModFix amt="34000"/>
          </a:blip>
          <a:srcRect l="51342" t="39269" r="-2843" b="35419"/>
          <a:stretch/>
        </p:blipFill>
        <p:spPr>
          <a:xfrm flipH="1">
            <a:off x="6978317" y="0"/>
            <a:ext cx="2165683" cy="778120"/>
          </a:xfrm>
          <a:prstGeom prst="rect">
            <a:avLst/>
          </a:prstGeom>
          <a:noFill/>
          <a:ln>
            <a:noFill/>
          </a:ln>
        </p:spPr>
      </p:pic>
      <p:grpSp>
        <p:nvGrpSpPr>
          <p:cNvPr id="44" name="Google Shape;44;p5"/>
          <p:cNvGrpSpPr/>
          <p:nvPr/>
        </p:nvGrpSpPr>
        <p:grpSpPr>
          <a:xfrm>
            <a:off x="7584631" y="206140"/>
            <a:ext cx="1616032" cy="723448"/>
            <a:chOff x="7336150" y="-5375"/>
            <a:chExt cx="2317556" cy="1037500"/>
          </a:xfrm>
        </p:grpSpPr>
        <p:pic>
          <p:nvPicPr>
            <p:cNvPr id="45" name="Google Shape;45;p5"/>
            <p:cNvPicPr preferRelativeResize="0"/>
            <p:nvPr/>
          </p:nvPicPr>
          <p:blipFill>
            <a:blip r:embed="rId3">
              <a:alphaModFix/>
            </a:blip>
            <a:stretch>
              <a:fillRect/>
            </a:stretch>
          </p:blipFill>
          <p:spPr>
            <a:xfrm>
              <a:off x="7336150" y="-5375"/>
              <a:ext cx="2317556" cy="1037500"/>
            </a:xfrm>
            <a:prstGeom prst="rect">
              <a:avLst/>
            </a:prstGeom>
            <a:noFill/>
            <a:ln>
              <a:noFill/>
            </a:ln>
          </p:spPr>
        </p:pic>
        <p:pic>
          <p:nvPicPr>
            <p:cNvPr id="46" name="Google Shape;46;p5"/>
            <p:cNvPicPr preferRelativeResize="0"/>
            <p:nvPr/>
          </p:nvPicPr>
          <p:blipFill rotWithShape="1">
            <a:blip r:embed="rId4">
              <a:alphaModFix/>
            </a:blip>
            <a:srcRect l="34128"/>
            <a:stretch/>
          </p:blipFill>
          <p:spPr>
            <a:xfrm>
              <a:off x="8127051" y="-5375"/>
              <a:ext cx="1526655" cy="1037500"/>
            </a:xfrm>
            <a:prstGeom prst="rect">
              <a:avLst/>
            </a:prstGeom>
            <a:noFill/>
            <a:ln>
              <a:noFill/>
            </a:ln>
          </p:spPr>
        </p:pic>
      </p:grpSp>
      <p:pic>
        <p:nvPicPr>
          <p:cNvPr id="47" name="Google Shape;47;p5"/>
          <p:cNvPicPr preferRelativeResize="0"/>
          <p:nvPr/>
        </p:nvPicPr>
        <p:blipFill rotWithShape="1">
          <a:blip r:embed="rId5">
            <a:alphaModFix/>
          </a:blip>
          <a:srcRect/>
          <a:stretch/>
        </p:blipFill>
        <p:spPr>
          <a:xfrm>
            <a:off x="8089725" y="69131"/>
            <a:ext cx="893494" cy="353999"/>
          </a:xfrm>
          <a:prstGeom prst="rect">
            <a:avLst/>
          </a:prstGeom>
          <a:noFill/>
          <a:ln>
            <a:noFill/>
          </a:ln>
          <a:effectLst>
            <a:outerShdw blurRad="38100" dist="28575" dir="2700000" algn="tl" rotWithShape="0">
              <a:srgbClr val="000000">
                <a:alpha val="40000"/>
              </a:srgbClr>
            </a:outerShdw>
          </a:effectLst>
        </p:spPr>
      </p:pic>
      <p:sp>
        <p:nvSpPr>
          <p:cNvPr id="48" name="Google Shape;48;p5"/>
          <p:cNvSpPr/>
          <p:nvPr/>
        </p:nvSpPr>
        <p:spPr>
          <a:xfrm>
            <a:off x="-1333" y="4930953"/>
            <a:ext cx="9145500" cy="212700"/>
          </a:xfrm>
          <a:prstGeom prst="rect">
            <a:avLst/>
          </a:prstGeom>
          <a:solidFill>
            <a:schemeClr val="accent4"/>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2"/>
              </a:solidFill>
              <a:latin typeface="Arial"/>
              <a:ea typeface="Arial"/>
              <a:cs typeface="Arial"/>
              <a:sym typeface="Arial"/>
            </a:endParaRPr>
          </a:p>
        </p:txBody>
      </p:sp>
      <p:sp>
        <p:nvSpPr>
          <p:cNvPr id="49" name="Google Shape;49;p5"/>
          <p:cNvSpPr/>
          <p:nvPr/>
        </p:nvSpPr>
        <p:spPr>
          <a:xfrm rot="10800000" flipH="1">
            <a:off x="-3378" y="4905272"/>
            <a:ext cx="9147300" cy="44700"/>
          </a:xfrm>
          <a:prstGeom prst="rect">
            <a:avLst/>
          </a:prstGeom>
          <a:solidFill>
            <a:schemeClr val="accent1"/>
          </a:solidFill>
          <a:ln>
            <a:noFill/>
          </a:ln>
        </p:spPr>
        <p:txBody>
          <a:bodyPr spcFirstLastPara="1" wrap="square" lIns="68575" tIns="34275" rIns="68575" bIns="34275" anchor="ctr" anchorCtr="0">
            <a:noAutofit/>
          </a:bodyPr>
          <a:lstStyle/>
          <a:p>
            <a:pPr marL="0" marR="0" lvl="0" indent="0" algn="ctr" rtl="0">
              <a:spcBef>
                <a:spcPts val="0"/>
              </a:spcBef>
              <a:spcAft>
                <a:spcPts val="0"/>
              </a:spcAft>
              <a:buNone/>
            </a:pPr>
            <a:endParaRPr sz="1400" b="0" i="0" u="none" strike="noStrike" cap="none">
              <a:solidFill>
                <a:schemeClr val="dk2"/>
              </a:solidFill>
              <a:latin typeface="Arial"/>
              <a:ea typeface="Arial"/>
              <a:cs typeface="Arial"/>
              <a:sym typeface="Arial"/>
            </a:endParaRPr>
          </a:p>
        </p:txBody>
      </p:sp>
      <p:sp>
        <p:nvSpPr>
          <p:cNvPr id="50" name="Google Shape;50;p5"/>
          <p:cNvSpPr txBox="1"/>
          <p:nvPr/>
        </p:nvSpPr>
        <p:spPr>
          <a:xfrm>
            <a:off x="7699248" y="4930953"/>
            <a:ext cx="1444200" cy="238500"/>
          </a:xfrm>
          <a:prstGeom prst="rect">
            <a:avLst/>
          </a:prstGeom>
          <a:noFill/>
          <a:ln>
            <a:noFill/>
          </a:ln>
        </p:spPr>
        <p:txBody>
          <a:bodyPr spcFirstLastPara="1" wrap="square" lIns="68575" tIns="34275" rIns="68575" bIns="34275" anchor="t" anchorCtr="0">
            <a:spAutoFit/>
          </a:bodyPr>
          <a:lstStyle/>
          <a:p>
            <a:pPr marL="0" marR="0" lvl="0" indent="0" algn="r" rtl="0">
              <a:spcBef>
                <a:spcPts val="0"/>
              </a:spcBef>
              <a:spcAft>
                <a:spcPts val="0"/>
              </a:spcAft>
              <a:buNone/>
            </a:pPr>
            <a:r>
              <a:rPr lang="en-GB" sz="1100" i="0" u="none" strike="noStrike" cap="none">
                <a:solidFill>
                  <a:schemeClr val="accent1"/>
                </a:solidFill>
                <a:latin typeface="Barlow SemiBold"/>
                <a:ea typeface="Barlow SemiBold"/>
                <a:cs typeface="Barlow SemiBold"/>
                <a:sym typeface="Barlow SemiBold"/>
              </a:rPr>
              <a:t>Slide </a:t>
            </a:r>
            <a:fld id="{00000000-1234-1234-1234-123412341234}" type="slidenum">
              <a:rPr lang="en-GB" sz="1100" i="0" u="none" strike="noStrike" cap="none">
                <a:solidFill>
                  <a:schemeClr val="accent1"/>
                </a:solidFill>
                <a:latin typeface="Barlow SemiBold"/>
                <a:ea typeface="Barlow SemiBold"/>
                <a:cs typeface="Barlow SemiBold"/>
                <a:sym typeface="Barlow SemiBold"/>
              </a:rPr>
              <a:t>‹#›</a:t>
            </a:fld>
            <a:endParaRPr sz="1100" i="0" u="none" strike="noStrike" cap="none">
              <a:solidFill>
                <a:schemeClr val="accent1"/>
              </a:solidFill>
              <a:latin typeface="Barlow SemiBold"/>
              <a:ea typeface="Barlow SemiBold"/>
              <a:cs typeface="Barlow SemiBold"/>
              <a:sym typeface="Barlow SemiBold"/>
            </a:endParaRPr>
          </a:p>
        </p:txBody>
      </p:sp>
      <p:sp>
        <p:nvSpPr>
          <p:cNvPr id="51" name="Google Shape;51;p5"/>
          <p:cNvSpPr txBox="1"/>
          <p:nvPr/>
        </p:nvSpPr>
        <p:spPr>
          <a:xfrm>
            <a:off x="-18281" y="4922100"/>
            <a:ext cx="4406400" cy="238500"/>
          </a:xfrm>
          <a:prstGeom prst="rect">
            <a:avLst/>
          </a:prstGeom>
          <a:noFill/>
          <a:ln>
            <a:noFill/>
          </a:ln>
        </p:spPr>
        <p:txBody>
          <a:bodyPr spcFirstLastPara="1" wrap="square" lIns="68575" tIns="34275" rIns="68575" bIns="34275" anchor="t" anchorCtr="0">
            <a:spAutoFit/>
          </a:bodyPr>
          <a:lstStyle/>
          <a:p>
            <a:pPr marL="0" marR="0" lvl="0" indent="0" algn="l" rtl="0">
              <a:spcBef>
                <a:spcPts val="0"/>
              </a:spcBef>
              <a:spcAft>
                <a:spcPts val="0"/>
              </a:spcAft>
              <a:buNone/>
            </a:pPr>
            <a:r>
              <a:rPr lang="en-GB" sz="1100">
                <a:solidFill>
                  <a:schemeClr val="accent1"/>
                </a:solidFill>
                <a:latin typeface="Montserrat SemiBold"/>
                <a:ea typeface="Montserrat SemiBold"/>
                <a:cs typeface="Montserrat SemiBold"/>
                <a:sym typeface="Montserrat SemiBold"/>
              </a:rPr>
              <a:t>WGClimate-24 &amp; GHG-TT-6 | 9 - 12 February, 2026</a:t>
            </a:r>
            <a:endParaRPr sz="1100">
              <a:solidFill>
                <a:schemeClr val="accent1"/>
              </a:solidFill>
              <a:latin typeface="Montserrat SemiBold"/>
              <a:ea typeface="Montserrat SemiBold"/>
              <a:cs typeface="Montserrat SemiBold"/>
              <a:sym typeface="Montserrat SemiBold"/>
            </a:endParaRPr>
          </a:p>
        </p:txBody>
      </p:sp>
      <p:sp>
        <p:nvSpPr>
          <p:cNvPr id="52" name="Google Shape;52;p5"/>
          <p:cNvSpPr txBox="1">
            <a:spLocks noGrp="1"/>
          </p:cNvSpPr>
          <p:nvPr>
            <p:ph type="title"/>
          </p:nvPr>
        </p:nvSpPr>
        <p:spPr>
          <a:xfrm>
            <a:off x="132036" y="131954"/>
            <a:ext cx="7040400" cy="584400"/>
          </a:xfrm>
          <a:prstGeom prst="rect">
            <a:avLst/>
          </a:prstGeom>
          <a:noFill/>
          <a:ln>
            <a:noFill/>
          </a:ln>
        </p:spPr>
        <p:txBody>
          <a:bodyPr spcFirstLastPara="1" wrap="square" lIns="68575" tIns="34275" rIns="68575" bIns="34275" anchor="t" anchorCtr="0">
            <a:noAutofit/>
          </a:bodyPr>
          <a:lstStyle>
            <a:lvl1pPr marR="0" lvl="0" algn="l">
              <a:lnSpc>
                <a:spcPct val="90000"/>
              </a:lnSpc>
              <a:spcBef>
                <a:spcPts val="0"/>
              </a:spcBef>
              <a:spcAft>
                <a:spcPts val="0"/>
              </a:spcAft>
              <a:buClr>
                <a:schemeClr val="lt1"/>
              </a:buClr>
              <a:buSzPts val="3300"/>
              <a:buFont typeface="Montserrat"/>
              <a:buNone/>
              <a:defRPr sz="3300" i="0" u="none" strike="noStrike" cap="none">
                <a:solidFill>
                  <a:schemeClr val="lt1"/>
                </a:solidFill>
                <a:latin typeface="Montserrat"/>
                <a:ea typeface="Montserrat"/>
                <a:cs typeface="Montserrat"/>
                <a:sym typeface="Montserrat"/>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a:endParaRPr/>
          </a:p>
        </p:txBody>
      </p:sp>
      <p:sp>
        <p:nvSpPr>
          <p:cNvPr id="53" name="Google Shape;53;p5"/>
          <p:cNvSpPr txBox="1"/>
          <p:nvPr/>
        </p:nvSpPr>
        <p:spPr>
          <a:xfrm>
            <a:off x="7910850" y="4412813"/>
            <a:ext cx="1251300" cy="507900"/>
          </a:xfrm>
          <a:prstGeom prst="rect">
            <a:avLst/>
          </a:prstGeom>
          <a:noFill/>
          <a:ln>
            <a:noFill/>
          </a:ln>
        </p:spPr>
        <p:txBody>
          <a:bodyPr spcFirstLastPara="1" wrap="square" lIns="68575" tIns="68575" rIns="68575" bIns="68575" anchor="t" anchorCtr="0">
            <a:spAutoFit/>
          </a:bodyPr>
          <a:lstStyle/>
          <a:p>
            <a:pPr marL="0" lvl="0" indent="0" algn="r" rtl="0">
              <a:spcBef>
                <a:spcPts val="0"/>
              </a:spcBef>
              <a:spcAft>
                <a:spcPts val="0"/>
              </a:spcAft>
              <a:buNone/>
            </a:pPr>
            <a:r>
              <a:rPr lang="en-GB" sz="1000" b="1">
                <a:solidFill>
                  <a:schemeClr val="dk2"/>
                </a:solidFill>
                <a:latin typeface="Lobster"/>
                <a:ea typeface="Lobster"/>
                <a:cs typeface="Lobster"/>
                <a:sym typeface="Lobster"/>
              </a:rPr>
              <a:t>WGClimate</a:t>
            </a:r>
            <a:endParaRPr sz="1000" b="1">
              <a:solidFill>
                <a:schemeClr val="dk2"/>
              </a:solidFill>
              <a:latin typeface="Lobster"/>
              <a:ea typeface="Lobster"/>
              <a:cs typeface="Lobster"/>
              <a:sym typeface="Lobster"/>
            </a:endParaRPr>
          </a:p>
          <a:p>
            <a:pPr marL="0" lvl="0" indent="0" algn="r" rtl="0">
              <a:spcBef>
                <a:spcPts val="0"/>
              </a:spcBef>
              <a:spcAft>
                <a:spcPts val="0"/>
              </a:spcAft>
              <a:buNone/>
            </a:pPr>
            <a:r>
              <a:rPr lang="en-GB" sz="700" b="1">
                <a:solidFill>
                  <a:schemeClr val="dk2"/>
                </a:solidFill>
                <a:latin typeface="Barlow"/>
                <a:ea typeface="Barlow"/>
                <a:cs typeface="Barlow"/>
                <a:sym typeface="Barlow"/>
              </a:rPr>
              <a:t>The Joint CEOS-CGMS Working Group on Climate</a:t>
            </a:r>
            <a:endParaRPr sz="700" b="1">
              <a:solidFill>
                <a:schemeClr val="dk2"/>
              </a:solidFill>
              <a:latin typeface="Barlow"/>
              <a:ea typeface="Barlow"/>
              <a:cs typeface="Barlow"/>
              <a:sym typeface="Barlow"/>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54"/>
        <p:cNvGrpSpPr/>
        <p:nvPr/>
      </p:nvGrpSpPr>
      <p:grpSpPr>
        <a:xfrm>
          <a:off x="0" y="0"/>
          <a:ext cx="0" cy="0"/>
          <a:chOff x="0" y="0"/>
          <a:chExt cx="0" cy="0"/>
        </a:xfrm>
      </p:grpSpPr>
      <p:sp>
        <p:nvSpPr>
          <p:cNvPr id="55" name="Google Shape;55;p6"/>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Autofit/>
          </a:bodyPr>
          <a:lstStyle>
            <a:lvl1pPr lvl="0" algn="ctr">
              <a:spcBef>
                <a:spcPts val="0"/>
              </a:spcBef>
              <a:spcAft>
                <a:spcPts val="0"/>
              </a:spcAft>
              <a:buSzPts val="5200"/>
              <a:buChar char="●"/>
              <a:defRPr sz="5200"/>
            </a:lvl1pPr>
            <a:lvl2pPr lvl="1" algn="ctr">
              <a:spcBef>
                <a:spcPts val="0"/>
              </a:spcBef>
              <a:spcAft>
                <a:spcPts val="0"/>
              </a:spcAft>
              <a:buSzPts val="5200"/>
              <a:buChar char="○"/>
              <a:defRPr sz="5200"/>
            </a:lvl2pPr>
            <a:lvl3pPr lvl="2" algn="ctr">
              <a:spcBef>
                <a:spcPts val="0"/>
              </a:spcBef>
              <a:spcAft>
                <a:spcPts val="0"/>
              </a:spcAft>
              <a:buSzPts val="5200"/>
              <a:buChar char="■"/>
              <a:defRPr sz="5200"/>
            </a:lvl3pPr>
            <a:lvl4pPr lvl="3" algn="ctr">
              <a:spcBef>
                <a:spcPts val="0"/>
              </a:spcBef>
              <a:spcAft>
                <a:spcPts val="0"/>
              </a:spcAft>
              <a:buSzPts val="5200"/>
              <a:buChar char="●"/>
              <a:defRPr sz="5200"/>
            </a:lvl4pPr>
            <a:lvl5pPr lvl="4" algn="ctr">
              <a:spcBef>
                <a:spcPts val="0"/>
              </a:spcBef>
              <a:spcAft>
                <a:spcPts val="0"/>
              </a:spcAft>
              <a:buSzPts val="5200"/>
              <a:buChar char="○"/>
              <a:defRPr sz="5200"/>
            </a:lvl5pPr>
            <a:lvl6pPr lvl="5" algn="ctr">
              <a:spcBef>
                <a:spcPts val="0"/>
              </a:spcBef>
              <a:spcAft>
                <a:spcPts val="0"/>
              </a:spcAft>
              <a:buSzPts val="5200"/>
              <a:buChar char="■"/>
              <a:defRPr sz="5200"/>
            </a:lvl6pPr>
            <a:lvl7pPr lvl="6" algn="ctr">
              <a:spcBef>
                <a:spcPts val="0"/>
              </a:spcBef>
              <a:spcAft>
                <a:spcPts val="0"/>
              </a:spcAft>
              <a:buSzPts val="5200"/>
              <a:buChar char="●"/>
              <a:defRPr sz="5200"/>
            </a:lvl7pPr>
            <a:lvl8pPr lvl="7" algn="ctr">
              <a:spcBef>
                <a:spcPts val="0"/>
              </a:spcBef>
              <a:spcAft>
                <a:spcPts val="0"/>
              </a:spcAft>
              <a:buSzPts val="5200"/>
              <a:buChar char="○"/>
              <a:defRPr sz="5200"/>
            </a:lvl8pPr>
            <a:lvl9pPr lvl="8" algn="ctr">
              <a:spcBef>
                <a:spcPts val="0"/>
              </a:spcBef>
              <a:spcAft>
                <a:spcPts val="0"/>
              </a:spcAft>
              <a:buSzPts val="5200"/>
              <a:buChar char="■"/>
              <a:defRPr sz="5200"/>
            </a:lvl9pPr>
          </a:lstStyle>
          <a:p>
            <a:endParaRPr/>
          </a:p>
        </p:txBody>
      </p:sp>
      <p:sp>
        <p:nvSpPr>
          <p:cNvPr id="56" name="Google Shape;56;p6"/>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ctr" anchorCtr="0">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57" name="Google Shape;57;p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unfccc.int/cbportal" TargetMode="External"/><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1"/>
        <p:cNvGrpSpPr/>
        <p:nvPr/>
      </p:nvGrpSpPr>
      <p:grpSpPr>
        <a:xfrm>
          <a:off x="0" y="0"/>
          <a:ext cx="0" cy="0"/>
          <a:chOff x="0" y="0"/>
          <a:chExt cx="0" cy="0"/>
        </a:xfrm>
      </p:grpSpPr>
      <p:sp>
        <p:nvSpPr>
          <p:cNvPr id="62" name="Google Shape;62;p7"/>
          <p:cNvSpPr txBox="1">
            <a:spLocks noGrp="1"/>
          </p:cNvSpPr>
          <p:nvPr>
            <p:ph type="title"/>
          </p:nvPr>
        </p:nvSpPr>
        <p:spPr>
          <a:xfrm>
            <a:off x="1554525" y="1414931"/>
            <a:ext cx="6035100" cy="1766400"/>
          </a:xfrm>
          <a:prstGeom prst="rect">
            <a:avLst/>
          </a:prstGeom>
        </p:spPr>
        <p:txBody>
          <a:bodyPr spcFirstLastPara="1" wrap="square" lIns="68575" tIns="34275" rIns="68575" bIns="34275" anchor="t" anchorCtr="0">
            <a:noAutofit/>
          </a:bodyPr>
          <a:lstStyle/>
          <a:p>
            <a:pPr marL="0" lvl="0" indent="0" algn="ctr" rtl="0">
              <a:spcBef>
                <a:spcPts val="0"/>
              </a:spcBef>
              <a:spcAft>
                <a:spcPts val="0"/>
              </a:spcAft>
              <a:buNone/>
            </a:pPr>
            <a:r>
              <a:rPr lang="en-GB"/>
              <a:t>WGClimate Capacity Building Needs</a:t>
            </a:r>
            <a:endParaRPr/>
          </a:p>
        </p:txBody>
      </p:sp>
      <p:sp>
        <p:nvSpPr>
          <p:cNvPr id="63" name="Google Shape;63;p7"/>
          <p:cNvSpPr txBox="1"/>
          <p:nvPr/>
        </p:nvSpPr>
        <p:spPr>
          <a:xfrm>
            <a:off x="2368800" y="4489488"/>
            <a:ext cx="4406400" cy="654000"/>
          </a:xfrm>
          <a:prstGeom prst="rect">
            <a:avLst/>
          </a:prstGeom>
          <a:noFill/>
          <a:ln>
            <a:noFill/>
          </a:ln>
        </p:spPr>
        <p:txBody>
          <a:bodyPr spcFirstLastPara="1" wrap="square" lIns="68575" tIns="34275" rIns="68575" bIns="34275" anchor="t" anchorCtr="0">
            <a:spAutoFit/>
          </a:bodyPr>
          <a:lstStyle/>
          <a:p>
            <a:pPr marL="0" marR="0" lvl="0" indent="0" algn="ctr" rtl="0">
              <a:lnSpc>
                <a:spcPct val="150000"/>
              </a:lnSpc>
              <a:spcBef>
                <a:spcPts val="0"/>
              </a:spcBef>
              <a:spcAft>
                <a:spcPts val="0"/>
              </a:spcAft>
              <a:buNone/>
            </a:pPr>
            <a:r>
              <a:rPr lang="en-GB" sz="1600" b="1">
                <a:solidFill>
                  <a:schemeClr val="lt1"/>
                </a:solidFill>
                <a:latin typeface="Barlow"/>
                <a:ea typeface="Barlow"/>
                <a:cs typeface="Barlow"/>
                <a:sym typeface="Barlow"/>
              </a:rPr>
              <a:t>WGCapD Annual Meeting 2026</a:t>
            </a:r>
            <a:endParaRPr sz="1600" b="1">
              <a:solidFill>
                <a:schemeClr val="lt1"/>
              </a:solidFill>
              <a:latin typeface="Barlow"/>
              <a:ea typeface="Barlow"/>
              <a:cs typeface="Barlow"/>
              <a:sym typeface="Barlow"/>
            </a:endParaRPr>
          </a:p>
          <a:p>
            <a:pPr marL="0" marR="0" lvl="0" indent="0" algn="ctr" rtl="0">
              <a:lnSpc>
                <a:spcPct val="100000"/>
              </a:lnSpc>
              <a:spcBef>
                <a:spcPts val="0"/>
              </a:spcBef>
              <a:spcAft>
                <a:spcPts val="0"/>
              </a:spcAft>
              <a:buNone/>
            </a:pPr>
            <a:r>
              <a:rPr lang="en-GB">
                <a:solidFill>
                  <a:schemeClr val="lt1"/>
                </a:solidFill>
                <a:latin typeface="Barlow"/>
                <a:ea typeface="Barlow"/>
                <a:cs typeface="Barlow"/>
                <a:sym typeface="Barlow"/>
              </a:rPr>
              <a:t>3 September</a:t>
            </a:r>
            <a:r>
              <a:rPr lang="en-GB" sz="1400">
                <a:solidFill>
                  <a:schemeClr val="lt1"/>
                </a:solidFill>
                <a:latin typeface="Barlow"/>
                <a:ea typeface="Barlow"/>
                <a:cs typeface="Barlow"/>
                <a:sym typeface="Barlow"/>
              </a:rPr>
              <a:t>, 2026</a:t>
            </a:r>
            <a:endParaRPr sz="1400">
              <a:solidFill>
                <a:schemeClr val="lt1"/>
              </a:solidFill>
              <a:latin typeface="Barlow"/>
              <a:ea typeface="Barlow"/>
              <a:cs typeface="Barlow"/>
              <a:sym typeface="Barlow"/>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8" name="Google Shape;68;p8"/>
          <p:cNvSpPr txBox="1">
            <a:spLocks noGrp="1"/>
          </p:cNvSpPr>
          <p:nvPr>
            <p:ph type="body" idx="1"/>
          </p:nvPr>
        </p:nvSpPr>
        <p:spPr>
          <a:xfrm>
            <a:off x="214250" y="951875"/>
            <a:ext cx="5640300" cy="3497100"/>
          </a:xfrm>
          <a:prstGeom prst="rect">
            <a:avLst/>
          </a:prstGeom>
        </p:spPr>
        <p:txBody>
          <a:bodyPr spcFirstLastPara="1" wrap="square" lIns="68575" tIns="34275" rIns="68575" bIns="34275" anchor="t" anchorCtr="0">
            <a:noAutofit/>
          </a:bodyPr>
          <a:lstStyle/>
          <a:p>
            <a:pPr marL="457200" lvl="0" indent="-361950" algn="l" rtl="0">
              <a:spcBef>
                <a:spcPts val="800"/>
              </a:spcBef>
              <a:spcAft>
                <a:spcPts val="0"/>
              </a:spcAft>
              <a:buSzPts val="2100"/>
              <a:buChar char="❖"/>
            </a:pPr>
            <a:r>
              <a:rPr lang="en-GB"/>
              <a:t>Remote sensing for climate has improved significantly in the last decade</a:t>
            </a:r>
            <a:endParaRPr/>
          </a:p>
          <a:p>
            <a:pPr marL="914400" lvl="1" indent="-342900" algn="l" rtl="0">
              <a:spcBef>
                <a:spcPts val="0"/>
              </a:spcBef>
              <a:spcAft>
                <a:spcPts val="0"/>
              </a:spcAft>
              <a:buSzPts val="1800"/>
              <a:buChar char="▪"/>
            </a:pPr>
            <a:r>
              <a:rPr lang="en-GB"/>
              <a:t>Climate Data Records are now routinely provided by CEOS Agencies</a:t>
            </a:r>
            <a:endParaRPr/>
          </a:p>
          <a:p>
            <a:pPr marL="457200" lvl="0" indent="-361950" algn="l" rtl="0">
              <a:spcBef>
                <a:spcPts val="0"/>
              </a:spcBef>
              <a:spcAft>
                <a:spcPts val="0"/>
              </a:spcAft>
              <a:buSzPts val="2100"/>
              <a:buChar char="❖"/>
            </a:pPr>
            <a:r>
              <a:rPr lang="en-GB"/>
              <a:t>How can we ensure the data is in the hands of decision makers, so it can support data-led decision making?</a:t>
            </a:r>
            <a:endParaRPr/>
          </a:p>
        </p:txBody>
      </p:sp>
      <p:sp>
        <p:nvSpPr>
          <p:cNvPr id="69" name="Google Shape;69;p8"/>
          <p:cNvSpPr txBox="1">
            <a:spLocks noGrp="1"/>
          </p:cNvSpPr>
          <p:nvPr>
            <p:ph type="title"/>
          </p:nvPr>
        </p:nvSpPr>
        <p:spPr>
          <a:xfrm>
            <a:off x="132036" y="131954"/>
            <a:ext cx="7040100" cy="5844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GB"/>
              <a:t>Capacity Building Gap</a:t>
            </a:r>
            <a:endParaRPr/>
          </a:p>
        </p:txBody>
      </p:sp>
      <p:pic>
        <p:nvPicPr>
          <p:cNvPr id="70" name="Google Shape;70;p8"/>
          <p:cNvPicPr preferRelativeResize="0"/>
          <p:nvPr/>
        </p:nvPicPr>
        <p:blipFill>
          <a:blip r:embed="rId3">
            <a:alphaModFix/>
          </a:blip>
          <a:stretch>
            <a:fillRect/>
          </a:stretch>
        </p:blipFill>
        <p:spPr>
          <a:xfrm>
            <a:off x="6021425" y="1433904"/>
            <a:ext cx="2984648" cy="1993651"/>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74"/>
        <p:cNvGrpSpPr/>
        <p:nvPr/>
      </p:nvGrpSpPr>
      <p:grpSpPr>
        <a:xfrm>
          <a:off x="0" y="0"/>
          <a:ext cx="0" cy="0"/>
          <a:chOff x="0" y="0"/>
          <a:chExt cx="0" cy="0"/>
        </a:xfrm>
      </p:grpSpPr>
      <p:sp>
        <p:nvSpPr>
          <p:cNvPr id="75" name="Google Shape;75;p9"/>
          <p:cNvSpPr txBox="1">
            <a:spLocks noGrp="1"/>
          </p:cNvSpPr>
          <p:nvPr>
            <p:ph type="body" idx="1"/>
          </p:nvPr>
        </p:nvSpPr>
        <p:spPr>
          <a:xfrm>
            <a:off x="207000" y="915650"/>
            <a:ext cx="8621700" cy="3728700"/>
          </a:xfrm>
          <a:prstGeom prst="rect">
            <a:avLst/>
          </a:prstGeom>
        </p:spPr>
        <p:txBody>
          <a:bodyPr spcFirstLastPara="1" wrap="square" lIns="68575" tIns="34275" rIns="68575" bIns="34275" anchor="t" anchorCtr="0">
            <a:noAutofit/>
          </a:bodyPr>
          <a:lstStyle/>
          <a:p>
            <a:pPr marL="0" lvl="0" indent="0" algn="l" rtl="0">
              <a:spcBef>
                <a:spcPts val="800"/>
              </a:spcBef>
              <a:spcAft>
                <a:spcPts val="0"/>
              </a:spcAft>
              <a:buNone/>
            </a:pPr>
            <a:r>
              <a:rPr lang="en-GB" sz="1400" dirty="0"/>
              <a:t>Recommendations:</a:t>
            </a:r>
            <a:endParaRPr sz="1400" dirty="0"/>
          </a:p>
          <a:p>
            <a:pPr marL="269999" lvl="0" indent="-269999" algn="l" rtl="0">
              <a:spcBef>
                <a:spcPts val="800"/>
              </a:spcBef>
              <a:spcAft>
                <a:spcPts val="0"/>
              </a:spcAft>
              <a:buNone/>
            </a:pPr>
            <a:r>
              <a:rPr lang="en-GB" sz="1400" b="1" dirty="0"/>
              <a:t>6.</a:t>
            </a:r>
            <a:r>
              <a:rPr lang="en-GB" sz="1400" dirty="0"/>
              <a:t> </a:t>
            </a:r>
            <a:r>
              <a:rPr lang="en-GB" sz="1400" dirty="0" err="1"/>
              <a:t>WGCapD</a:t>
            </a:r>
            <a:r>
              <a:rPr lang="en-GB" sz="1400" dirty="0"/>
              <a:t> should work with subject matter experts on the AFOLU, GHG TT and AC-VC GHG teams and with the NGHGI community to develop capacity building materials that provide a transparent explanation of the information content and uncertainties of these products</a:t>
            </a:r>
            <a:endParaRPr sz="1400" dirty="0"/>
          </a:p>
          <a:p>
            <a:pPr marL="269999" lvl="0" indent="-269999" algn="l" rtl="0">
              <a:spcBef>
                <a:spcPts val="800"/>
              </a:spcBef>
              <a:spcAft>
                <a:spcPts val="0"/>
              </a:spcAft>
              <a:buNone/>
            </a:pPr>
            <a:r>
              <a:rPr lang="en-GB" sz="1400" b="1" dirty="0"/>
              <a:t>14.</a:t>
            </a:r>
            <a:r>
              <a:rPr lang="en-GB" sz="1400" dirty="0"/>
              <a:t> CEOS should reinforce its partnership with EOTEC DevNet and engage in the Climate Adaptation Working Groups (CAWG), to develop and deliver capacity building activities to support the adaptation goals of the Global Stocktake. </a:t>
            </a:r>
            <a:endParaRPr sz="1400" dirty="0"/>
          </a:p>
          <a:p>
            <a:pPr marL="0" lvl="0" indent="0" algn="l" rtl="0">
              <a:spcBef>
                <a:spcPts val="800"/>
              </a:spcBef>
              <a:spcAft>
                <a:spcPts val="0"/>
              </a:spcAft>
              <a:buNone/>
            </a:pPr>
            <a:r>
              <a:rPr lang="en-GB" sz="1400" u="sng" dirty="0"/>
              <a:t>Proposed actions:</a:t>
            </a:r>
            <a:endParaRPr sz="1400" u="sng" dirty="0"/>
          </a:p>
          <a:p>
            <a:pPr marL="0" lvl="0" indent="0" algn="l" rtl="0">
              <a:spcBef>
                <a:spcPts val="800"/>
              </a:spcBef>
              <a:spcAft>
                <a:spcPts val="0"/>
              </a:spcAft>
              <a:buNone/>
            </a:pPr>
            <a:r>
              <a:rPr lang="en-GB" sz="1400" dirty="0" err="1"/>
              <a:t>WGCapD</a:t>
            </a:r>
            <a:r>
              <a:rPr lang="en-GB" sz="1400" dirty="0"/>
              <a:t> to develop specific use cases to provide transparent explanations of the information content and uncertainties associated with these products and collaborate with EOTEC DevNet to provide trainings on using EO to support adaptation and resilience. </a:t>
            </a:r>
            <a:endParaRPr sz="1400" dirty="0"/>
          </a:p>
          <a:p>
            <a:pPr marL="0" lvl="0" indent="0" algn="l" rtl="0">
              <a:spcBef>
                <a:spcPts val="800"/>
              </a:spcBef>
              <a:spcAft>
                <a:spcPts val="0"/>
              </a:spcAft>
              <a:buNone/>
            </a:pPr>
            <a:r>
              <a:rPr lang="en-GB" sz="1400" dirty="0"/>
              <a:t>EOTEC DevNet to develop capacity building materials on using EO to support adaptation and resilience.</a:t>
            </a:r>
            <a:endParaRPr sz="1400" dirty="0"/>
          </a:p>
        </p:txBody>
      </p:sp>
      <p:sp>
        <p:nvSpPr>
          <p:cNvPr id="76" name="Google Shape;76;p9"/>
          <p:cNvSpPr txBox="1">
            <a:spLocks noGrp="1"/>
          </p:cNvSpPr>
          <p:nvPr>
            <p:ph type="title"/>
          </p:nvPr>
        </p:nvSpPr>
        <p:spPr>
          <a:xfrm>
            <a:off x="132036" y="131954"/>
            <a:ext cx="7040100" cy="5844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GB"/>
              <a:t>From the GST Strategy</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522DBC-F92B-099F-BCD1-3B821CB80C25}"/>
              </a:ext>
            </a:extLst>
          </p:cNvPr>
          <p:cNvSpPr>
            <a:spLocks noGrp="1"/>
          </p:cNvSpPr>
          <p:nvPr>
            <p:ph type="title"/>
          </p:nvPr>
        </p:nvSpPr>
        <p:spPr/>
        <p:txBody>
          <a:bodyPr/>
          <a:lstStyle/>
          <a:p>
            <a:r>
              <a:rPr lang="en-US" dirty="0"/>
              <a:t>Capacity development</a:t>
            </a:r>
          </a:p>
        </p:txBody>
      </p:sp>
      <p:graphicFrame>
        <p:nvGraphicFramePr>
          <p:cNvPr id="4" name="Table 3">
            <a:extLst>
              <a:ext uri="{FF2B5EF4-FFF2-40B4-BE49-F238E27FC236}">
                <a16:creationId xmlns:a16="http://schemas.microsoft.com/office/drawing/2014/main" id="{CA211CAD-B13F-3748-F83A-C424C0785842}"/>
              </a:ext>
            </a:extLst>
          </p:cNvPr>
          <p:cNvGraphicFramePr>
            <a:graphicFrameLocks noGrp="1"/>
          </p:cNvGraphicFramePr>
          <p:nvPr>
            <p:extLst>
              <p:ext uri="{D42A27DB-BD31-4B8C-83A1-F6EECF244321}">
                <p14:modId xmlns:p14="http://schemas.microsoft.com/office/powerpoint/2010/main" val="1282230056"/>
              </p:ext>
            </p:extLst>
          </p:nvPr>
        </p:nvGraphicFramePr>
        <p:xfrm>
          <a:off x="103938" y="730935"/>
          <a:ext cx="8908028" cy="4309005"/>
        </p:xfrm>
        <a:graphic>
          <a:graphicData uri="http://schemas.openxmlformats.org/drawingml/2006/table">
            <a:tbl>
              <a:tblPr firstRow="1">
                <a:tableStyleId>{21E4AEA4-8DFA-4A89-87EB-49C32662AFE0}</a:tableStyleId>
              </a:tblPr>
              <a:tblGrid>
                <a:gridCol w="3104536">
                  <a:extLst>
                    <a:ext uri="{9D8B030D-6E8A-4147-A177-3AD203B41FA5}">
                      <a16:colId xmlns:a16="http://schemas.microsoft.com/office/drawing/2014/main" val="477827271"/>
                    </a:ext>
                  </a:extLst>
                </a:gridCol>
                <a:gridCol w="877529">
                  <a:extLst>
                    <a:ext uri="{9D8B030D-6E8A-4147-A177-3AD203B41FA5}">
                      <a16:colId xmlns:a16="http://schemas.microsoft.com/office/drawing/2014/main" val="3839097178"/>
                    </a:ext>
                  </a:extLst>
                </a:gridCol>
                <a:gridCol w="737420">
                  <a:extLst>
                    <a:ext uri="{9D8B030D-6E8A-4147-A177-3AD203B41FA5}">
                      <a16:colId xmlns:a16="http://schemas.microsoft.com/office/drawing/2014/main" val="561169493"/>
                    </a:ext>
                  </a:extLst>
                </a:gridCol>
                <a:gridCol w="604684">
                  <a:extLst>
                    <a:ext uri="{9D8B030D-6E8A-4147-A177-3AD203B41FA5}">
                      <a16:colId xmlns:a16="http://schemas.microsoft.com/office/drawing/2014/main" val="3149368635"/>
                    </a:ext>
                  </a:extLst>
                </a:gridCol>
                <a:gridCol w="3583859">
                  <a:extLst>
                    <a:ext uri="{9D8B030D-6E8A-4147-A177-3AD203B41FA5}">
                      <a16:colId xmlns:a16="http://schemas.microsoft.com/office/drawing/2014/main" val="2951328736"/>
                    </a:ext>
                  </a:extLst>
                </a:gridCol>
              </a:tblGrid>
              <a:tr h="453469">
                <a:tc>
                  <a:txBody>
                    <a:bodyPr/>
                    <a:lstStyle/>
                    <a:p>
                      <a:r>
                        <a:rPr lang="en-US" sz="1400" b="1" u="none" strike="noStrike" kern="1200" dirty="0">
                          <a:solidFill>
                            <a:schemeClr val="tx1"/>
                          </a:solidFill>
                          <a:effectLst/>
                        </a:rPr>
                        <a:t>Activities/Actions</a:t>
                      </a:r>
                      <a:endParaRPr lang="en-US" sz="1100" dirty="0"/>
                    </a:p>
                  </a:txBody>
                  <a:tcPr marL="68580" marR="68580" marT="34290" marB="34290"/>
                </a:tc>
                <a:tc>
                  <a:txBody>
                    <a:bodyPr/>
                    <a:lstStyle/>
                    <a:p>
                      <a:pPr algn="l" fontAlgn="base">
                        <a:lnSpc>
                          <a:spcPts val="1650"/>
                        </a:lnSpc>
                        <a:buNone/>
                      </a:pPr>
                      <a:r>
                        <a:rPr lang="en-US" sz="900" b="1" dirty="0">
                          <a:solidFill>
                            <a:srgbClr val="000000"/>
                          </a:solidFill>
                          <a:effectLst/>
                        </a:rPr>
                        <a:t>Responsible </a:t>
                      </a:r>
                    </a:p>
                    <a:p>
                      <a:pPr algn="l" fontAlgn="base">
                        <a:lnSpc>
                          <a:spcPts val="1650"/>
                        </a:lnSpc>
                        <a:buNone/>
                      </a:pPr>
                      <a:r>
                        <a:rPr lang="en-US" sz="900" b="1" dirty="0">
                          <a:solidFill>
                            <a:srgbClr val="000000"/>
                          </a:solidFill>
                          <a:effectLst/>
                        </a:rPr>
                        <a:t>Entities</a:t>
                      </a:r>
                      <a:endParaRPr lang="en-US" sz="900" b="1" i="0" dirty="0">
                        <a:solidFill>
                          <a:srgbClr val="000000"/>
                        </a:solidFill>
                        <a:effectLst/>
                      </a:endParaRPr>
                    </a:p>
                  </a:txBody>
                  <a:tcPr marL="41509" marR="41509" marT="20755" marB="20755"/>
                </a:tc>
                <a:tc>
                  <a:txBody>
                    <a:bodyPr/>
                    <a:lstStyle/>
                    <a:p>
                      <a:pPr algn="l" fontAlgn="base">
                        <a:lnSpc>
                          <a:spcPts val="1650"/>
                        </a:lnSpc>
                        <a:buNone/>
                      </a:pPr>
                      <a:r>
                        <a:rPr lang="en-US" sz="900" b="1" dirty="0">
                          <a:solidFill>
                            <a:srgbClr val="000000"/>
                          </a:solidFill>
                          <a:effectLst/>
                        </a:rPr>
                        <a:t>Resources </a:t>
                      </a:r>
                    </a:p>
                    <a:p>
                      <a:pPr algn="l" fontAlgn="base">
                        <a:lnSpc>
                          <a:spcPts val="1650"/>
                        </a:lnSpc>
                        <a:buNone/>
                      </a:pPr>
                      <a:r>
                        <a:rPr lang="en-US" sz="900" b="1" dirty="0">
                          <a:solidFill>
                            <a:srgbClr val="000000"/>
                          </a:solidFill>
                          <a:effectLst/>
                        </a:rPr>
                        <a:t>needed​</a:t>
                      </a:r>
                      <a:endParaRPr lang="en-US" sz="900" b="1" i="0" dirty="0">
                        <a:solidFill>
                          <a:srgbClr val="000000"/>
                        </a:solidFill>
                        <a:effectLst/>
                      </a:endParaRPr>
                    </a:p>
                  </a:txBody>
                  <a:tcPr marL="41509" marR="41509" marT="20755" marB="20755"/>
                </a:tc>
                <a:tc>
                  <a:txBody>
                    <a:bodyPr/>
                    <a:lstStyle/>
                    <a:p>
                      <a:pPr algn="l" fontAlgn="base">
                        <a:lnSpc>
                          <a:spcPts val="1650"/>
                        </a:lnSpc>
                        <a:buNone/>
                      </a:pPr>
                      <a:r>
                        <a:rPr lang="en-US" sz="900" b="1" dirty="0">
                          <a:solidFill>
                            <a:srgbClr val="000000"/>
                          </a:solidFill>
                          <a:effectLst/>
                        </a:rPr>
                        <a:t>Duration​ </a:t>
                      </a:r>
                    </a:p>
                    <a:p>
                      <a:pPr algn="l" fontAlgn="base">
                        <a:lnSpc>
                          <a:spcPts val="1650"/>
                        </a:lnSpc>
                        <a:buNone/>
                      </a:pPr>
                      <a:r>
                        <a:rPr lang="en-US" sz="900" b="1" dirty="0">
                          <a:solidFill>
                            <a:srgbClr val="000000"/>
                          </a:solidFill>
                          <a:effectLst/>
                        </a:rPr>
                        <a:t>(years)</a:t>
                      </a:r>
                      <a:endParaRPr lang="en-US" sz="900" b="1" i="0" dirty="0">
                        <a:solidFill>
                          <a:srgbClr val="000000"/>
                        </a:solidFill>
                        <a:effectLst/>
                      </a:endParaRPr>
                    </a:p>
                  </a:txBody>
                  <a:tcPr marL="41509" marR="41509" marT="20755" marB="20755"/>
                </a:tc>
                <a:tc>
                  <a:txBody>
                    <a:bodyPr/>
                    <a:lstStyle/>
                    <a:p>
                      <a:pPr algn="l" fontAlgn="base">
                        <a:lnSpc>
                          <a:spcPts val="1650"/>
                        </a:lnSpc>
                        <a:buNone/>
                      </a:pPr>
                      <a:r>
                        <a:rPr lang="en-US" sz="900" b="1" dirty="0">
                          <a:solidFill>
                            <a:srgbClr val="000000"/>
                          </a:solidFill>
                          <a:effectLst/>
                        </a:rPr>
                        <a:t>Draft GST Roadmap Recommendations Addressed​</a:t>
                      </a:r>
                      <a:endParaRPr lang="en-US" sz="900" b="1" i="0" dirty="0">
                        <a:solidFill>
                          <a:srgbClr val="000000"/>
                        </a:solidFill>
                        <a:effectLst/>
                      </a:endParaRPr>
                    </a:p>
                  </a:txBody>
                  <a:tcPr marL="41509" marR="41509" marT="20755" marB="20755"/>
                </a:tc>
                <a:extLst>
                  <a:ext uri="{0D108BD9-81ED-4DB2-BD59-A6C34878D82A}">
                    <a16:rowId xmlns:a16="http://schemas.microsoft.com/office/drawing/2014/main" val="4207846309"/>
                  </a:ext>
                </a:extLst>
              </a:tr>
              <a:tr h="1504550">
                <a:tc>
                  <a:txBody>
                    <a:bodyPr/>
                    <a:lstStyle/>
                    <a:p>
                      <a:r>
                        <a:rPr lang="en-US" sz="1200" dirty="0"/>
                        <a:t>Develop specific use cases to provide transparent explanations of the information content and uncertainties associated with these products and collaborate with EOTEC DevNet to provide trainings on using EO to support adaptation and resilience. </a:t>
                      </a:r>
                      <a:r>
                        <a:rPr lang="en-US" sz="1200" i="1" dirty="0">
                          <a:solidFill>
                            <a:schemeClr val="accent3">
                              <a:lumMod val="75000"/>
                            </a:schemeClr>
                          </a:solidFill>
                        </a:rPr>
                        <a:t>(Consider further refinement by </a:t>
                      </a:r>
                      <a:r>
                        <a:rPr lang="en-US" sz="1200" i="1" dirty="0" err="1">
                          <a:solidFill>
                            <a:schemeClr val="accent3">
                              <a:lumMod val="75000"/>
                            </a:schemeClr>
                          </a:solidFill>
                        </a:rPr>
                        <a:t>WGCapD</a:t>
                      </a:r>
                      <a:r>
                        <a:rPr lang="en-US" sz="1200" i="1" dirty="0">
                          <a:solidFill>
                            <a:schemeClr val="accent3">
                              <a:lumMod val="75000"/>
                            </a:schemeClr>
                          </a:solidFill>
                        </a:rPr>
                        <a:t> and 2026 Chair before adding to workplan)</a:t>
                      </a:r>
                      <a:endParaRPr lang="en-US" sz="1200" dirty="0"/>
                    </a:p>
                  </a:txBody>
                  <a:tcPr marL="41509" marR="41509" marT="20755" marB="20755"/>
                </a:tc>
                <a:tc>
                  <a:txBody>
                    <a:bodyPr/>
                    <a:lstStyle/>
                    <a:p>
                      <a:pPr marL="0" marR="0" lvl="0" indent="0" algn="l" defTabSz="914400" rtl="0" eaLnBrk="1" fontAlgn="base" latinLnBrk="0" hangingPunct="1">
                        <a:lnSpc>
                          <a:spcPts val="1200"/>
                        </a:lnSpc>
                        <a:spcBef>
                          <a:spcPts val="0"/>
                        </a:spcBef>
                        <a:spcAft>
                          <a:spcPts val="0"/>
                        </a:spcAft>
                        <a:buClr>
                          <a:srgbClr val="000000"/>
                        </a:buClr>
                        <a:buSzTx/>
                        <a:buFont typeface="Arial"/>
                        <a:buNone/>
                        <a:tabLst/>
                        <a:defRPr/>
                      </a:pPr>
                      <a:r>
                        <a:rPr lang="en-US" sz="900" b="0" dirty="0" err="1">
                          <a:solidFill>
                            <a:srgbClr val="000000"/>
                          </a:solidFill>
                          <a:effectLst/>
                        </a:rPr>
                        <a:t>WGCapD</a:t>
                      </a:r>
                      <a:r>
                        <a:rPr lang="en-US" sz="900" b="0" dirty="0">
                          <a:solidFill>
                            <a:srgbClr val="000000"/>
                          </a:solidFill>
                          <a:effectLst/>
                        </a:rPr>
                        <a:t> (primary)</a:t>
                      </a:r>
                    </a:p>
                    <a:p>
                      <a:pPr marL="0" marR="0" lvl="0" indent="0" algn="l" defTabSz="914400" rtl="0" eaLnBrk="1" fontAlgn="base" latinLnBrk="0" hangingPunct="1">
                        <a:lnSpc>
                          <a:spcPts val="1200"/>
                        </a:lnSpc>
                        <a:spcBef>
                          <a:spcPts val="0"/>
                        </a:spcBef>
                        <a:spcAft>
                          <a:spcPts val="0"/>
                        </a:spcAft>
                        <a:buClr>
                          <a:srgbClr val="000000"/>
                        </a:buClr>
                        <a:buSzTx/>
                        <a:buFont typeface="Arial"/>
                        <a:buNone/>
                        <a:tabLst/>
                        <a:defRPr/>
                      </a:pPr>
                      <a:endParaRPr lang="en-US" sz="900" b="0" dirty="0">
                        <a:solidFill>
                          <a:srgbClr val="000000"/>
                        </a:solidFill>
                        <a:effectLst/>
                      </a:endParaRPr>
                    </a:p>
                    <a:p>
                      <a:pPr algn="l" fontAlgn="base">
                        <a:lnSpc>
                          <a:spcPts val="1200"/>
                        </a:lnSpc>
                        <a:buNone/>
                      </a:pPr>
                      <a:r>
                        <a:rPr lang="en-US" sz="900" b="0" dirty="0">
                          <a:solidFill>
                            <a:srgbClr val="000000"/>
                          </a:solidFill>
                          <a:effectLst/>
                        </a:rPr>
                        <a:t>ACVC</a:t>
                      </a:r>
                    </a:p>
                    <a:p>
                      <a:pPr algn="l" fontAlgn="base">
                        <a:lnSpc>
                          <a:spcPts val="1200"/>
                        </a:lnSpc>
                        <a:buNone/>
                      </a:pPr>
                      <a:r>
                        <a:rPr lang="en-US" sz="900" b="0" i="0" dirty="0">
                          <a:solidFill>
                            <a:srgbClr val="000000"/>
                          </a:solidFill>
                          <a:effectLst/>
                        </a:rPr>
                        <a:t>LSIVC</a:t>
                      </a:r>
                    </a:p>
                    <a:p>
                      <a:pPr algn="l" fontAlgn="base">
                        <a:lnSpc>
                          <a:spcPts val="1200"/>
                        </a:lnSpc>
                        <a:buNone/>
                      </a:pPr>
                      <a:r>
                        <a:rPr lang="en-US" sz="900" b="0" i="0" dirty="0">
                          <a:solidFill>
                            <a:srgbClr val="000000"/>
                          </a:solidFill>
                          <a:effectLst/>
                        </a:rPr>
                        <a:t>2026 CEOS Chair</a:t>
                      </a:r>
                    </a:p>
                    <a:p>
                      <a:pPr marL="0" marR="0" lvl="0" indent="0" algn="l" defTabSz="914400" rtl="0" eaLnBrk="1" fontAlgn="base" latinLnBrk="0" hangingPunct="1">
                        <a:lnSpc>
                          <a:spcPts val="1200"/>
                        </a:lnSpc>
                        <a:spcBef>
                          <a:spcPts val="0"/>
                        </a:spcBef>
                        <a:spcAft>
                          <a:spcPts val="0"/>
                        </a:spcAft>
                        <a:buClr>
                          <a:srgbClr val="000000"/>
                        </a:buClr>
                        <a:buSzTx/>
                        <a:buFont typeface="Arial"/>
                        <a:buNone/>
                        <a:tabLst/>
                        <a:defRPr/>
                      </a:pPr>
                      <a:r>
                        <a:rPr lang="en-US" sz="900" b="0" dirty="0" err="1">
                          <a:solidFill>
                            <a:srgbClr val="000000"/>
                          </a:solidFill>
                          <a:effectLst/>
                        </a:rPr>
                        <a:t>WGClimate</a:t>
                      </a:r>
                      <a:endParaRPr lang="en-US" sz="900" b="0" dirty="0">
                        <a:solidFill>
                          <a:srgbClr val="000000"/>
                        </a:solidFill>
                        <a:effectLst/>
                      </a:endParaRPr>
                    </a:p>
                    <a:p>
                      <a:pPr algn="l" fontAlgn="base">
                        <a:lnSpc>
                          <a:spcPts val="1200"/>
                        </a:lnSpc>
                        <a:buNone/>
                      </a:pPr>
                      <a:endParaRPr lang="en-US" sz="900" b="0" i="0" dirty="0">
                        <a:solidFill>
                          <a:srgbClr val="000000"/>
                        </a:solidFill>
                        <a:effectLst/>
                      </a:endParaRPr>
                    </a:p>
                  </a:txBody>
                  <a:tcPr marL="41509" marR="41509" marT="20755" marB="20755"/>
                </a:tc>
                <a:tc>
                  <a:txBody>
                    <a:bodyPr/>
                    <a:lstStyle/>
                    <a:p>
                      <a:pPr algn="l" fontAlgn="auto">
                        <a:lnSpc>
                          <a:spcPts val="1200"/>
                        </a:lnSpc>
                        <a:buNone/>
                      </a:pPr>
                      <a:r>
                        <a:rPr lang="en-US" sz="900" b="0" dirty="0">
                          <a:solidFill>
                            <a:srgbClr val="000000"/>
                          </a:solidFill>
                          <a:effectLst/>
                        </a:rPr>
                        <a:t>​</a:t>
                      </a:r>
                      <a:r>
                        <a:rPr lang="en-US" sz="800" b="0" dirty="0">
                          <a:solidFill>
                            <a:srgbClr val="000000"/>
                          </a:solidFill>
                          <a:effectLst/>
                        </a:rPr>
                        <a:t>Significant resources for demonstrators and long-term commitment for trainings</a:t>
                      </a:r>
                      <a:endParaRPr lang="en-US" sz="800" b="0" i="0" dirty="0">
                        <a:solidFill>
                          <a:srgbClr val="000000"/>
                        </a:solidFill>
                        <a:effectLst/>
                        <a:latin typeface="Aptos" panose="020B0004020202020204" pitchFamily="34" charset="0"/>
                      </a:endParaRPr>
                    </a:p>
                  </a:txBody>
                  <a:tcPr marL="41509" marR="41509" marT="20755" marB="20755"/>
                </a:tc>
                <a:tc>
                  <a:txBody>
                    <a:bodyPr/>
                    <a:lstStyle/>
                    <a:p>
                      <a:pPr algn="l" fontAlgn="auto">
                        <a:lnSpc>
                          <a:spcPts val="1200"/>
                        </a:lnSpc>
                        <a:buNone/>
                      </a:pPr>
                      <a:r>
                        <a:rPr lang="en-US" sz="900" b="0" dirty="0">
                          <a:solidFill>
                            <a:srgbClr val="000000"/>
                          </a:solidFill>
                          <a:effectLst/>
                        </a:rPr>
                        <a:t>Annually </a:t>
                      </a:r>
                      <a:endParaRPr lang="en-US" sz="900" b="0" i="0" dirty="0">
                        <a:solidFill>
                          <a:srgbClr val="000000"/>
                        </a:solidFill>
                        <a:effectLst/>
                        <a:latin typeface="Aptos" panose="020B0004020202020204" pitchFamily="34" charset="0"/>
                      </a:endParaRPr>
                    </a:p>
                  </a:txBody>
                  <a:tcPr marL="41509" marR="41509" marT="20755" marB="20755"/>
                </a:tc>
                <a:tc>
                  <a:txBody>
                    <a:bodyPr/>
                    <a:lstStyle/>
                    <a:p>
                      <a:pPr algn="l" fontAlgn="base">
                        <a:lnSpc>
                          <a:spcPts val="1350"/>
                        </a:lnSpc>
                        <a:buNone/>
                      </a:pPr>
                      <a:r>
                        <a:rPr lang="en-US" sz="900" b="0" u="none" strike="noStrike" dirty="0">
                          <a:solidFill>
                            <a:srgbClr val="000000"/>
                          </a:solidFill>
                          <a:effectLst/>
                        </a:rPr>
                        <a:t>6. </a:t>
                      </a:r>
                      <a:r>
                        <a:rPr lang="en-GB" sz="900" b="0" u="none" strike="noStrike" kern="1200" dirty="0" err="1">
                          <a:solidFill>
                            <a:schemeClr val="dk1"/>
                          </a:solidFill>
                          <a:effectLst/>
                        </a:rPr>
                        <a:t>WGCapD</a:t>
                      </a:r>
                      <a:r>
                        <a:rPr lang="en-GB" sz="900" b="0" u="none" strike="noStrike" kern="1200" dirty="0">
                          <a:solidFill>
                            <a:schemeClr val="dk1"/>
                          </a:solidFill>
                          <a:effectLst/>
                        </a:rPr>
                        <a:t> should work with subject matter experts on the AFOLU, GHG TT and AC-VC GHG teams and with the NGHGI community to develop capacity building materials that provide a transparent explanation of the information content and uncertainties of these products</a:t>
                      </a:r>
                    </a:p>
                    <a:p>
                      <a:pPr marL="0" marR="0" lvl="0" indent="0" algn="l" defTabSz="914400" rtl="0" eaLnBrk="1" fontAlgn="base" latinLnBrk="0" hangingPunct="1">
                        <a:lnSpc>
                          <a:spcPts val="1350"/>
                        </a:lnSpc>
                        <a:spcBef>
                          <a:spcPts val="0"/>
                        </a:spcBef>
                        <a:spcAft>
                          <a:spcPts val="0"/>
                        </a:spcAft>
                        <a:buClr>
                          <a:srgbClr val="000000"/>
                        </a:buClr>
                        <a:buSzTx/>
                        <a:buFont typeface="Arial"/>
                        <a:buNone/>
                        <a:tabLst/>
                        <a:defRPr/>
                      </a:pPr>
                      <a:r>
                        <a:rPr lang="en-US" sz="900" b="0" u="none" strike="noStrike" dirty="0">
                          <a:solidFill>
                            <a:srgbClr val="000000"/>
                          </a:solidFill>
                          <a:effectLst/>
                        </a:rPr>
                        <a:t>14. </a:t>
                      </a:r>
                      <a:r>
                        <a:rPr lang="en-GB" sz="900" b="0" u="none" strike="noStrike" kern="1200" dirty="0">
                          <a:solidFill>
                            <a:schemeClr val="dk1"/>
                          </a:solidFill>
                          <a:effectLst/>
                        </a:rPr>
                        <a:t>CEOS should reinforce its partnership with EOTEC DevNet and engage in the Climate Adaptation Working Groups (CAWG), to develop and deliver capacity building activities to support the adaptation goals of the Global Stocktake. </a:t>
                      </a:r>
                      <a:endParaRPr lang="en-US" sz="900" b="0" i="0" dirty="0">
                        <a:solidFill>
                          <a:srgbClr val="000000"/>
                        </a:solidFill>
                        <a:effectLst/>
                        <a:latin typeface="Aptos" panose="020B0004020202020204" pitchFamily="34" charset="0"/>
                      </a:endParaRPr>
                    </a:p>
                  </a:txBody>
                  <a:tcPr marL="41509" marR="41509" marT="20755" marB="20755"/>
                </a:tc>
                <a:extLst>
                  <a:ext uri="{0D108BD9-81ED-4DB2-BD59-A6C34878D82A}">
                    <a16:rowId xmlns:a16="http://schemas.microsoft.com/office/drawing/2014/main" val="3805213646"/>
                  </a:ext>
                </a:extLst>
              </a:tr>
              <a:tr h="974960">
                <a:tc>
                  <a:txBody>
                    <a:bodyPr/>
                    <a:lstStyle/>
                    <a:p>
                      <a:r>
                        <a:rPr lang="en-US" sz="1200" dirty="0"/>
                        <a:t>Develop a 2026 EO Handbook on Adaptation and Resilience, along with an accompanying web portal featuring case studies. </a:t>
                      </a:r>
                      <a:r>
                        <a:rPr lang="en-US" sz="1200" i="1" dirty="0">
                          <a:solidFill>
                            <a:schemeClr val="accent3">
                              <a:lumMod val="75000"/>
                            </a:schemeClr>
                          </a:solidFill>
                        </a:rPr>
                        <a:t>(Consider further refinement by 2026 Chair before adding to workplan)</a:t>
                      </a:r>
                      <a:endParaRPr lang="en-US" sz="1200" dirty="0"/>
                    </a:p>
                  </a:txBody>
                  <a:tcPr marL="41509" marR="41509" marT="20755" marB="20755"/>
                </a:tc>
                <a:tc>
                  <a:txBody>
                    <a:bodyPr/>
                    <a:lstStyle/>
                    <a:p>
                      <a:pPr algn="l" fontAlgn="auto">
                        <a:lnSpc>
                          <a:spcPts val="1200"/>
                        </a:lnSpc>
                        <a:buNone/>
                      </a:pPr>
                      <a:r>
                        <a:rPr lang="en-US" sz="900" b="0" dirty="0">
                          <a:solidFill>
                            <a:srgbClr val="000000"/>
                          </a:solidFill>
                          <a:effectLst/>
                        </a:rPr>
                        <a:t>2026 CEOS Chair</a:t>
                      </a:r>
                    </a:p>
                    <a:p>
                      <a:pPr algn="l" fontAlgn="auto">
                        <a:lnSpc>
                          <a:spcPts val="1200"/>
                        </a:lnSpc>
                        <a:buNone/>
                      </a:pPr>
                      <a:r>
                        <a:rPr lang="en-US" sz="900" b="0" dirty="0">
                          <a:solidFill>
                            <a:srgbClr val="000000"/>
                          </a:solidFill>
                          <a:effectLst/>
                        </a:rPr>
                        <a:t>ESA EO Handbook Team</a:t>
                      </a:r>
                    </a:p>
                    <a:p>
                      <a:pPr algn="l" fontAlgn="auto">
                        <a:lnSpc>
                          <a:spcPts val="1200"/>
                        </a:lnSpc>
                        <a:buNone/>
                      </a:pPr>
                      <a:r>
                        <a:rPr lang="en-US" sz="900" b="0" dirty="0">
                          <a:solidFill>
                            <a:srgbClr val="000000"/>
                          </a:solidFill>
                          <a:effectLst/>
                        </a:rPr>
                        <a:t>CEOS comms Team</a:t>
                      </a:r>
                    </a:p>
                    <a:p>
                      <a:pPr algn="l" fontAlgn="auto">
                        <a:lnSpc>
                          <a:spcPts val="1200"/>
                        </a:lnSpc>
                        <a:buNone/>
                      </a:pPr>
                      <a:endParaRPr lang="en-US" sz="900" b="0" i="0" dirty="0">
                        <a:solidFill>
                          <a:srgbClr val="000000"/>
                        </a:solidFill>
                        <a:effectLst/>
                        <a:latin typeface="Aptos" panose="020B0004020202020204" pitchFamily="34" charset="0"/>
                      </a:endParaRPr>
                    </a:p>
                  </a:txBody>
                  <a:tcPr marL="41509" marR="41509" marT="20755" marB="20755"/>
                </a:tc>
                <a:tc>
                  <a:txBody>
                    <a:bodyPr/>
                    <a:lstStyle/>
                    <a:p>
                      <a:pPr algn="l" fontAlgn="auto">
                        <a:lnSpc>
                          <a:spcPts val="1200"/>
                        </a:lnSpc>
                        <a:buNone/>
                      </a:pPr>
                      <a:r>
                        <a:rPr lang="en-US" sz="900" b="0" dirty="0">
                          <a:solidFill>
                            <a:srgbClr val="000000"/>
                          </a:solidFill>
                          <a:effectLst/>
                        </a:rPr>
                        <a:t>​CEOS Chair theme activities</a:t>
                      </a:r>
                      <a:endParaRPr lang="en-US" sz="900" b="0" i="0" dirty="0">
                        <a:solidFill>
                          <a:srgbClr val="000000"/>
                        </a:solidFill>
                        <a:effectLst/>
                        <a:latin typeface="Aptos" panose="020B0004020202020204" pitchFamily="34" charset="0"/>
                      </a:endParaRPr>
                    </a:p>
                  </a:txBody>
                  <a:tcPr marL="41509" marR="41509" marT="20755" marB="20755"/>
                </a:tc>
                <a:tc>
                  <a:txBody>
                    <a:bodyPr/>
                    <a:lstStyle/>
                    <a:p>
                      <a:pPr algn="l" fontAlgn="auto">
                        <a:lnSpc>
                          <a:spcPts val="1200"/>
                        </a:lnSpc>
                        <a:buNone/>
                      </a:pPr>
                      <a:r>
                        <a:rPr lang="en-US" sz="900" b="0" dirty="0">
                          <a:solidFill>
                            <a:srgbClr val="000000"/>
                          </a:solidFill>
                          <a:effectLst/>
                        </a:rPr>
                        <a:t>​Periodical </a:t>
                      </a:r>
                      <a:endParaRPr lang="en-US" sz="900" b="0" i="0" dirty="0">
                        <a:solidFill>
                          <a:srgbClr val="000000"/>
                        </a:solidFill>
                        <a:effectLst/>
                        <a:latin typeface="Aptos" panose="020B0004020202020204" pitchFamily="34" charset="0"/>
                      </a:endParaRPr>
                    </a:p>
                  </a:txBody>
                  <a:tcPr marL="41509" marR="41509" marT="20755" marB="20755"/>
                </a:tc>
                <a:tc>
                  <a:txBody>
                    <a:bodyPr/>
                    <a:lstStyle/>
                    <a:p>
                      <a:pPr algn="l" fontAlgn="base">
                        <a:lnSpc>
                          <a:spcPts val="1350"/>
                        </a:lnSpc>
                        <a:buNone/>
                      </a:pPr>
                      <a:r>
                        <a:rPr lang="en-US" sz="900" b="0" u="none" strike="noStrike" dirty="0">
                          <a:solidFill>
                            <a:srgbClr val="000000"/>
                          </a:solidFill>
                          <a:effectLst/>
                        </a:rPr>
                        <a:t>11. </a:t>
                      </a:r>
                      <a:r>
                        <a:rPr lang="en-GB" sz="900" b="0" u="none" strike="noStrike" kern="1200" dirty="0">
                          <a:solidFill>
                            <a:schemeClr val="dk1"/>
                          </a:solidFill>
                          <a:effectLst/>
                        </a:rPr>
                        <a:t>CEOS should showcase adaptation use cases that employ EO data. Establish a repository of successful examples where EO has been applied to support adaptation actions across various sectors (e.g., agriculture, urban planning, disaster risk reduction, ecosystem management). These case studies, potentially drawn from agency-led projects, would demonstrate the value and feasibility of using EO for adaptation and encourage wider adoption</a:t>
                      </a:r>
                      <a:endParaRPr lang="en-US" sz="900" b="0" i="0" dirty="0">
                        <a:solidFill>
                          <a:srgbClr val="000000"/>
                        </a:solidFill>
                        <a:effectLst/>
                        <a:latin typeface="Aptos" panose="020B0004020202020204" pitchFamily="34" charset="0"/>
                      </a:endParaRPr>
                    </a:p>
                  </a:txBody>
                  <a:tcPr marL="41509" marR="41509" marT="20755" marB="20755"/>
                </a:tc>
                <a:extLst>
                  <a:ext uri="{0D108BD9-81ED-4DB2-BD59-A6C34878D82A}">
                    <a16:rowId xmlns:a16="http://schemas.microsoft.com/office/drawing/2014/main" val="1109295430"/>
                  </a:ext>
                </a:extLst>
              </a:tr>
              <a:tr h="955910">
                <a:tc>
                  <a:txBody>
                    <a:bodyPr/>
                    <a:lstStyle/>
                    <a:p>
                      <a:r>
                        <a:rPr lang="en-US" sz="1200" dirty="0"/>
                        <a:t>Reinforce the partnership with EOTEC DevNet to develop capacity building materials on using EO to support adaptation and resilience. </a:t>
                      </a:r>
                      <a:r>
                        <a:rPr lang="en-US" sz="1200" i="1" dirty="0">
                          <a:solidFill>
                            <a:schemeClr val="accent3">
                              <a:lumMod val="75000"/>
                            </a:schemeClr>
                          </a:solidFill>
                        </a:rPr>
                        <a:t>(Consider further refinement by 2026 Chair before adding to workplan)</a:t>
                      </a:r>
                      <a:endParaRPr lang="en-US" sz="1200" dirty="0"/>
                    </a:p>
                  </a:txBody>
                  <a:tcPr marL="41509" marR="41509" marT="20755" marB="20755"/>
                </a:tc>
                <a:tc>
                  <a:txBody>
                    <a:bodyPr/>
                    <a:lstStyle/>
                    <a:p>
                      <a:pPr algn="l" fontAlgn="auto">
                        <a:lnSpc>
                          <a:spcPts val="1200"/>
                        </a:lnSpc>
                        <a:buNone/>
                      </a:pPr>
                      <a:r>
                        <a:rPr lang="en-US" sz="900" b="0" dirty="0">
                          <a:solidFill>
                            <a:srgbClr val="000000"/>
                          </a:solidFill>
                          <a:effectLst/>
                        </a:rPr>
                        <a:t>​</a:t>
                      </a:r>
                      <a:r>
                        <a:rPr lang="en-US" sz="900" b="0" dirty="0" err="1">
                          <a:solidFill>
                            <a:srgbClr val="000000"/>
                          </a:solidFill>
                          <a:effectLst/>
                        </a:rPr>
                        <a:t>WGClimate</a:t>
                      </a:r>
                      <a:endParaRPr lang="en-US" sz="900" b="0" dirty="0">
                        <a:solidFill>
                          <a:srgbClr val="000000"/>
                        </a:solidFill>
                        <a:effectLst/>
                      </a:endParaRPr>
                    </a:p>
                    <a:p>
                      <a:pPr algn="l" fontAlgn="auto">
                        <a:lnSpc>
                          <a:spcPts val="1200"/>
                        </a:lnSpc>
                        <a:buNone/>
                      </a:pPr>
                      <a:r>
                        <a:rPr lang="en-US" sz="900" b="0" dirty="0" err="1">
                          <a:solidFill>
                            <a:srgbClr val="000000"/>
                          </a:solidFill>
                          <a:effectLst/>
                        </a:rPr>
                        <a:t>WGCapD</a:t>
                      </a:r>
                      <a:endParaRPr lang="en-US" sz="900" b="0" dirty="0">
                        <a:solidFill>
                          <a:srgbClr val="000000"/>
                        </a:solidFill>
                        <a:effectLst/>
                      </a:endParaRPr>
                    </a:p>
                    <a:p>
                      <a:pPr algn="l" fontAlgn="auto">
                        <a:lnSpc>
                          <a:spcPts val="1200"/>
                        </a:lnSpc>
                        <a:buNone/>
                      </a:pPr>
                      <a:r>
                        <a:rPr lang="en-US" sz="900" b="0" i="0" dirty="0">
                          <a:solidFill>
                            <a:srgbClr val="000000"/>
                          </a:solidFill>
                          <a:effectLst/>
                          <a:latin typeface="Aptos" panose="020B0004020202020204" pitchFamily="34" charset="0"/>
                        </a:rPr>
                        <a:t>2026 CEOS Chair</a:t>
                      </a:r>
                    </a:p>
                  </a:txBody>
                  <a:tcPr marL="41509" marR="41509" marT="20755" marB="20755"/>
                </a:tc>
                <a:tc>
                  <a:txBody>
                    <a:bodyPr/>
                    <a:lstStyle/>
                    <a:p>
                      <a:pPr algn="l" fontAlgn="auto">
                        <a:lnSpc>
                          <a:spcPts val="1200"/>
                        </a:lnSpc>
                        <a:buNone/>
                      </a:pPr>
                      <a:r>
                        <a:rPr lang="en-US" sz="900" b="0" dirty="0">
                          <a:solidFill>
                            <a:srgbClr val="000000"/>
                          </a:solidFill>
                          <a:effectLst/>
                        </a:rPr>
                        <a:t>Multi-year engagement in a new partnership</a:t>
                      </a:r>
                      <a:endParaRPr lang="en-US" sz="900" b="0" i="0" dirty="0">
                        <a:solidFill>
                          <a:srgbClr val="000000"/>
                        </a:solidFill>
                        <a:effectLst/>
                        <a:latin typeface="Aptos" panose="020B0004020202020204" pitchFamily="34" charset="0"/>
                      </a:endParaRPr>
                    </a:p>
                  </a:txBody>
                  <a:tcPr marL="41509" marR="41509" marT="20755" marB="20755"/>
                </a:tc>
                <a:tc>
                  <a:txBody>
                    <a:bodyPr/>
                    <a:lstStyle/>
                    <a:p>
                      <a:pPr algn="l" fontAlgn="auto">
                        <a:lnSpc>
                          <a:spcPts val="1200"/>
                        </a:lnSpc>
                        <a:buNone/>
                      </a:pPr>
                      <a:r>
                        <a:rPr lang="en-US" sz="900" b="0" dirty="0">
                          <a:solidFill>
                            <a:srgbClr val="000000"/>
                          </a:solidFill>
                          <a:effectLst/>
                        </a:rPr>
                        <a:t>​1-2 </a:t>
                      </a:r>
                      <a:endParaRPr lang="en-US" sz="900" b="0" i="0" dirty="0">
                        <a:solidFill>
                          <a:srgbClr val="000000"/>
                        </a:solidFill>
                        <a:effectLst/>
                        <a:latin typeface="Aptos" panose="020B0004020202020204" pitchFamily="34" charset="0"/>
                      </a:endParaRPr>
                    </a:p>
                  </a:txBody>
                  <a:tcPr marL="41509" marR="41509" marT="20755" marB="20755"/>
                </a:tc>
                <a:tc>
                  <a:txBody>
                    <a:bodyPr/>
                    <a:lstStyle/>
                    <a:p>
                      <a:pPr marL="0" marR="0" lvl="0" indent="0" algn="l" defTabSz="914400" rtl="0" eaLnBrk="1" fontAlgn="base" latinLnBrk="0" hangingPunct="1">
                        <a:lnSpc>
                          <a:spcPts val="1350"/>
                        </a:lnSpc>
                        <a:spcBef>
                          <a:spcPts val="0"/>
                        </a:spcBef>
                        <a:spcAft>
                          <a:spcPts val="0"/>
                        </a:spcAft>
                        <a:buClr>
                          <a:srgbClr val="000000"/>
                        </a:buClr>
                        <a:buSzTx/>
                        <a:buFont typeface="Arial"/>
                        <a:buNone/>
                        <a:tabLst/>
                        <a:defRPr/>
                      </a:pPr>
                      <a:r>
                        <a:rPr lang="en-US" sz="900" b="0" u="none" strike="noStrike" dirty="0">
                          <a:solidFill>
                            <a:srgbClr val="000000"/>
                          </a:solidFill>
                          <a:effectLst/>
                        </a:rPr>
                        <a:t>14. </a:t>
                      </a:r>
                      <a:r>
                        <a:rPr lang="en-GB" sz="900" b="0" u="none" strike="noStrike" kern="1200" dirty="0">
                          <a:solidFill>
                            <a:schemeClr val="dk1"/>
                          </a:solidFill>
                          <a:effectLst/>
                        </a:rPr>
                        <a:t>CEOS should reinforce its partnership with EOTEC DevNet and engage in the Climate Adaptation Working Groups (CAWG), to develop and deliver capacity building activities to support the adaptation goals of the Global Stocktake. </a:t>
                      </a:r>
                      <a:endParaRPr lang="en-US" sz="900" b="0" i="0" dirty="0">
                        <a:solidFill>
                          <a:srgbClr val="000000"/>
                        </a:solidFill>
                        <a:effectLst/>
                        <a:latin typeface="Aptos" panose="020B0004020202020204" pitchFamily="34" charset="0"/>
                      </a:endParaRPr>
                    </a:p>
                    <a:p>
                      <a:pPr algn="l" fontAlgn="base">
                        <a:lnSpc>
                          <a:spcPts val="1350"/>
                        </a:lnSpc>
                        <a:buNone/>
                      </a:pPr>
                      <a:endParaRPr lang="en-US" sz="900" b="0" i="0" dirty="0">
                        <a:solidFill>
                          <a:srgbClr val="000000"/>
                        </a:solidFill>
                        <a:effectLst/>
                        <a:latin typeface="Aptos" panose="020B0004020202020204" pitchFamily="34" charset="0"/>
                      </a:endParaRPr>
                    </a:p>
                  </a:txBody>
                  <a:tcPr marL="41509" marR="41509" marT="20755" marB="20755"/>
                </a:tc>
                <a:extLst>
                  <a:ext uri="{0D108BD9-81ED-4DB2-BD59-A6C34878D82A}">
                    <a16:rowId xmlns:a16="http://schemas.microsoft.com/office/drawing/2014/main" val="193921792"/>
                  </a:ext>
                </a:extLst>
              </a:tr>
            </a:tbl>
          </a:graphicData>
        </a:graphic>
      </p:graphicFrame>
    </p:spTree>
    <p:extLst>
      <p:ext uri="{BB962C8B-B14F-4D97-AF65-F5344CB8AC3E}">
        <p14:creationId xmlns:p14="http://schemas.microsoft.com/office/powerpoint/2010/main" val="2259589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p10"/>
          <p:cNvSpPr txBox="1">
            <a:spLocks noGrp="1"/>
          </p:cNvSpPr>
          <p:nvPr>
            <p:ph type="body" idx="1"/>
          </p:nvPr>
        </p:nvSpPr>
        <p:spPr>
          <a:xfrm>
            <a:off x="207006" y="915643"/>
            <a:ext cx="8621700" cy="3497100"/>
          </a:xfrm>
          <a:prstGeom prst="rect">
            <a:avLst/>
          </a:prstGeom>
        </p:spPr>
        <p:txBody>
          <a:bodyPr spcFirstLastPara="1" wrap="square" lIns="68575" tIns="34275" rIns="68575" bIns="34275" anchor="t" anchorCtr="0">
            <a:noAutofit/>
          </a:bodyPr>
          <a:lstStyle/>
          <a:p>
            <a:pPr marL="457200" lvl="0" indent="-336550" algn="l" rtl="0">
              <a:spcBef>
                <a:spcPts val="1000"/>
              </a:spcBef>
              <a:spcAft>
                <a:spcPts val="0"/>
              </a:spcAft>
              <a:buSzPts val="1700"/>
              <a:buChar char="❖"/>
            </a:pPr>
            <a:r>
              <a:rPr lang="en-GB" sz="1700" dirty="0"/>
              <a:t>UNFCCC provides an annual synthesis report on capacity building, referencing the capacity building framework for developing countries</a:t>
            </a:r>
            <a:endParaRPr sz="1700" dirty="0"/>
          </a:p>
          <a:p>
            <a:pPr marL="914400" lvl="1" indent="-317500" algn="l" rtl="0">
              <a:spcBef>
                <a:spcPts val="0"/>
              </a:spcBef>
              <a:spcAft>
                <a:spcPts val="0"/>
              </a:spcAft>
              <a:buSzPts val="1400"/>
              <a:buChar char="▪"/>
            </a:pPr>
            <a:r>
              <a:rPr lang="en-GB" sz="1400" dirty="0"/>
              <a:t>Important to strengthen institutional and individual capacities</a:t>
            </a:r>
            <a:endParaRPr sz="1400" dirty="0"/>
          </a:p>
          <a:p>
            <a:pPr marL="914400" lvl="1" indent="-317500" algn="l" rtl="0">
              <a:spcBef>
                <a:spcPts val="0"/>
              </a:spcBef>
              <a:spcAft>
                <a:spcPts val="0"/>
              </a:spcAft>
              <a:buSzPts val="1400"/>
              <a:buChar char="▪"/>
            </a:pPr>
            <a:r>
              <a:rPr lang="en-GB" sz="1400" dirty="0"/>
              <a:t>Peer-to-peer learning is very important</a:t>
            </a:r>
            <a:endParaRPr sz="1400" dirty="0"/>
          </a:p>
          <a:p>
            <a:pPr marL="457200" lvl="0" indent="-336550" algn="l" rtl="0">
              <a:spcBef>
                <a:spcPts val="1000"/>
              </a:spcBef>
              <a:spcAft>
                <a:spcPts val="0"/>
              </a:spcAft>
              <a:buSzPts val="1700"/>
              <a:buChar char="❖"/>
            </a:pPr>
            <a:r>
              <a:rPr lang="en-GB" sz="1700" dirty="0"/>
              <a:t>UNFCCC Secretariat manages the </a:t>
            </a:r>
            <a:r>
              <a:rPr lang="en-GB" sz="1700" u="sng" dirty="0">
                <a:solidFill>
                  <a:schemeClr val="hlink"/>
                </a:solidFill>
                <a:hlinkClick r:id="rId3"/>
              </a:rPr>
              <a:t>Capacity Building Portal</a:t>
            </a:r>
            <a:r>
              <a:rPr lang="en-GB" sz="1700" dirty="0"/>
              <a:t>, which showcases a range of tools, projects, courses, and other resources to enhance the capacity and ability of developing countries to respond to the challenges posed by climate change at national, regional and local levels.</a:t>
            </a:r>
            <a:endParaRPr sz="1700" dirty="0"/>
          </a:p>
        </p:txBody>
      </p:sp>
      <p:sp>
        <p:nvSpPr>
          <p:cNvPr id="82" name="Google Shape;82;p10"/>
          <p:cNvSpPr txBox="1">
            <a:spLocks noGrp="1"/>
          </p:cNvSpPr>
          <p:nvPr>
            <p:ph type="title"/>
          </p:nvPr>
        </p:nvSpPr>
        <p:spPr>
          <a:xfrm>
            <a:off x="132036" y="131954"/>
            <a:ext cx="7040100" cy="5844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GB"/>
              <a:t>UNFCCC Capacity Building</a:t>
            </a:r>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1"/>
          <p:cNvSpPr txBox="1">
            <a:spLocks noGrp="1"/>
          </p:cNvSpPr>
          <p:nvPr>
            <p:ph type="body" idx="1"/>
          </p:nvPr>
        </p:nvSpPr>
        <p:spPr>
          <a:xfrm>
            <a:off x="207006" y="915643"/>
            <a:ext cx="8621700" cy="3497100"/>
          </a:xfrm>
          <a:prstGeom prst="rect">
            <a:avLst/>
          </a:prstGeom>
        </p:spPr>
        <p:txBody>
          <a:bodyPr spcFirstLastPara="1" wrap="square" lIns="68575" tIns="34275" rIns="68575" bIns="34275" anchor="t" anchorCtr="0">
            <a:noAutofit/>
          </a:bodyPr>
          <a:lstStyle/>
          <a:p>
            <a:pPr marL="457200" lvl="0" indent="-361950" algn="l" rtl="0">
              <a:spcBef>
                <a:spcPts val="800"/>
              </a:spcBef>
              <a:spcAft>
                <a:spcPts val="0"/>
              </a:spcAft>
              <a:buSzPts val="2100"/>
              <a:buChar char="❖"/>
            </a:pPr>
            <a:r>
              <a:rPr lang="en-GB"/>
              <a:t>Develop a list of existing training/workshop/outreach materials for GHG Remote Sensing</a:t>
            </a:r>
            <a:endParaRPr/>
          </a:p>
          <a:p>
            <a:pPr marL="914400" lvl="1" indent="-342900" algn="l" rtl="0">
              <a:spcBef>
                <a:spcPts val="0"/>
              </a:spcBef>
              <a:spcAft>
                <a:spcPts val="0"/>
              </a:spcAft>
              <a:buSzPts val="1800"/>
              <a:buChar char="▪"/>
            </a:pPr>
            <a:r>
              <a:rPr lang="en-GB"/>
              <a:t>In progress - initial spreadsheet developed, considering how best to promote / populate</a:t>
            </a:r>
            <a:endParaRPr/>
          </a:p>
        </p:txBody>
      </p:sp>
      <p:sp>
        <p:nvSpPr>
          <p:cNvPr id="88" name="Google Shape;88;p11"/>
          <p:cNvSpPr txBox="1">
            <a:spLocks noGrp="1"/>
          </p:cNvSpPr>
          <p:nvPr>
            <p:ph type="title"/>
          </p:nvPr>
        </p:nvSpPr>
        <p:spPr>
          <a:xfrm>
            <a:off x="132036" y="131954"/>
            <a:ext cx="7040100" cy="584400"/>
          </a:xfrm>
          <a:prstGeom prst="rect">
            <a:avLst/>
          </a:prstGeom>
        </p:spPr>
        <p:txBody>
          <a:bodyPr spcFirstLastPara="1" wrap="square" lIns="68575" tIns="34275" rIns="68575" bIns="34275" anchor="t" anchorCtr="0">
            <a:noAutofit/>
          </a:bodyPr>
          <a:lstStyle/>
          <a:p>
            <a:pPr marL="0" lvl="0" indent="0" algn="l" rtl="0">
              <a:spcBef>
                <a:spcPts val="0"/>
              </a:spcBef>
              <a:spcAft>
                <a:spcPts val="0"/>
              </a:spcAft>
              <a:buNone/>
            </a:pPr>
            <a:r>
              <a:rPr lang="en-GB"/>
              <a:t>From the GHG Roadmap</a:t>
            </a:r>
            <a:endParaRPr/>
          </a:p>
        </p:txBody>
      </p:sp>
      <p:pic>
        <p:nvPicPr>
          <p:cNvPr id="89" name="Google Shape;89;p11"/>
          <p:cNvPicPr preferRelativeResize="0"/>
          <p:nvPr/>
        </p:nvPicPr>
        <p:blipFill>
          <a:blip r:embed="rId3">
            <a:alphaModFix/>
          </a:blip>
          <a:stretch>
            <a:fillRect/>
          </a:stretch>
        </p:blipFill>
        <p:spPr>
          <a:xfrm>
            <a:off x="1126876" y="2492048"/>
            <a:ext cx="6781926" cy="2205451"/>
          </a:xfrm>
          <a:prstGeom prst="rect">
            <a:avLst/>
          </a:prstGeom>
          <a:noFill/>
          <a:ln w="9525" cap="flat" cmpd="sng">
            <a:solidFill>
              <a:schemeClr val="dk2"/>
            </a:solidFill>
            <a:prstDash val="solid"/>
            <a:round/>
            <a:headEnd type="none" w="sm" len="sm"/>
            <a:tailEnd type="none" w="sm" len="sm"/>
          </a:ln>
        </p:spPr>
      </p:pic>
    </p:spTree>
  </p:cSld>
  <p:clrMapOvr>
    <a:masterClrMapping/>
  </p:clrMapOvr>
</p:sld>
</file>

<file path=ppt/theme/theme1.xml><?xml version="1.0" encoding="utf-8"?>
<a:theme xmlns:a="http://schemas.openxmlformats.org/drawingml/2006/main" name="ceos">
  <a:themeElements>
    <a:clrScheme name="Custom 2">
      <a:dk1>
        <a:srgbClr val="000000"/>
      </a:dk1>
      <a:lt1>
        <a:srgbClr val="FFFFFF"/>
      </a:lt1>
      <a:dk2>
        <a:srgbClr val="44546A"/>
      </a:dk2>
      <a:lt2>
        <a:srgbClr val="E7E6E6"/>
      </a:lt2>
      <a:accent1>
        <a:srgbClr val="33445F"/>
      </a:accent1>
      <a:accent2>
        <a:srgbClr val="A3CB34"/>
      </a:accent2>
      <a:accent3>
        <a:srgbClr val="C1666B"/>
      </a:accent3>
      <a:accent4>
        <a:srgbClr val="DDDDDD"/>
      </a:accent4>
      <a:accent5>
        <a:srgbClr val="7BC0D7"/>
      </a:accent5>
      <a:accent6>
        <a:srgbClr val="D1462F"/>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TotalTime>
  <Words>690</Words>
  <Application>Microsoft Macintosh PowerPoint</Application>
  <PresentationFormat>On-screen Show (16:9)</PresentationFormat>
  <Paragraphs>56</Paragraphs>
  <Slides>6</Slides>
  <Notes>6</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6</vt:i4>
      </vt:variant>
    </vt:vector>
  </HeadingPairs>
  <TitlesOfParts>
    <vt:vector size="16" baseType="lpstr">
      <vt:lpstr>Barlow</vt:lpstr>
      <vt:lpstr>Montserrat Medium</vt:lpstr>
      <vt:lpstr>Barlow SemiBold</vt:lpstr>
      <vt:lpstr>Arial</vt:lpstr>
      <vt:lpstr>Montserrat SemiBold</vt:lpstr>
      <vt:lpstr>Aptos</vt:lpstr>
      <vt:lpstr>Montserrat</vt:lpstr>
      <vt:lpstr>Average</vt:lpstr>
      <vt:lpstr>Lobster</vt:lpstr>
      <vt:lpstr>ceos</vt:lpstr>
      <vt:lpstr>WGClimate Capacity Building Needs</vt:lpstr>
      <vt:lpstr>Capacity Building Gap</vt:lpstr>
      <vt:lpstr>From the GST Strategy</vt:lpstr>
      <vt:lpstr>Capacity development</vt:lpstr>
      <vt:lpstr>UNFCCC Capacity Building</vt:lpstr>
      <vt:lpstr>From the GHG Roadmap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Su, Wenying (LARC-E302)</cp:lastModifiedBy>
  <cp:revision>2</cp:revision>
  <dcterms:modified xsi:type="dcterms:W3CDTF">2026-09-03T12:44:07Z</dcterms:modified>
</cp:coreProperties>
</file>