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NfAKE+YzPCG7cym4oXociussN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796D966-1B05-468F-BD20-ECF9362F0141}">
  <a:tblStyle styleId="{A796D966-1B05-468F-BD20-ECF9362F014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customschemas.google.com/relationships/presentationmetadata" Target="meta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fadfe30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g3f9fadfe30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9fadfe30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3f9fadfe30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9fadfe30b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9fadfe30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897deeb7b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f897deeb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897deeb7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3f897deeb7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897deeb7b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3f897deeb7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4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4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4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7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7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7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7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7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" name="Google Shape;29;p7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4" name="Google Shape;34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37;p5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4" name="Google Shape;44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8" name="Google Shape;48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8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8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8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8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3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/>
          <p:nvPr>
            <p:ph type="title"/>
          </p:nvPr>
        </p:nvSpPr>
        <p:spPr>
          <a:xfrm>
            <a:off x="176050" y="86092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CEOS Water Portal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Yasha Moz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NASA, EOTEC DevNet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 - 15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September 3,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9fadfe30b_0_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GB"/>
              <a:t>NASA SIT Chair Priorities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br>
              <a:rPr lang="en-GB"/>
            </a:br>
            <a:endParaRPr/>
          </a:p>
        </p:txBody>
      </p:sp>
      <p:sp>
        <p:nvSpPr>
          <p:cNvPr id="73" name="Google Shape;73;g3f9fadfe30b_0_6"/>
          <p:cNvSpPr txBox="1"/>
          <p:nvPr/>
        </p:nvSpPr>
        <p:spPr>
          <a:xfrm>
            <a:off x="370505" y="1555305"/>
            <a:ext cx="6756900" cy="4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700" u="none" cap="none" strike="noStrike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Priority 1: Water Planet- Seeing Earth's Water from Space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00" u="none" cap="none" strike="noStrike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Advance understanding of Earth's water cycle by monitoring terrestrial waters, coastal regions, and oceans from space. </a:t>
            </a:r>
            <a:r>
              <a:rPr b="1"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Transform this knowledge to actionable insights</a:t>
            </a:r>
            <a:r>
              <a:rPr b="0" i="0" lang="en-GB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to enhance water use efficiency, improve water quality, and enhance resilience to water-related hazards such as droughts, floods, and storms. </a:t>
            </a:r>
            <a:endParaRPr/>
          </a:p>
          <a:p>
            <a:pPr indent="-107950" lvl="1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00" u="none" cap="none" strike="noStrike">
              <a:solidFill>
                <a:srgbClr val="A5A5A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g3f9fadfe30b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0423" y="1553634"/>
            <a:ext cx="2390776" cy="3581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g3f9fadfe30b_0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40434" y="3352196"/>
            <a:ext cx="1786467" cy="3008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9fadfe30b_0_13"/>
          <p:cNvSpPr txBox="1"/>
          <p:nvPr>
            <p:ph idx="1" type="body"/>
          </p:nvPr>
        </p:nvSpPr>
        <p:spPr>
          <a:xfrm>
            <a:off x="324224" y="1558525"/>
            <a:ext cx="51792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❖"/>
            </a:pPr>
            <a:r>
              <a:rPr lang="en-GB" sz="2400"/>
              <a:t>Coordinated Water Observations</a:t>
            </a:r>
            <a:endParaRPr/>
          </a:p>
          <a:p>
            <a:pPr indent="-406400" lvl="0" marL="457200" rtl="0" algn="l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 sz="2400"/>
              <a:t>Accessible and Interoperable Water Data Products</a:t>
            </a:r>
            <a:endParaRPr/>
          </a:p>
          <a:p>
            <a:pPr indent="-406400" lvl="0" marL="457200" rtl="0" algn="l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b="1" lang="en-GB" sz="2400"/>
              <a:t>User-Center Solutions for Water Challenges</a:t>
            </a:r>
            <a:endParaRPr b="1"/>
          </a:p>
          <a:p>
            <a:pPr indent="-406400" lvl="0" marL="457200" rtl="0" algn="l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 sz="2400"/>
              <a:t>Assessment of Benefits &amp; Impact</a:t>
            </a:r>
            <a:endParaRPr/>
          </a:p>
          <a:p>
            <a:pPr indent="-228600" lvl="0" marL="457200" rtl="0" algn="l">
              <a:lnSpc>
                <a:spcPct val="114999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81" name="Google Shape;81;g3f9fadfe30b_0_13"/>
          <p:cNvSpPr txBox="1"/>
          <p:nvPr>
            <p:ph type="title"/>
          </p:nvPr>
        </p:nvSpPr>
        <p:spPr>
          <a:xfrm>
            <a:off x="176048" y="224320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GB"/>
              <a:t>Priority 1: Key Objectives</a:t>
            </a:r>
            <a:endParaRPr/>
          </a:p>
        </p:txBody>
      </p:sp>
      <p:pic>
        <p:nvPicPr>
          <p:cNvPr id="82" name="Google Shape;82;g3f9fadfe30b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48489" y="2424264"/>
            <a:ext cx="5895975" cy="2638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9fadfe30b_0_1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GB" sz="4300"/>
              <a:t>Priority 1: Deliverables Timeline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f9fadfe30b_0_19"/>
          <p:cNvSpPr/>
          <p:nvPr/>
        </p:nvSpPr>
        <p:spPr>
          <a:xfrm>
            <a:off x="1273025" y="2794100"/>
            <a:ext cx="9999900" cy="937500"/>
          </a:xfrm>
          <a:prstGeom prst="rect">
            <a:avLst/>
          </a:prstGeom>
          <a:solidFill>
            <a:srgbClr val="C1E6F5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3f9fadfe30b_0_19"/>
          <p:cNvSpPr/>
          <p:nvPr/>
        </p:nvSpPr>
        <p:spPr>
          <a:xfrm>
            <a:off x="1321778" y="4593950"/>
            <a:ext cx="9951000" cy="1021200"/>
          </a:xfrm>
          <a:prstGeom prst="rect">
            <a:avLst/>
          </a:prstGeom>
          <a:solidFill>
            <a:srgbClr val="C1E6F5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3f9fadfe30b_0_19"/>
          <p:cNvSpPr/>
          <p:nvPr/>
        </p:nvSpPr>
        <p:spPr>
          <a:xfrm>
            <a:off x="1288367" y="1726125"/>
            <a:ext cx="9999900" cy="4620000"/>
          </a:xfrm>
          <a:prstGeom prst="roundRect">
            <a:avLst>
              <a:gd fmla="val 7500" name="adj"/>
            </a:avLst>
          </a:prstGeom>
          <a:noFill/>
          <a:ln cap="flat" cmpd="sng" w="50800">
            <a:solidFill>
              <a:srgbClr val="45B2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3f9fadfe30b_0_19"/>
          <p:cNvSpPr/>
          <p:nvPr/>
        </p:nvSpPr>
        <p:spPr>
          <a:xfrm>
            <a:off x="615250" y="1293400"/>
            <a:ext cx="3877800" cy="494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50800">
            <a:solidFill>
              <a:srgbClr val="45B2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600" u="none" cap="none" strike="noStrike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Seeing Earth’s Water from Space</a:t>
            </a:r>
            <a:endParaRPr sz="1900"/>
          </a:p>
        </p:txBody>
      </p:sp>
      <p:sp>
        <p:nvSpPr>
          <p:cNvPr id="92" name="Google Shape;92;g3f9fadfe30b_0_19"/>
          <p:cNvSpPr txBox="1"/>
          <p:nvPr/>
        </p:nvSpPr>
        <p:spPr>
          <a:xfrm>
            <a:off x="1386039" y="2454441"/>
            <a:ext cx="2300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300" u="sng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Objectives</a:t>
            </a:r>
            <a:endParaRPr sz="1900"/>
          </a:p>
        </p:txBody>
      </p:sp>
      <p:sp>
        <p:nvSpPr>
          <p:cNvPr id="93" name="Google Shape;93;g3f9fadfe30b_0_19"/>
          <p:cNvSpPr txBox="1"/>
          <p:nvPr/>
        </p:nvSpPr>
        <p:spPr>
          <a:xfrm>
            <a:off x="1372309" y="3019555"/>
            <a:ext cx="2170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Coordinated Water Observations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f9fadfe30b_0_19"/>
          <p:cNvSpPr txBox="1"/>
          <p:nvPr/>
        </p:nvSpPr>
        <p:spPr>
          <a:xfrm>
            <a:off x="1383633" y="3821188"/>
            <a:ext cx="24477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Accessible &amp; Interoperable Water Data Products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3f9fadfe30b_0_19"/>
          <p:cNvSpPr txBox="1"/>
          <p:nvPr/>
        </p:nvSpPr>
        <p:spPr>
          <a:xfrm>
            <a:off x="1383633" y="4802641"/>
            <a:ext cx="23028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User-centered Solutions for Water Challenges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3f9fadfe30b_0_19"/>
          <p:cNvSpPr txBox="1"/>
          <p:nvPr/>
        </p:nvSpPr>
        <p:spPr>
          <a:xfrm>
            <a:off x="1383633" y="5689963"/>
            <a:ext cx="2302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Assess </a:t>
            </a:r>
            <a:r>
              <a:rPr b="1" lang="en-GB" sz="1300">
                <a:latin typeface="Montserrat"/>
                <a:ea typeface="Montserrat"/>
                <a:cs typeface="Montserrat"/>
                <a:sym typeface="Montserrat"/>
              </a:rPr>
              <a:t>Impact &amp; B</a:t>
            </a:r>
            <a:r>
              <a:rPr b="1" i="0" lang="en-GB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enefits</a:t>
            </a:r>
            <a:endParaRPr sz="1900"/>
          </a:p>
        </p:txBody>
      </p:sp>
      <p:sp>
        <p:nvSpPr>
          <p:cNvPr id="97" name="Google Shape;97;g3f9fadfe30b_0_19"/>
          <p:cNvSpPr/>
          <p:nvPr/>
        </p:nvSpPr>
        <p:spPr>
          <a:xfrm>
            <a:off x="3321975" y="1939975"/>
            <a:ext cx="7706400" cy="3513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3AA0C2"/>
              </a:gs>
              <a:gs pos="48000">
                <a:srgbClr val="45B2E1"/>
              </a:gs>
              <a:gs pos="100000">
                <a:srgbClr val="276B81"/>
              </a:gs>
            </a:gsLst>
            <a:lin ang="5400012" scaled="0"/>
          </a:gradFill>
          <a:ln cap="flat" cmpd="sng" w="33875">
            <a:solidFill>
              <a:srgbClr val="151C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3f9fadfe30b_0_19"/>
          <p:cNvSpPr txBox="1"/>
          <p:nvPr/>
        </p:nvSpPr>
        <p:spPr>
          <a:xfrm>
            <a:off x="2792030" y="2345145"/>
            <a:ext cx="705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99" name="Google Shape;99;g3f9fadfe30b_0_19"/>
          <p:cNvSpPr txBox="1"/>
          <p:nvPr/>
        </p:nvSpPr>
        <p:spPr>
          <a:xfrm>
            <a:off x="3185806" y="2345145"/>
            <a:ext cx="7932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Plenary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2025</a:t>
            </a:r>
            <a:endParaRPr sz="1900"/>
          </a:p>
        </p:txBody>
      </p:sp>
      <p:sp>
        <p:nvSpPr>
          <p:cNvPr id="100" name="Google Shape;100;g3f9fadfe30b_0_19"/>
          <p:cNvSpPr txBox="1"/>
          <p:nvPr/>
        </p:nvSpPr>
        <p:spPr>
          <a:xfrm>
            <a:off x="4420258" y="2345145"/>
            <a:ext cx="705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SIT-41</a:t>
            </a:r>
            <a:endParaRPr sz="1900"/>
          </a:p>
        </p:txBody>
      </p:sp>
      <p:sp>
        <p:nvSpPr>
          <p:cNvPr id="101" name="Google Shape;101;g3f9fadfe30b_0_19"/>
          <p:cNvSpPr txBox="1"/>
          <p:nvPr/>
        </p:nvSpPr>
        <p:spPr>
          <a:xfrm>
            <a:off x="5933273" y="2345145"/>
            <a:ext cx="7053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SIT TW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2026</a:t>
            </a:r>
            <a:endParaRPr sz="1900"/>
          </a:p>
        </p:txBody>
      </p:sp>
      <p:sp>
        <p:nvSpPr>
          <p:cNvPr id="102" name="Google Shape;102;g3f9fadfe30b_0_19"/>
          <p:cNvSpPr txBox="1"/>
          <p:nvPr/>
        </p:nvSpPr>
        <p:spPr>
          <a:xfrm>
            <a:off x="6879060" y="2345145"/>
            <a:ext cx="7713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Plenary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2026</a:t>
            </a:r>
            <a:endParaRPr sz="1900"/>
          </a:p>
        </p:txBody>
      </p:sp>
      <p:sp>
        <p:nvSpPr>
          <p:cNvPr id="103" name="Google Shape;103;g3f9fadfe30b_0_19"/>
          <p:cNvSpPr txBox="1"/>
          <p:nvPr/>
        </p:nvSpPr>
        <p:spPr>
          <a:xfrm>
            <a:off x="8198223" y="2345145"/>
            <a:ext cx="705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SIT-42</a:t>
            </a:r>
            <a:endParaRPr sz="1900"/>
          </a:p>
        </p:txBody>
      </p:sp>
      <p:sp>
        <p:nvSpPr>
          <p:cNvPr id="104" name="Google Shape;104;g3f9fadfe30b_0_19"/>
          <p:cNvSpPr txBox="1"/>
          <p:nvPr/>
        </p:nvSpPr>
        <p:spPr>
          <a:xfrm>
            <a:off x="9459028" y="2345145"/>
            <a:ext cx="7053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SIT TW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2027</a:t>
            </a:r>
            <a:endParaRPr sz="1900"/>
          </a:p>
        </p:txBody>
      </p:sp>
      <p:sp>
        <p:nvSpPr>
          <p:cNvPr id="105" name="Google Shape;105;g3f9fadfe30b_0_19"/>
          <p:cNvSpPr txBox="1"/>
          <p:nvPr/>
        </p:nvSpPr>
        <p:spPr>
          <a:xfrm>
            <a:off x="10410498" y="2329803"/>
            <a:ext cx="7713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Plenary</a:t>
            </a:r>
            <a:endParaRPr sz="19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2027</a:t>
            </a:r>
            <a:endParaRPr sz="1900"/>
          </a:p>
        </p:txBody>
      </p:sp>
      <p:sp>
        <p:nvSpPr>
          <p:cNvPr id="106" name="Google Shape;106;g3f9fadfe30b_0_19"/>
          <p:cNvSpPr/>
          <p:nvPr/>
        </p:nvSpPr>
        <p:spPr>
          <a:xfrm>
            <a:off x="3521777" y="2077521"/>
            <a:ext cx="91500" cy="91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3f9fadfe30b_0_19"/>
          <p:cNvSpPr/>
          <p:nvPr/>
        </p:nvSpPr>
        <p:spPr>
          <a:xfrm>
            <a:off x="4681336" y="2077521"/>
            <a:ext cx="91500" cy="91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f9fadfe30b_0_19"/>
          <p:cNvSpPr/>
          <p:nvPr/>
        </p:nvSpPr>
        <p:spPr>
          <a:xfrm>
            <a:off x="6221626" y="2077521"/>
            <a:ext cx="91500" cy="91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f9fadfe30b_0_19"/>
          <p:cNvSpPr/>
          <p:nvPr/>
        </p:nvSpPr>
        <p:spPr>
          <a:xfrm>
            <a:off x="7235487" y="2077521"/>
            <a:ext cx="91500" cy="91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f9fadfe30b_0_19"/>
          <p:cNvSpPr/>
          <p:nvPr/>
        </p:nvSpPr>
        <p:spPr>
          <a:xfrm>
            <a:off x="10754378" y="2062179"/>
            <a:ext cx="91500" cy="91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3f9fadfe30b_0_19"/>
          <p:cNvSpPr/>
          <p:nvPr/>
        </p:nvSpPr>
        <p:spPr>
          <a:xfrm>
            <a:off x="9765825" y="2077521"/>
            <a:ext cx="91500" cy="91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3f9fadfe30b_0_19"/>
          <p:cNvSpPr/>
          <p:nvPr/>
        </p:nvSpPr>
        <p:spPr>
          <a:xfrm>
            <a:off x="8459303" y="2077521"/>
            <a:ext cx="91500" cy="91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f9fadfe30b_0_19"/>
          <p:cNvSpPr txBox="1"/>
          <p:nvPr/>
        </p:nvSpPr>
        <p:spPr>
          <a:xfrm>
            <a:off x="3477303" y="3025361"/>
            <a:ext cx="16542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Gap analysis of water variables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g3f9fadfe30b_0_19"/>
          <p:cNvSpPr txBox="1"/>
          <p:nvPr/>
        </p:nvSpPr>
        <p:spPr>
          <a:xfrm>
            <a:off x="3792608" y="3864200"/>
            <a:ext cx="2237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CEOS-ARD Self Assessments </a:t>
            </a:r>
            <a:endParaRPr sz="1100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0800" lvl="0" marL="1143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g3f9fadfe30b_0_19"/>
          <p:cNvSpPr txBox="1"/>
          <p:nvPr/>
        </p:nvSpPr>
        <p:spPr>
          <a:xfrm>
            <a:off x="7428099" y="4028275"/>
            <a:ext cx="3877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Encourage and contribute CEOS ARD Water </a:t>
            </a:r>
            <a:r>
              <a:rPr lang="en-GB" sz="1100"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-GB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roducts related to water </a:t>
            </a:r>
            <a:r>
              <a:rPr lang="en-GB" sz="1100">
                <a:latin typeface="Montserrat"/>
                <a:ea typeface="Montserrat"/>
                <a:cs typeface="Montserrat"/>
                <a:sym typeface="Montserrat"/>
              </a:rPr>
              <a:t>resources &amp; quality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f9fadfe30b_0_19"/>
          <p:cNvSpPr txBox="1"/>
          <p:nvPr/>
        </p:nvSpPr>
        <p:spPr>
          <a:xfrm>
            <a:off x="4369575" y="4592300"/>
            <a:ext cx="7212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Align and promote user-driven tools for water management and resilience</a:t>
            </a:r>
            <a:endParaRPr b="1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g3f9fadfe30b_0_19"/>
          <p:cNvSpPr txBox="1"/>
          <p:nvPr/>
        </p:nvSpPr>
        <p:spPr>
          <a:xfrm>
            <a:off x="4696667" y="3261565"/>
            <a:ext cx="72123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Coordinate and promote multisource integrated water products </a:t>
            </a:r>
            <a:endParaRPr sz="1100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09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g3f9fadfe30b_0_19"/>
          <p:cNvSpPr/>
          <p:nvPr/>
        </p:nvSpPr>
        <p:spPr>
          <a:xfrm>
            <a:off x="4794862" y="2907950"/>
            <a:ext cx="3477600" cy="461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Best practice guidance for integrating multispectral (optical + SAR) data for water</a:t>
            </a:r>
            <a:endParaRPr b="1"/>
          </a:p>
        </p:txBody>
      </p:sp>
      <p:sp>
        <p:nvSpPr>
          <p:cNvPr id="119" name="Google Shape;119;g3f9fadfe30b_0_19"/>
          <p:cNvSpPr/>
          <p:nvPr/>
        </p:nvSpPr>
        <p:spPr>
          <a:xfrm>
            <a:off x="4074050" y="4878738"/>
            <a:ext cx="2709600" cy="2769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2424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Water Quality Workshop Series </a:t>
            </a:r>
            <a:endParaRPr b="1" sz="1100">
              <a:solidFill>
                <a:srgbClr val="0070C0"/>
              </a:solidFill>
            </a:endParaRPr>
          </a:p>
        </p:txBody>
      </p:sp>
      <p:sp>
        <p:nvSpPr>
          <p:cNvPr id="120" name="Google Shape;120;g3f9fadfe30b_0_19"/>
          <p:cNvSpPr/>
          <p:nvPr/>
        </p:nvSpPr>
        <p:spPr>
          <a:xfrm>
            <a:off x="5079316" y="4118539"/>
            <a:ext cx="1320600" cy="400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CEOS-ARD for Water</a:t>
            </a:r>
            <a:endParaRPr b="1">
              <a:solidFill>
                <a:srgbClr val="0070C0"/>
              </a:solidFill>
            </a:endParaRPr>
          </a:p>
        </p:txBody>
      </p:sp>
      <p:sp>
        <p:nvSpPr>
          <p:cNvPr id="121" name="Google Shape;121;g3f9fadfe30b_0_19"/>
          <p:cNvSpPr/>
          <p:nvPr/>
        </p:nvSpPr>
        <p:spPr>
          <a:xfrm>
            <a:off x="7326975" y="6068900"/>
            <a:ext cx="3526800" cy="189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Use cases on the benefits of EO for water </a:t>
            </a:r>
            <a:endParaRPr b="1" sz="1100">
              <a:solidFill>
                <a:srgbClr val="4444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g3f9fadfe30b_0_19"/>
          <p:cNvSpPr/>
          <p:nvPr/>
        </p:nvSpPr>
        <p:spPr>
          <a:xfrm>
            <a:off x="7898954" y="4956854"/>
            <a:ext cx="2888100" cy="461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444444"/>
                </a:solidFill>
                <a:latin typeface="Montserrat"/>
                <a:ea typeface="Montserrat"/>
                <a:cs typeface="Montserrat"/>
                <a:sym typeface="Montserrat"/>
              </a:rPr>
              <a:t>Advancing EO data for water resources solutions (TBD)</a:t>
            </a:r>
            <a:endParaRPr b="1" sz="1100">
              <a:solidFill>
                <a:srgbClr val="44444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g3f9fadfe30b_0_19"/>
          <p:cNvSpPr/>
          <p:nvPr/>
        </p:nvSpPr>
        <p:spPr>
          <a:xfrm>
            <a:off x="4088175" y="5761124"/>
            <a:ext cx="6863400" cy="189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Impact assessment of existing CEOS activities related to water/resilience (w/ Priority 2)</a:t>
            </a:r>
            <a:endParaRPr b="1">
              <a:solidFill>
                <a:srgbClr val="0070C0"/>
              </a:solidFill>
            </a:endParaRPr>
          </a:p>
        </p:txBody>
      </p:sp>
      <p:sp>
        <p:nvSpPr>
          <p:cNvPr id="124" name="Google Shape;124;g3f9fadfe30b_0_19"/>
          <p:cNvSpPr txBox="1"/>
          <p:nvPr/>
        </p:nvSpPr>
        <p:spPr>
          <a:xfrm>
            <a:off x="3613287" y="3741234"/>
            <a:ext cx="4550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Montserrat"/>
                <a:ea typeface="Montserrat"/>
                <a:cs typeface="Montserrat"/>
                <a:sym typeface="Montserrat"/>
              </a:rPr>
              <a:t>Define application specific requirements for water variables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g3f9fadfe30b_0_19"/>
          <p:cNvSpPr txBox="1"/>
          <p:nvPr/>
        </p:nvSpPr>
        <p:spPr>
          <a:xfrm>
            <a:off x="4221100" y="5140700"/>
            <a:ext cx="3429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Montserrat"/>
                <a:ea typeface="Montserrat"/>
                <a:cs typeface="Montserrat"/>
                <a:sym typeface="Montserrat"/>
              </a:rPr>
              <a:t>Assess data needs for water resources / water quality management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897deeb7b_0_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CEOS Water Portal Idea</a:t>
            </a:r>
            <a:endParaRPr/>
          </a:p>
        </p:txBody>
      </p:sp>
      <p:sp>
        <p:nvSpPr>
          <p:cNvPr id="131" name="Google Shape;131;g3f897deeb7b_0_1"/>
          <p:cNvSpPr txBox="1"/>
          <p:nvPr/>
        </p:nvSpPr>
        <p:spPr>
          <a:xfrm>
            <a:off x="357100" y="1290950"/>
            <a:ext cx="11594400" cy="4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Create an online, practitioner-focused gateway designed to streamline water managers’ access to actionable data, specialized tracking tools, and tailored training resources.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Potential partners: WGCapD members, EOTEC DevNet, NASA Water Program, others.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 ensure accessibility for water managers with varying levels of familiarity with space-based observations, the portal's long-term roadmap features an AI-powered matchmaking assistant.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Potential partners: EO College, ESA’s Φ-lab, NASA's EarthRISE Developers Academy, others.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897deeb7b_0_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Potential Portal Modules</a:t>
            </a:r>
            <a:endParaRPr/>
          </a:p>
        </p:txBody>
      </p:sp>
      <p:graphicFrame>
        <p:nvGraphicFramePr>
          <p:cNvPr id="137" name="Google Shape;137;g3f897deeb7b_0_6"/>
          <p:cNvGraphicFramePr/>
          <p:nvPr/>
        </p:nvGraphicFramePr>
        <p:xfrm>
          <a:off x="362484" y="1057926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{A796D966-1B05-468F-BD20-ECF9362F0141}</a:tableStyleId>
              </a:tblPr>
              <a:tblGrid>
                <a:gridCol w="3281775"/>
                <a:gridCol w="3947575"/>
                <a:gridCol w="4333775"/>
              </a:tblGrid>
              <a:tr h="416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b="1" lang="en-GB" sz="16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Portal Module</a:t>
                      </a:r>
                      <a:endParaRPr sz="17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b="1" lang="en-GB" sz="16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 Contents &amp; Core Focus</a:t>
                      </a:r>
                      <a:endParaRPr sz="17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b="1" lang="en-GB" sz="16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Examples</a:t>
                      </a:r>
                      <a:endParaRPr sz="17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E79"/>
                    </a:solidFill>
                  </a:tcPr>
                </a:tc>
              </a:tr>
              <a:tr h="139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b="1"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Earth Observation Datasets</a:t>
                      </a:r>
                      <a:endParaRPr b="1"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Direct, curated links to advanced satellite products. Emphasizes interoperability and readiness.</a:t>
                      </a:r>
                      <a:endParaRPr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CEOS MIM database, NASA data pathfinders, SWOT (surface water elevation), PACE (hyperspectral water quality), NISAR (soil moisture), SMAP, etc. </a:t>
                      </a:r>
                      <a:endParaRPr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49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b="1"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Flood &amp; Drought Tools Trackers</a:t>
                      </a:r>
                      <a:endParaRPr b="1"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Centralizes disaster response, forecasting, and early warning tools. Allows sorting by risk cycle, tool category, and domain.</a:t>
                      </a:r>
                      <a:endParaRPr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EOTEC Floods and Droughts Tools Trackers</a:t>
                      </a:r>
                      <a:endParaRPr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6F9"/>
                    </a:solidFill>
                  </a:tcPr>
                </a:tc>
              </a:tr>
              <a:tr h="1149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b="1"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Training &amp; Capacity Building</a:t>
                      </a:r>
                      <a:endParaRPr b="1"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Curated directories of cost-free remote sensing courses and calendars for institutional and individual capacity development.</a:t>
                      </a:r>
                      <a:endParaRPr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WGCapD Training Calendar, </a:t>
                      </a:r>
                      <a:r>
                        <a:rPr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EOTEC Places to Find Trainings.</a:t>
                      </a:r>
                      <a:endParaRPr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49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b="1"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 Solutions &amp; Use Cases</a:t>
                      </a:r>
                      <a:endParaRPr b="1"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living catalog of real-world multisensor integration demonstrations (e.g., optical + SAR fusion) and best practices.</a:t>
                      </a:r>
                      <a:endParaRPr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75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Post-storm water quality (Helene/Milton), vegetation water content for agriculture/food security, and algal bloom monitoring.</a:t>
                      </a:r>
                      <a:endParaRPr sz="1900">
                        <a:solidFill>
                          <a:srgbClr val="333333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D3D3D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6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897deeb7b_0_11"/>
          <p:cNvSpPr txBox="1"/>
          <p:nvPr>
            <p:ph type="title"/>
          </p:nvPr>
        </p:nvSpPr>
        <p:spPr>
          <a:xfrm>
            <a:off x="176050" y="175950"/>
            <a:ext cx="95064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Outstanding Questions</a:t>
            </a:r>
            <a:endParaRPr/>
          </a:p>
        </p:txBody>
      </p:sp>
      <p:sp>
        <p:nvSpPr>
          <p:cNvPr id="143" name="Google Shape;143;g3f897deeb7b_0_11"/>
          <p:cNvSpPr txBox="1"/>
          <p:nvPr/>
        </p:nvSpPr>
        <p:spPr>
          <a:xfrm>
            <a:off x="357100" y="1290950"/>
            <a:ext cx="6995100" cy="38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Defining user community and co-developing solution with their input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Accessing technical expertise on remote sensing for water applications beyond floods/droughts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Hosting and maintaining the portal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Identifying partner agencies to discuss this further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" name="Google Shape;144;g3f897deeb7b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6222" y="1197725"/>
            <a:ext cx="2886829" cy="515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 WGCapD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Moz, Yakov M. (HQ-DK000)[BOOZ ALLEN HAMILTON INC]</dc:creator>
</cp:coreProperties>
</file>