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752" r:id="rId5"/>
  </p:sldMasterIdLst>
  <p:notesMasterIdLst>
    <p:notesMasterId r:id="rId40"/>
  </p:notesMasterIdLst>
  <p:handoutMasterIdLst>
    <p:handoutMasterId r:id="rId41"/>
  </p:handoutMasterIdLst>
  <p:sldIdLst>
    <p:sldId id="337" r:id="rId6"/>
    <p:sldId id="338" r:id="rId7"/>
    <p:sldId id="339" r:id="rId8"/>
    <p:sldId id="350" r:id="rId9"/>
    <p:sldId id="352" r:id="rId10"/>
    <p:sldId id="355" r:id="rId11"/>
    <p:sldId id="397" r:id="rId12"/>
    <p:sldId id="424" r:id="rId13"/>
    <p:sldId id="425" r:id="rId14"/>
    <p:sldId id="426" r:id="rId15"/>
    <p:sldId id="498" r:id="rId16"/>
    <p:sldId id="500" r:id="rId17"/>
    <p:sldId id="501" r:id="rId18"/>
    <p:sldId id="427" r:id="rId19"/>
    <p:sldId id="428" r:id="rId20"/>
    <p:sldId id="429" r:id="rId21"/>
    <p:sldId id="430" r:id="rId22"/>
    <p:sldId id="431" r:id="rId23"/>
    <p:sldId id="432" r:id="rId24"/>
    <p:sldId id="433" r:id="rId25"/>
    <p:sldId id="434" r:id="rId26"/>
    <p:sldId id="435" r:id="rId27"/>
    <p:sldId id="436" r:id="rId28"/>
    <p:sldId id="437" r:id="rId29"/>
    <p:sldId id="438" r:id="rId30"/>
    <p:sldId id="503" r:id="rId31"/>
    <p:sldId id="505" r:id="rId32"/>
    <p:sldId id="423" r:id="rId33"/>
    <p:sldId id="439" r:id="rId34"/>
    <p:sldId id="440" r:id="rId35"/>
    <p:sldId id="441" r:id="rId36"/>
    <p:sldId id="442" r:id="rId37"/>
    <p:sldId id="445" r:id="rId38"/>
    <p:sldId id="443" r:id="rId39"/>
  </p:sldIdLst>
  <p:sldSz cx="9144000" cy="6858000" type="screen4x3"/>
  <p:notesSz cx="6858000" cy="9144000"/>
  <p:defaultTextStyle>
    <a:defPPr>
      <a:defRPr lang="de-DE"/>
    </a:defPPr>
    <a:lvl1pPr algn="l" rtl="0" fontAlgn="base">
      <a:lnSpc>
        <a:spcPts val="2600"/>
      </a:lnSpc>
      <a:spcBef>
        <a:spcPct val="0"/>
      </a:spcBef>
      <a:spcAft>
        <a:spcPct val="0"/>
      </a:spcAft>
      <a:buChar char="-"/>
      <a:defRPr kern="1200">
        <a:solidFill>
          <a:schemeClr val="tx1"/>
        </a:solidFill>
        <a:latin typeface="Arial" charset="0"/>
        <a:ea typeface="ヒラギノ角ゴ Pro W3" charset="-128"/>
        <a:cs typeface="+mn-cs"/>
      </a:defRPr>
    </a:lvl1pPr>
    <a:lvl2pPr marL="457200" algn="l" rtl="0" fontAlgn="base">
      <a:lnSpc>
        <a:spcPts val="2600"/>
      </a:lnSpc>
      <a:spcBef>
        <a:spcPct val="0"/>
      </a:spcBef>
      <a:spcAft>
        <a:spcPct val="0"/>
      </a:spcAft>
      <a:buChar char="-"/>
      <a:defRPr kern="1200">
        <a:solidFill>
          <a:schemeClr val="tx1"/>
        </a:solidFill>
        <a:latin typeface="Arial" charset="0"/>
        <a:ea typeface="ヒラギノ角ゴ Pro W3" charset="-128"/>
        <a:cs typeface="+mn-cs"/>
      </a:defRPr>
    </a:lvl2pPr>
    <a:lvl3pPr marL="914400" algn="l" rtl="0" fontAlgn="base">
      <a:lnSpc>
        <a:spcPts val="2600"/>
      </a:lnSpc>
      <a:spcBef>
        <a:spcPct val="0"/>
      </a:spcBef>
      <a:spcAft>
        <a:spcPct val="0"/>
      </a:spcAft>
      <a:buChar char="-"/>
      <a:defRPr kern="1200">
        <a:solidFill>
          <a:schemeClr val="tx1"/>
        </a:solidFill>
        <a:latin typeface="Arial" charset="0"/>
        <a:ea typeface="ヒラギノ角ゴ Pro W3" charset="-128"/>
        <a:cs typeface="+mn-cs"/>
      </a:defRPr>
    </a:lvl3pPr>
    <a:lvl4pPr marL="1371600" algn="l" rtl="0" fontAlgn="base">
      <a:lnSpc>
        <a:spcPts val="2600"/>
      </a:lnSpc>
      <a:spcBef>
        <a:spcPct val="0"/>
      </a:spcBef>
      <a:spcAft>
        <a:spcPct val="0"/>
      </a:spcAft>
      <a:buChar char="-"/>
      <a:defRPr kern="1200">
        <a:solidFill>
          <a:schemeClr val="tx1"/>
        </a:solidFill>
        <a:latin typeface="Arial" charset="0"/>
        <a:ea typeface="ヒラギノ角ゴ Pro W3" charset="-128"/>
        <a:cs typeface="+mn-cs"/>
      </a:defRPr>
    </a:lvl4pPr>
    <a:lvl5pPr marL="1828800" algn="l" rtl="0" fontAlgn="base">
      <a:lnSpc>
        <a:spcPts val="2600"/>
      </a:lnSpc>
      <a:spcBef>
        <a:spcPct val="0"/>
      </a:spcBef>
      <a:spcAft>
        <a:spcPct val="0"/>
      </a:spcAft>
      <a:buChar char="-"/>
      <a:defRPr kern="1200">
        <a:solidFill>
          <a:schemeClr val="tx1"/>
        </a:solidFill>
        <a:latin typeface="Arial" charset="0"/>
        <a:ea typeface="ヒラギノ角ゴ Pro W3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ヒラギノ角ゴ Pro W3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ヒラギノ角ゴ Pro W3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ヒラギノ角ゴ Pro W3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ヒラギノ角ゴ Pro W3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3B3B3"/>
    <a:srgbClr val="D2D2D2"/>
    <a:srgbClr val="FF8D00"/>
    <a:srgbClr val="686868"/>
    <a:srgbClr val="FAFAFA"/>
    <a:srgbClr val="FFE700"/>
    <a:srgbClr val="E7E7E7"/>
    <a:srgbClr val="8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739" autoAdjust="0"/>
    <p:restoredTop sz="94622" autoAdjust="0"/>
  </p:normalViewPr>
  <p:slideViewPr>
    <p:cSldViewPr showGuides="1">
      <p:cViewPr varScale="1">
        <p:scale>
          <a:sx n="70" d="100"/>
          <a:sy n="70" d="100"/>
        </p:scale>
        <p:origin x="-128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" d="100"/>
        <a:sy n="20" d="100"/>
      </p:scale>
      <p:origin x="0" y="0"/>
    </p:cViewPr>
  </p:sorterViewPr>
  <p:notesViewPr>
    <p:cSldViewPr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png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wmf"/><Relationship Id="rId1" Type="http://schemas.openxmlformats.org/officeDocument/2006/relationships/image" Target="../media/image34.wmf"/><Relationship Id="rId6" Type="http://schemas.openxmlformats.org/officeDocument/2006/relationships/image" Target="../media/image39.wmf"/><Relationship Id="rId5" Type="http://schemas.openxmlformats.org/officeDocument/2006/relationships/image" Target="../media/image38.wmf"/><Relationship Id="rId4" Type="http://schemas.openxmlformats.org/officeDocument/2006/relationships/image" Target="../media/image37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buFontTx/>
              <a:buNone/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buFontTx/>
              <a:buNone/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602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buFontTx/>
              <a:buNone/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602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buFontTx/>
              <a:buNone/>
              <a:defRPr sz="1200"/>
            </a:lvl1pPr>
          </a:lstStyle>
          <a:p>
            <a:pPr>
              <a:defRPr/>
            </a:pPr>
            <a:fld id="{9FA044F6-8E21-4B10-B636-04939A1CFAD9}" type="slidenum">
              <a:rPr lang="de-DE"/>
              <a:pPr>
                <a:defRPr/>
              </a:pPr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703748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buFontTx/>
              <a:buNone/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39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buFontTx/>
              <a:buNone/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692150" y="611188"/>
            <a:ext cx="5473700" cy="41052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839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932363"/>
            <a:ext cx="5486400" cy="3525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smtClean="0"/>
              <a:t>Textmasterformate durch Klicken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</a:p>
        </p:txBody>
      </p:sp>
      <p:sp>
        <p:nvSpPr>
          <p:cNvPr id="839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buFontTx/>
              <a:buNone/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39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buFontTx/>
              <a:buNone/>
              <a:defRPr sz="1200"/>
            </a:lvl1pPr>
          </a:lstStyle>
          <a:p>
            <a:pPr>
              <a:defRPr/>
            </a:pPr>
            <a:fld id="{7E2B6D93-CD9C-4BE9-BDEE-7FFFB7E0BCCC}" type="slidenum">
              <a:rPr lang="de-DE"/>
              <a:pPr>
                <a:defRPr/>
              </a:pPr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9576981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0595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smtClean="0">
              <a:latin typeface="Arial" charset="0"/>
              <a:ea typeface="ＭＳ Ｐゴシック" pitchFamily="-109" charset="-128"/>
            </a:endParaRPr>
          </a:p>
        </p:txBody>
      </p:sp>
      <p:sp>
        <p:nvSpPr>
          <p:cNvPr id="110596" name="Foliennummernplatzhalt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9pPr>
          </a:lstStyle>
          <a:p>
            <a:pPr eaLnBrk="1" hangingPunct="1"/>
            <a:fld id="{5A2AD92D-5148-4F66-806C-C5C00787C166}" type="slidenum">
              <a:rPr lang="de-DE" sz="1200" smtClean="0"/>
              <a:pPr eaLnBrk="1" hangingPunct="1"/>
              <a:t>3</a:t>
            </a:fld>
            <a:endParaRPr lang="de-DE" sz="120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94F3BE6-1740-46B4-AA7E-9E20C983E459}" type="slidenum">
              <a:rPr lang="de-DE"/>
              <a:pPr/>
              <a:t>24</a:t>
            </a:fld>
            <a:endParaRPr lang="de-DE"/>
          </a:p>
        </p:txBody>
      </p:sp>
      <p:sp>
        <p:nvSpPr>
          <p:cNvPr id="352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1413" y="685800"/>
            <a:ext cx="4575175" cy="3430588"/>
          </a:xfrm>
          <a:ln/>
        </p:spPr>
      </p:sp>
      <p:sp>
        <p:nvSpPr>
          <p:cNvPr id="3522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6537" y="4344866"/>
            <a:ext cx="5024927" cy="4113334"/>
          </a:xfrm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9pPr>
          </a:lstStyle>
          <a:p>
            <a:pPr eaLnBrk="1" hangingPunct="1"/>
            <a:fld id="{E81831F5-1FB2-463B-9D01-36866B7F4AD2}" type="slidenum">
              <a:rPr lang="de-DE" sz="1200" smtClean="0"/>
              <a:pPr eaLnBrk="1" hangingPunct="1"/>
              <a:t>28</a:t>
            </a:fld>
            <a:endParaRPr lang="de-DE" sz="1200" smtClean="0"/>
          </a:p>
        </p:txBody>
      </p:sp>
      <p:sp>
        <p:nvSpPr>
          <p:cNvPr id="156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6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charset="0"/>
              <a:ea typeface="ＭＳ Ｐゴシック" pitchFamily="-109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41786E2-1F94-43DE-89EF-41B845EB0A85}" type="slidenum">
              <a:rPr lang="de-DE"/>
              <a:pPr/>
              <a:t>29</a:t>
            </a:fld>
            <a:endParaRPr lang="de-DE"/>
          </a:p>
        </p:txBody>
      </p:sp>
      <p:sp>
        <p:nvSpPr>
          <p:cNvPr id="366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93738" y="611188"/>
            <a:ext cx="5473700" cy="4105275"/>
          </a:xfrm>
          <a:ln/>
        </p:spPr>
      </p:sp>
      <p:sp>
        <p:nvSpPr>
          <p:cNvPr id="3665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929554"/>
            <a:ext cx="5486400" cy="3528646"/>
          </a:xfrm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26E6506-D14C-4762-A67C-C90AA9E61D80}" type="slidenum">
              <a:rPr lang="de-DE"/>
              <a:pPr/>
              <a:t>33</a:t>
            </a:fld>
            <a:endParaRPr lang="de-DE"/>
          </a:p>
        </p:txBody>
      </p:sp>
      <p:sp>
        <p:nvSpPr>
          <p:cNvPr id="2085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7754" y="685800"/>
            <a:ext cx="5002494" cy="3430466"/>
          </a:xfrm>
          <a:ln/>
        </p:spPr>
      </p:sp>
      <p:sp>
        <p:nvSpPr>
          <p:cNvPr id="2085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935" y="4344866"/>
            <a:ext cx="5028132" cy="4113334"/>
          </a:xfrm>
        </p:spPr>
        <p:txBody>
          <a:bodyPr lIns="87722" tIns="43861" rIns="87722" bIns="43861"/>
          <a:lstStyle/>
          <a:p>
            <a:endParaRPr lang="de-DE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01FEBF6-2A9D-4AE8-A140-9A8EEDD29E3B}" type="slidenum">
              <a:rPr lang="de-DE"/>
              <a:pPr/>
              <a:t>34</a:t>
            </a:fld>
            <a:endParaRPr lang="de-DE"/>
          </a:p>
        </p:txBody>
      </p:sp>
      <p:sp>
        <p:nvSpPr>
          <p:cNvPr id="2083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083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935" y="4344866"/>
            <a:ext cx="5028132" cy="4113334"/>
          </a:xfrm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\\psf\Host\Users\cd\Desktop\Startbild_4zu3-E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048" y="18202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Grafik 10" descr="dlr_signe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75" y="5857875"/>
            <a:ext cx="857250" cy="76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996" name="Rectangle 4"/>
          <p:cNvSpPr>
            <a:spLocks noGrp="1" noChangeArrowheads="1"/>
          </p:cNvSpPr>
          <p:nvPr>
            <p:ph type="ctrTitle"/>
          </p:nvPr>
        </p:nvSpPr>
        <p:spPr>
          <a:xfrm>
            <a:off x="1143000" y="1392238"/>
            <a:ext cx="7342188" cy="741362"/>
          </a:xfrm>
        </p:spPr>
        <p:txBody>
          <a:bodyPr/>
          <a:lstStyle>
            <a:lvl1pPr>
              <a:tabLst>
                <a:tab pos="2038350" algn="l"/>
              </a:tabLst>
              <a:defRPr/>
            </a:lvl1pPr>
          </a:lstStyle>
          <a:p>
            <a:pPr lvl="0"/>
            <a:r>
              <a:rPr lang="de-DE" noProof="0" dirty="0" smtClean="0"/>
              <a:t>Mastertitelformat bearbeiten</a:t>
            </a:r>
          </a:p>
        </p:txBody>
      </p:sp>
      <p:sp>
        <p:nvSpPr>
          <p:cNvPr id="85029" name="Rectangle 37"/>
          <p:cNvSpPr>
            <a:spLocks noGrp="1" noChangeArrowheads="1"/>
          </p:cNvSpPr>
          <p:nvPr>
            <p:ph type="subTitle" idx="1"/>
          </p:nvPr>
        </p:nvSpPr>
        <p:spPr>
          <a:xfrm>
            <a:off x="1143000" y="2159000"/>
            <a:ext cx="7342188" cy="371475"/>
          </a:xfrm>
        </p:spPr>
        <p:txBody>
          <a:bodyPr/>
          <a:lstStyle>
            <a:lvl1pPr marL="0" indent="0">
              <a:buFontTx/>
              <a:buNone/>
              <a:defRPr sz="2400">
                <a:solidFill>
                  <a:srgbClr val="686868"/>
                </a:solidFill>
              </a:defRPr>
            </a:lvl1pPr>
          </a:lstStyle>
          <a:p>
            <a:pPr lvl="0"/>
            <a:r>
              <a:rPr lang="de-DE" noProof="0" smtClean="0"/>
              <a:t>Formatvorlage des Untertitelmasters durch Klicken bearbeiten</a:t>
            </a:r>
          </a:p>
        </p:txBody>
      </p:sp>
      <p:sp>
        <p:nvSpPr>
          <p:cNvPr id="6" name="Rectangle 51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lnSpc>
                <a:spcPct val="100000"/>
              </a:lnSpc>
              <a:buFontTx/>
              <a:buNone/>
              <a:defRPr sz="800">
                <a:solidFill>
                  <a:srgbClr val="686868"/>
                </a:solidFill>
                <a:cs typeface="+mn-cs"/>
              </a:defRPr>
            </a:lvl1pPr>
          </a:lstStyle>
          <a:p>
            <a:pPr>
              <a:defRPr/>
            </a:pPr>
            <a:r>
              <a:rPr lang="de-DE"/>
              <a:t>www.DLR.de  •  Chart </a:t>
            </a:r>
            <a:fld id="{E19ADC32-8BA4-452D-8D92-8E4AF5BC6D76}" type="slidenum">
              <a:rPr lang="de-DE"/>
              <a:pPr>
                <a:defRPr/>
              </a:pPr>
              <a:t>‹nº›</a:t>
            </a:fld>
            <a:endParaRPr lang="de-DE"/>
          </a:p>
        </p:txBody>
      </p:sp>
      <p:sp>
        <p:nvSpPr>
          <p:cNvPr id="7" name="Rectangle 5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lnSpc>
                <a:spcPct val="100000"/>
              </a:lnSpc>
              <a:buFontTx/>
              <a:buNone/>
              <a:defRPr sz="800">
                <a:solidFill>
                  <a:srgbClr val="686868"/>
                </a:solidFill>
                <a:cs typeface="+mn-cs"/>
              </a:defRPr>
            </a:lvl1pPr>
          </a:lstStyle>
          <a:p>
            <a:pPr>
              <a:defRPr/>
            </a:pPr>
            <a:r>
              <a:rPr lang="de-DE" dirty="0" smtClean="0"/>
              <a:t>&gt; </a:t>
            </a:r>
            <a:r>
              <a:rPr lang="de-DE" dirty="0" err="1" smtClean="0"/>
              <a:t>DLR_School_Lab</a:t>
            </a:r>
            <a:r>
              <a:rPr lang="de-DE" dirty="0" smtClean="0"/>
              <a:t> Oberpfaffenhofen  &gt; Dieter </a:t>
            </a:r>
            <a:r>
              <a:rPr lang="de-DE" dirty="0" err="1" smtClean="0"/>
              <a:t>Hausamann</a:t>
            </a:r>
            <a:r>
              <a:rPr lang="de-DE" dirty="0" smtClean="0"/>
              <a:t>  •  1st CEOS-WGCBDD Meeting </a:t>
            </a:r>
            <a:r>
              <a:rPr lang="de-DE" dirty="0" err="1" smtClean="0"/>
              <a:t>Ilhabella</a:t>
            </a:r>
            <a:r>
              <a:rPr lang="de-DE" dirty="0" smtClean="0"/>
              <a:t> &gt; Datum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726428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02852677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58928037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4128341459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38173092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38703322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34624983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6451148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4101291456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05971833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59299082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5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www.DLR.de  •  Chart </a:t>
            </a:r>
            <a:fld id="{3506621A-C0A4-4A0C-B85C-C8F5CD15F720}" type="slidenum">
              <a:rPr lang="de-DE"/>
              <a:pPr>
                <a:defRPr/>
              </a:pPr>
              <a:t>‹nº›</a:t>
            </a:fld>
            <a:endParaRPr lang="de-DE"/>
          </a:p>
        </p:txBody>
      </p:sp>
      <p:sp>
        <p:nvSpPr>
          <p:cNvPr id="5" name="Rectangle 5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&gt; Vortrag &gt; Autor  •  Dokumentname &gt; Datum</a:t>
            </a:r>
          </a:p>
        </p:txBody>
      </p:sp>
    </p:spTree>
    <p:extLst>
      <p:ext uri="{BB962C8B-B14F-4D97-AF65-F5344CB8AC3E}">
        <p14:creationId xmlns:p14="http://schemas.microsoft.com/office/powerpoint/2010/main" val="42320240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1600200"/>
            <a:ext cx="2057400" cy="52038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6019800" cy="52038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7209746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el, Text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43000" y="938213"/>
            <a:ext cx="7342188" cy="738187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1143000" y="1884363"/>
            <a:ext cx="3770313" cy="3992562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065713" y="1884363"/>
            <a:ext cx="3771900" cy="3992562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5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www.DLR.de  •  Chart </a:t>
            </a:r>
            <a:fld id="{8403CA8D-A942-4B99-8FFB-5DE4FC6456AC}" type="slidenum">
              <a:rPr lang="de-DE"/>
              <a:pPr>
                <a:defRPr/>
              </a:pPr>
              <a:t>‹nº›</a:t>
            </a:fld>
            <a:endParaRPr lang="de-DE"/>
          </a:p>
        </p:txBody>
      </p:sp>
      <p:sp>
        <p:nvSpPr>
          <p:cNvPr id="6" name="Rectangle 5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&gt; Vortrag &gt; Autor  •  Dokumentname &gt; Datum</a:t>
            </a:r>
          </a:p>
        </p:txBody>
      </p:sp>
    </p:spTree>
    <p:extLst>
      <p:ext uri="{BB962C8B-B14F-4D97-AF65-F5344CB8AC3E}">
        <p14:creationId xmlns:p14="http://schemas.microsoft.com/office/powerpoint/2010/main" val="2405499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2"/>
          <p:cNvSpPr>
            <a:spLocks noGrp="1"/>
          </p:cNvSpPr>
          <p:nvPr>
            <p:ph type="body" idx="1"/>
          </p:nvPr>
        </p:nvSpPr>
        <p:spPr>
          <a:xfrm>
            <a:off x="1144800" y="1871439"/>
            <a:ext cx="3769200" cy="333425"/>
          </a:xfrm>
        </p:spPr>
        <p:txBody>
          <a:bodyPr anchor="b">
            <a:no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 smtClean="0"/>
              <a:t>Textmasterformat bearbeiten</a:t>
            </a:r>
          </a:p>
        </p:txBody>
      </p:sp>
      <p:sp>
        <p:nvSpPr>
          <p:cNvPr id="10" name="Textplatzhalter 4"/>
          <p:cNvSpPr>
            <a:spLocks noGrp="1"/>
          </p:cNvSpPr>
          <p:nvPr>
            <p:ph type="body" sz="quarter" idx="3"/>
          </p:nvPr>
        </p:nvSpPr>
        <p:spPr>
          <a:xfrm>
            <a:off x="5065200" y="1872000"/>
            <a:ext cx="3769200" cy="334800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 smtClean="0"/>
              <a:t>Textmasterformat bearbeiten</a:t>
            </a:r>
          </a:p>
        </p:txBody>
      </p:sp>
      <p:sp>
        <p:nvSpPr>
          <p:cNvPr id="11" name="Titel 1"/>
          <p:cNvSpPr>
            <a:spLocks noGrp="1"/>
          </p:cNvSpPr>
          <p:nvPr>
            <p:ph type="title"/>
          </p:nvPr>
        </p:nvSpPr>
        <p:spPr>
          <a:xfrm>
            <a:off x="1143000" y="938213"/>
            <a:ext cx="7342188" cy="738187"/>
          </a:xfrm>
        </p:spPr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12" name="Inhaltsplatzhalter 2"/>
          <p:cNvSpPr>
            <a:spLocks noGrp="1"/>
          </p:cNvSpPr>
          <p:nvPr>
            <p:ph idx="12"/>
          </p:nvPr>
        </p:nvSpPr>
        <p:spPr>
          <a:xfrm>
            <a:off x="1144800" y="2420888"/>
            <a:ext cx="3769200" cy="3600400"/>
          </a:xfrm>
        </p:spPr>
        <p:txBody>
          <a:bodyPr/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13" name="Inhaltsplatzhalter 2"/>
          <p:cNvSpPr>
            <a:spLocks noGrp="1"/>
          </p:cNvSpPr>
          <p:nvPr>
            <p:ph idx="13"/>
          </p:nvPr>
        </p:nvSpPr>
        <p:spPr>
          <a:xfrm>
            <a:off x="5065200" y="2420888"/>
            <a:ext cx="3769200" cy="3600400"/>
          </a:xfrm>
        </p:spPr>
        <p:txBody>
          <a:bodyPr/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7" name="Rectangle 51"/>
          <p:cNvSpPr>
            <a:spLocks noGrp="1" noChangeArrowheads="1"/>
          </p:cNvSpPr>
          <p:nvPr>
            <p:ph type="sldNum" sz="quarter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www.DLR.de  •  Chart </a:t>
            </a:r>
            <a:fld id="{DAF37945-9962-4CB1-B478-66BDA73302AA}" type="slidenum">
              <a:rPr lang="de-DE"/>
              <a:pPr>
                <a:defRPr/>
              </a:pPr>
              <a:t>‹nº›</a:t>
            </a:fld>
            <a:endParaRPr lang="de-DE"/>
          </a:p>
        </p:txBody>
      </p:sp>
      <p:sp>
        <p:nvSpPr>
          <p:cNvPr id="8" name="Rectangle 52"/>
          <p:cNvSpPr>
            <a:spLocks noGrp="1" noChangeArrowheads="1"/>
          </p:cNvSpPr>
          <p:nvPr>
            <p:ph type="ftr" sz="quarter" idx="15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&gt; Vortrag &gt; Autor  •  Dokumentname &gt; Datum</a:t>
            </a:r>
          </a:p>
        </p:txBody>
      </p:sp>
    </p:spTree>
    <p:extLst>
      <p:ext uri="{BB962C8B-B14F-4D97-AF65-F5344CB8AC3E}">
        <p14:creationId xmlns:p14="http://schemas.microsoft.com/office/powerpoint/2010/main" val="4888726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5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www.DLR.de  •  Chart </a:t>
            </a:r>
            <a:fld id="{AD18FC4C-D580-4D31-B635-268EFBEDCC58}" type="slidenum">
              <a:rPr lang="de-DE"/>
              <a:pPr>
                <a:defRPr/>
              </a:pPr>
              <a:t>‹nº›</a:t>
            </a:fld>
            <a:endParaRPr lang="de-DE"/>
          </a:p>
        </p:txBody>
      </p:sp>
      <p:sp>
        <p:nvSpPr>
          <p:cNvPr id="4" name="Rectangle 5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&gt; Vortrag &gt; Autor  •  Dokumentname &gt; Datum</a:t>
            </a:r>
          </a:p>
        </p:txBody>
      </p:sp>
    </p:spTree>
    <p:extLst>
      <p:ext uri="{BB962C8B-B14F-4D97-AF65-F5344CB8AC3E}">
        <p14:creationId xmlns:p14="http://schemas.microsoft.com/office/powerpoint/2010/main" val="22852891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www.DLR.de  •  Chart </a:t>
            </a:r>
            <a:fld id="{32472557-09D5-4963-8EC6-B344159E914B}" type="slidenum">
              <a:rPr lang="de-DE"/>
              <a:pPr>
                <a:defRPr/>
              </a:pPr>
              <a:t>‹nº›</a:t>
            </a:fld>
            <a:endParaRPr lang="de-DE"/>
          </a:p>
        </p:txBody>
      </p:sp>
      <p:sp>
        <p:nvSpPr>
          <p:cNvPr id="3" name="Rectangle 5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&gt; Vortrag &gt; Autor  •  Dokumentname &gt; Datum</a:t>
            </a:r>
          </a:p>
        </p:txBody>
      </p:sp>
    </p:spTree>
    <p:extLst>
      <p:ext uri="{BB962C8B-B14F-4D97-AF65-F5344CB8AC3E}">
        <p14:creationId xmlns:p14="http://schemas.microsoft.com/office/powerpoint/2010/main" val="12812875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el und Diagra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90600" y="838200"/>
            <a:ext cx="7772400" cy="8382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iagrammplatzhalter 2"/>
          <p:cNvSpPr>
            <a:spLocks noGrp="1"/>
          </p:cNvSpPr>
          <p:nvPr>
            <p:ph type="chart" idx="1"/>
          </p:nvPr>
        </p:nvSpPr>
        <p:spPr>
          <a:xfrm>
            <a:off x="990600" y="1905000"/>
            <a:ext cx="7772400" cy="4191000"/>
          </a:xfrm>
        </p:spPr>
        <p:txBody>
          <a:bodyPr/>
          <a:lstStyle/>
          <a:p>
            <a:pPr lvl="0"/>
            <a:endParaRPr lang="de-DE" noProof="0" smtClean="0"/>
          </a:p>
        </p:txBody>
      </p:sp>
    </p:spTree>
    <p:extLst>
      <p:ext uri="{BB962C8B-B14F-4D97-AF65-F5344CB8AC3E}">
        <p14:creationId xmlns:p14="http://schemas.microsoft.com/office/powerpoint/2010/main" val="32197411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6" name="Rectangle 4"/>
          <p:cNvSpPr>
            <a:spLocks noGrp="1" noChangeArrowheads="1"/>
          </p:cNvSpPr>
          <p:nvPr>
            <p:ph type="ctrTitle"/>
          </p:nvPr>
        </p:nvSpPr>
        <p:spPr>
          <a:xfrm>
            <a:off x="990600" y="4191000"/>
            <a:ext cx="7772400" cy="1905000"/>
          </a:xfrm>
        </p:spPr>
        <p:txBody>
          <a:bodyPr/>
          <a:lstStyle>
            <a:lvl1pPr>
              <a:tabLst>
                <a:tab pos="2038350" algn="l"/>
              </a:tabLst>
              <a:defRPr/>
            </a:lvl1pPr>
          </a:lstStyle>
          <a:p>
            <a:pPr lvl="0"/>
            <a:r>
              <a:rPr lang="de-DE" noProof="0" smtClean="0"/>
              <a:t>Mastertitelformat bearbeiten</a:t>
            </a:r>
          </a:p>
        </p:txBody>
      </p:sp>
      <p:pic>
        <p:nvPicPr>
          <p:cNvPr id="85026" name="Picture 3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0"/>
            <a:ext cx="9140825" cy="2386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5027" name="Rectangle 3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200400" y="6477000"/>
            <a:ext cx="55626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7197" rIns="0" bIns="0" numCol="1" anchor="t" anchorCtr="0" compatLnSpc="1">
            <a:prstTxWarp prst="textNoShape">
              <a:avLst/>
            </a:prstTxWarp>
          </a:bodyPr>
          <a:lstStyle>
            <a:lvl1pPr algn="r">
              <a:defRPr sz="800">
                <a:solidFill>
                  <a:srgbClr val="808080"/>
                </a:solidFill>
                <a:latin typeface="+mn-lt"/>
              </a:defRPr>
            </a:lvl1pPr>
          </a:lstStyle>
          <a:p>
            <a:r>
              <a:rPr lang="de-DE"/>
              <a:t>Folie </a:t>
            </a:r>
            <a:fld id="{3B47005B-A2ED-4009-9FA7-168BDE8724D7}" type="slidenum">
              <a:rPr lang="de-DE"/>
              <a:pPr/>
              <a:t>‹nº›</a:t>
            </a:fld>
            <a:endParaRPr lang="de-DE"/>
          </a:p>
        </p:txBody>
      </p:sp>
      <p:sp>
        <p:nvSpPr>
          <p:cNvPr id="85028" name="Rectangle 36"/>
          <p:cNvSpPr>
            <a:spLocks noChangeArrowheads="1"/>
          </p:cNvSpPr>
          <p:nvPr/>
        </p:nvSpPr>
        <p:spPr bwMode="auto">
          <a:xfrm>
            <a:off x="3200400" y="6629400"/>
            <a:ext cx="556260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17976" rIns="0" bIns="0"/>
          <a:lstStyle/>
          <a:p>
            <a:pPr algn="r"/>
            <a:r>
              <a:rPr lang="de-DE" sz="600">
                <a:solidFill>
                  <a:srgbClr val="808080"/>
                </a:solidFill>
                <a:latin typeface="Arial" charset="0"/>
              </a:rPr>
              <a:t>Standardfoliensatz  &gt;23.07.2008</a:t>
            </a:r>
          </a:p>
        </p:txBody>
      </p:sp>
      <p:sp>
        <p:nvSpPr>
          <p:cNvPr id="85029" name="Freeform 37"/>
          <p:cNvSpPr>
            <a:spLocks/>
          </p:cNvSpPr>
          <p:nvPr/>
        </p:nvSpPr>
        <p:spPr bwMode="auto">
          <a:xfrm>
            <a:off x="0" y="0"/>
            <a:ext cx="990600" cy="4038600"/>
          </a:xfrm>
          <a:custGeom>
            <a:avLst/>
            <a:gdLst>
              <a:gd name="T0" fmla="*/ 0 w 624"/>
              <a:gd name="T1" fmla="*/ 0 h 2544"/>
              <a:gd name="T2" fmla="*/ 624 w 624"/>
              <a:gd name="T3" fmla="*/ 1373 h 2544"/>
              <a:gd name="T4" fmla="*/ 0 w 624"/>
              <a:gd name="T5" fmla="*/ 2544 h 25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624" h="2544">
                <a:moveTo>
                  <a:pt x="0" y="0"/>
                </a:moveTo>
                <a:cubicBezTo>
                  <a:pt x="248" y="720"/>
                  <a:pt x="411" y="989"/>
                  <a:pt x="624" y="1373"/>
                </a:cubicBezTo>
                <a:cubicBezTo>
                  <a:pt x="232" y="1971"/>
                  <a:pt x="78" y="2388"/>
                  <a:pt x="0" y="2544"/>
                </a:cubicBezTo>
              </a:path>
            </a:pathLst>
          </a:custGeom>
          <a:solidFill>
            <a:srgbClr val="B3B3B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pic>
        <p:nvPicPr>
          <p:cNvPr id="85030" name="Picture 3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84900"/>
            <a:ext cx="248285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40435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el und 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90600" y="838200"/>
            <a:ext cx="7772400" cy="8382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abellenplatzhalter 2"/>
          <p:cNvSpPr>
            <a:spLocks noGrp="1"/>
          </p:cNvSpPr>
          <p:nvPr>
            <p:ph type="tbl" idx="1"/>
          </p:nvPr>
        </p:nvSpPr>
        <p:spPr>
          <a:xfrm>
            <a:off x="990600" y="1905000"/>
            <a:ext cx="7772400" cy="4191000"/>
          </a:xfrm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566901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 descr="\\psf\Host\Users\cd\Desktop\Startbild_4zu3-Fuss.jpg"/>
          <p:cNvPicPr>
            <a:picLocks noChangeAspect="1" noChangeArrowheads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07138"/>
            <a:ext cx="9144000" cy="55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143000" y="938213"/>
            <a:ext cx="7342188" cy="73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Mastertitelformat bearbeiten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43000" y="1884363"/>
            <a:ext cx="7694613" cy="3992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</a:p>
        </p:txBody>
      </p:sp>
      <p:pic>
        <p:nvPicPr>
          <p:cNvPr id="1029" name="Grafik 10" descr="dlr_signet.png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" y="6143625"/>
            <a:ext cx="5715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5" name="Rectangle 5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43000" y="122238"/>
            <a:ext cx="1230313" cy="12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buFontTx/>
              <a:buNone/>
              <a:defRPr sz="800">
                <a:solidFill>
                  <a:srgbClr val="686868"/>
                </a:solidFill>
                <a:cs typeface="+mn-cs"/>
              </a:defRPr>
            </a:lvl1pPr>
          </a:lstStyle>
          <a:p>
            <a:pPr>
              <a:defRPr/>
            </a:pPr>
            <a:r>
              <a:rPr lang="de-DE"/>
              <a:t>www.DLR.de  •  Chart </a:t>
            </a:r>
            <a:fld id="{52917C3B-CD55-4701-84F9-F08C458EA711}" type="slidenum">
              <a:rPr lang="de-DE"/>
              <a:pPr>
                <a:defRPr/>
              </a:pPr>
              <a:t>‹nº›</a:t>
            </a:fld>
            <a:endParaRPr lang="de-DE"/>
          </a:p>
        </p:txBody>
      </p:sp>
      <p:sp>
        <p:nvSpPr>
          <p:cNvPr id="1076" name="Rectangle 5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374900" y="122238"/>
            <a:ext cx="5399088" cy="12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buFontTx/>
              <a:buNone/>
              <a:defRPr sz="800">
                <a:solidFill>
                  <a:srgbClr val="686868"/>
                </a:solidFill>
                <a:cs typeface="+mn-cs"/>
              </a:defRPr>
            </a:lvl1pPr>
          </a:lstStyle>
          <a:p>
            <a:pPr>
              <a:defRPr/>
            </a:pPr>
            <a:r>
              <a:rPr lang="de-DE"/>
              <a:t>&gt; Vortrag &gt; Autor  •  Dokumentname &gt; Datum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6" r:id="rId7"/>
    <p:sldLayoutId id="2147483737" r:id="rId8"/>
    <p:sldLayoutId id="2147483738" r:id="rId9"/>
  </p:sldLayoutIdLst>
  <p:hf hdr="0" dt="0"/>
  <p:txStyles>
    <p:titleStyle>
      <a:lvl1pPr algn="l" rtl="0" eaLnBrk="0" fontAlgn="base" hangingPunct="0">
        <a:lnSpc>
          <a:spcPct val="100000"/>
        </a:lnSpc>
        <a:spcBef>
          <a:spcPct val="0"/>
        </a:spcBef>
        <a:spcAft>
          <a:spcPct val="0"/>
        </a:spcAft>
        <a:defRPr sz="2400" b="1">
          <a:solidFill>
            <a:srgbClr val="686868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ts val="2900"/>
        </a:lnSpc>
        <a:spcBef>
          <a:spcPct val="0"/>
        </a:spcBef>
        <a:spcAft>
          <a:spcPct val="0"/>
        </a:spcAft>
        <a:defRPr sz="2400" b="1">
          <a:solidFill>
            <a:srgbClr val="686868"/>
          </a:solidFill>
          <a:latin typeface="Arial" charset="0"/>
          <a:ea typeface="ヒラギノ角ゴ Pro W3" charset="-128"/>
          <a:cs typeface="Arial" charset="0"/>
        </a:defRPr>
      </a:lvl2pPr>
      <a:lvl3pPr algn="l" rtl="0" eaLnBrk="0" fontAlgn="base" hangingPunct="0">
        <a:lnSpc>
          <a:spcPts val="2900"/>
        </a:lnSpc>
        <a:spcBef>
          <a:spcPct val="0"/>
        </a:spcBef>
        <a:spcAft>
          <a:spcPct val="0"/>
        </a:spcAft>
        <a:defRPr sz="2400" b="1">
          <a:solidFill>
            <a:srgbClr val="686868"/>
          </a:solidFill>
          <a:latin typeface="Arial" charset="0"/>
          <a:ea typeface="ヒラギノ角ゴ Pro W3" charset="-128"/>
          <a:cs typeface="Arial" charset="0"/>
        </a:defRPr>
      </a:lvl3pPr>
      <a:lvl4pPr algn="l" rtl="0" eaLnBrk="0" fontAlgn="base" hangingPunct="0">
        <a:lnSpc>
          <a:spcPts val="2900"/>
        </a:lnSpc>
        <a:spcBef>
          <a:spcPct val="0"/>
        </a:spcBef>
        <a:spcAft>
          <a:spcPct val="0"/>
        </a:spcAft>
        <a:defRPr sz="2400" b="1">
          <a:solidFill>
            <a:srgbClr val="686868"/>
          </a:solidFill>
          <a:latin typeface="Arial" charset="0"/>
          <a:ea typeface="ヒラギノ角ゴ Pro W3" charset="-128"/>
          <a:cs typeface="Arial" charset="0"/>
        </a:defRPr>
      </a:lvl4pPr>
      <a:lvl5pPr algn="l" rtl="0" eaLnBrk="0" fontAlgn="base" hangingPunct="0">
        <a:lnSpc>
          <a:spcPts val="2900"/>
        </a:lnSpc>
        <a:spcBef>
          <a:spcPct val="0"/>
        </a:spcBef>
        <a:spcAft>
          <a:spcPct val="0"/>
        </a:spcAft>
        <a:defRPr sz="2400" b="1">
          <a:solidFill>
            <a:srgbClr val="686868"/>
          </a:solidFill>
          <a:latin typeface="Arial" charset="0"/>
          <a:ea typeface="ヒラギノ角ゴ Pro W3" charset="-128"/>
          <a:cs typeface="Arial" charset="0"/>
        </a:defRPr>
      </a:lvl5pPr>
      <a:lvl6pPr marL="457200" algn="l" rtl="0" fontAlgn="base">
        <a:lnSpc>
          <a:spcPts val="2900"/>
        </a:lnSpc>
        <a:spcBef>
          <a:spcPct val="0"/>
        </a:spcBef>
        <a:spcAft>
          <a:spcPct val="0"/>
        </a:spcAft>
        <a:defRPr sz="2400" b="1">
          <a:solidFill>
            <a:srgbClr val="686868"/>
          </a:solidFill>
          <a:latin typeface="Arial" charset="0"/>
          <a:ea typeface="ヒラギノ角ゴ Pro W3" charset="-128"/>
          <a:cs typeface="Arial" charset="0"/>
        </a:defRPr>
      </a:lvl6pPr>
      <a:lvl7pPr marL="914400" algn="l" rtl="0" fontAlgn="base">
        <a:lnSpc>
          <a:spcPts val="2900"/>
        </a:lnSpc>
        <a:spcBef>
          <a:spcPct val="0"/>
        </a:spcBef>
        <a:spcAft>
          <a:spcPct val="0"/>
        </a:spcAft>
        <a:defRPr sz="2400" b="1">
          <a:solidFill>
            <a:srgbClr val="686868"/>
          </a:solidFill>
          <a:latin typeface="Arial" charset="0"/>
          <a:ea typeface="ヒラギノ角ゴ Pro W3" charset="-128"/>
          <a:cs typeface="Arial" charset="0"/>
        </a:defRPr>
      </a:lvl7pPr>
      <a:lvl8pPr marL="1371600" algn="l" rtl="0" fontAlgn="base">
        <a:lnSpc>
          <a:spcPts val="2900"/>
        </a:lnSpc>
        <a:spcBef>
          <a:spcPct val="0"/>
        </a:spcBef>
        <a:spcAft>
          <a:spcPct val="0"/>
        </a:spcAft>
        <a:defRPr sz="2400" b="1">
          <a:solidFill>
            <a:srgbClr val="686868"/>
          </a:solidFill>
          <a:latin typeface="Arial" charset="0"/>
          <a:ea typeface="ヒラギノ角ゴ Pro W3" charset="-128"/>
          <a:cs typeface="Arial" charset="0"/>
        </a:defRPr>
      </a:lvl8pPr>
      <a:lvl9pPr marL="1828800" algn="l" rtl="0" fontAlgn="base">
        <a:lnSpc>
          <a:spcPts val="2900"/>
        </a:lnSpc>
        <a:spcBef>
          <a:spcPct val="0"/>
        </a:spcBef>
        <a:spcAft>
          <a:spcPct val="0"/>
        </a:spcAft>
        <a:defRPr sz="2400" b="1">
          <a:solidFill>
            <a:srgbClr val="686868"/>
          </a:solidFill>
          <a:latin typeface="Arial" charset="0"/>
          <a:ea typeface="ヒラギノ角ゴ Pro W3" charset="-128"/>
          <a:cs typeface="Arial" charset="0"/>
        </a:defRPr>
      </a:lvl9pPr>
    </p:titleStyle>
    <p:bodyStyle>
      <a:lvl1pPr marL="179388" indent="-179388" algn="l" rtl="0" eaLnBrk="0" fontAlgn="base" hangingPunct="0">
        <a:lnSpc>
          <a:spcPct val="100000"/>
        </a:lnSpc>
        <a:spcBef>
          <a:spcPct val="0"/>
        </a:spcBef>
        <a:spcAft>
          <a:spcPct val="0"/>
        </a:spcAft>
        <a:buChar char="-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625475" indent="-179388" algn="l" rtl="0" eaLnBrk="0" fontAlgn="base" hangingPunct="0">
        <a:lnSpc>
          <a:spcPct val="100000"/>
        </a:lnSpc>
        <a:spcBef>
          <a:spcPct val="0"/>
        </a:spcBef>
        <a:spcAft>
          <a:spcPct val="0"/>
        </a:spcAft>
        <a:buChar char="-"/>
        <a:defRPr>
          <a:solidFill>
            <a:schemeClr val="tx1"/>
          </a:solidFill>
          <a:latin typeface="+mn-lt"/>
          <a:ea typeface="+mn-ea"/>
          <a:cs typeface="+mn-cs"/>
        </a:defRPr>
      </a:lvl2pPr>
      <a:lvl3pPr marL="1077913" indent="-179388" algn="l" rtl="0" eaLnBrk="0" fontAlgn="base" hangingPunct="0">
        <a:lnSpc>
          <a:spcPct val="100000"/>
        </a:lnSpc>
        <a:spcBef>
          <a:spcPct val="0"/>
        </a:spcBef>
        <a:spcAft>
          <a:spcPct val="0"/>
        </a:spcAft>
        <a:buChar char="-"/>
        <a:defRPr>
          <a:solidFill>
            <a:schemeClr val="tx1"/>
          </a:solidFill>
          <a:latin typeface="+mn-lt"/>
          <a:ea typeface="+mn-ea"/>
          <a:cs typeface="+mn-cs"/>
        </a:defRPr>
      </a:lvl3pPr>
      <a:lvl4pPr marL="1524000" indent="-179388" algn="l" rtl="0" eaLnBrk="0" fontAlgn="base" hangingPunct="0">
        <a:lnSpc>
          <a:spcPct val="100000"/>
        </a:lnSpc>
        <a:spcBef>
          <a:spcPct val="0"/>
        </a:spcBef>
        <a:spcAft>
          <a:spcPct val="0"/>
        </a:spcAft>
        <a:buChar char="-"/>
        <a:defRPr>
          <a:solidFill>
            <a:schemeClr val="tx1"/>
          </a:solidFill>
          <a:latin typeface="+mn-lt"/>
          <a:ea typeface="+mn-ea"/>
          <a:cs typeface="+mn-cs"/>
        </a:defRPr>
      </a:lvl4pPr>
      <a:lvl5pPr marL="1970088" indent="-173038" algn="l" rtl="0" eaLnBrk="0" fontAlgn="base" hangingPunct="0">
        <a:lnSpc>
          <a:spcPct val="100000"/>
        </a:lnSpc>
        <a:spcBef>
          <a:spcPct val="0"/>
        </a:spcBef>
        <a:spcAft>
          <a:spcPct val="0"/>
        </a:spcAft>
        <a:buChar char="-"/>
        <a:defRPr>
          <a:solidFill>
            <a:schemeClr val="tx1"/>
          </a:solidFill>
          <a:latin typeface="+mn-lt"/>
          <a:ea typeface="+mn-ea"/>
          <a:cs typeface="+mn-cs"/>
        </a:defRPr>
      </a:lvl5pPr>
      <a:lvl6pPr marL="2427288" indent="-173038" algn="l" rtl="0" fontAlgn="base">
        <a:lnSpc>
          <a:spcPts val="2600"/>
        </a:lnSpc>
        <a:spcBef>
          <a:spcPct val="0"/>
        </a:spcBef>
        <a:spcAft>
          <a:spcPct val="0"/>
        </a:spcAft>
        <a:buChar char="-"/>
        <a:defRPr>
          <a:solidFill>
            <a:schemeClr val="tx1"/>
          </a:solidFill>
          <a:latin typeface="+mn-lt"/>
          <a:ea typeface="+mn-ea"/>
          <a:cs typeface="+mn-cs"/>
        </a:defRPr>
      </a:lvl6pPr>
      <a:lvl7pPr marL="2884488" indent="-173038" algn="l" rtl="0" fontAlgn="base">
        <a:lnSpc>
          <a:spcPts val="2600"/>
        </a:lnSpc>
        <a:spcBef>
          <a:spcPct val="0"/>
        </a:spcBef>
        <a:spcAft>
          <a:spcPct val="0"/>
        </a:spcAft>
        <a:buChar char="-"/>
        <a:defRPr>
          <a:solidFill>
            <a:schemeClr val="tx1"/>
          </a:solidFill>
          <a:latin typeface="+mn-lt"/>
          <a:ea typeface="+mn-ea"/>
          <a:cs typeface="+mn-cs"/>
        </a:defRPr>
      </a:lvl7pPr>
      <a:lvl8pPr marL="3341688" indent="-173038" algn="l" rtl="0" fontAlgn="base">
        <a:lnSpc>
          <a:spcPts val="2600"/>
        </a:lnSpc>
        <a:spcBef>
          <a:spcPct val="0"/>
        </a:spcBef>
        <a:spcAft>
          <a:spcPct val="0"/>
        </a:spcAft>
        <a:buChar char="-"/>
        <a:defRPr>
          <a:solidFill>
            <a:schemeClr val="tx1"/>
          </a:solidFill>
          <a:latin typeface="+mn-lt"/>
          <a:ea typeface="+mn-ea"/>
          <a:cs typeface="+mn-cs"/>
        </a:defRPr>
      </a:lvl8pPr>
      <a:lvl9pPr marL="3798888" indent="-173038" algn="l" rtl="0" fontAlgn="base">
        <a:lnSpc>
          <a:spcPts val="2600"/>
        </a:lnSpc>
        <a:spcBef>
          <a:spcPct val="0"/>
        </a:spcBef>
        <a:spcAft>
          <a:spcPct val="0"/>
        </a:spcAft>
        <a:buChar char="-"/>
        <a:defRPr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73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5661025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732915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</p:sldLayoutIdLst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7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3000"/>
                                        <p:tgtEl>
                                          <p:spTgt spid="23173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317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17314" grpId="0"/>
      <p:bldP spid="2317314" grpId="1"/>
    </p:bld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33.png"/><Relationship Id="rId4" Type="http://schemas.openxmlformats.org/officeDocument/2006/relationships/oleObject" Target="../embeddings/oleObject3.bin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oleObject" Target="../embeddings/oleObject8.bin"/><Relationship Id="rId18" Type="http://schemas.openxmlformats.org/officeDocument/2006/relationships/image" Target="../media/image43.png"/><Relationship Id="rId3" Type="http://schemas.openxmlformats.org/officeDocument/2006/relationships/image" Target="../media/image40.jpeg"/><Relationship Id="rId7" Type="http://schemas.openxmlformats.org/officeDocument/2006/relationships/image" Target="../media/image35.wmf"/><Relationship Id="rId12" Type="http://schemas.openxmlformats.org/officeDocument/2006/relationships/image" Target="../media/image37.wmf"/><Relationship Id="rId17" Type="http://schemas.openxmlformats.org/officeDocument/2006/relationships/image" Target="../media/image42.png"/><Relationship Id="rId2" Type="http://schemas.openxmlformats.org/officeDocument/2006/relationships/slideLayout" Target="../slideLayouts/slideLayout6.xml"/><Relationship Id="rId16" Type="http://schemas.openxmlformats.org/officeDocument/2006/relationships/image" Target="../media/image39.wmf"/><Relationship Id="rId20" Type="http://schemas.openxmlformats.org/officeDocument/2006/relationships/image" Target="../media/image45.png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5.bin"/><Relationship Id="rId11" Type="http://schemas.openxmlformats.org/officeDocument/2006/relationships/oleObject" Target="../embeddings/oleObject7.bin"/><Relationship Id="rId5" Type="http://schemas.openxmlformats.org/officeDocument/2006/relationships/image" Target="../media/image34.wmf"/><Relationship Id="rId15" Type="http://schemas.openxmlformats.org/officeDocument/2006/relationships/oleObject" Target="../embeddings/oleObject9.bin"/><Relationship Id="rId10" Type="http://schemas.openxmlformats.org/officeDocument/2006/relationships/image" Target="../media/image36.png"/><Relationship Id="rId19" Type="http://schemas.openxmlformats.org/officeDocument/2006/relationships/image" Target="../media/image44.png"/><Relationship Id="rId4" Type="http://schemas.openxmlformats.org/officeDocument/2006/relationships/oleObject" Target="../embeddings/oleObject4.bin"/><Relationship Id="rId9" Type="http://schemas.openxmlformats.org/officeDocument/2006/relationships/oleObject" Target="../embeddings/oleObject6.bin"/><Relationship Id="rId14" Type="http://schemas.openxmlformats.org/officeDocument/2006/relationships/image" Target="../media/image38.wm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13" Type="http://schemas.openxmlformats.org/officeDocument/2006/relationships/image" Target="../media/image58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12" Type="http://schemas.openxmlformats.org/officeDocument/2006/relationships/image" Target="../media/image5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5" Type="http://schemas.openxmlformats.org/officeDocument/2006/relationships/image" Target="../media/image50.pn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Relationship Id="rId14" Type="http://schemas.openxmlformats.org/officeDocument/2006/relationships/image" Target="../media/image5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9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0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>
                <a:cs typeface="Arial" charset="0"/>
                <a:sym typeface="Arial" charset="0"/>
              </a:rPr>
              <a:t>German Aerospace </a:t>
            </a:r>
            <a:r>
              <a:rPr lang="en-GB" dirty="0" err="1" smtClean="0">
                <a:cs typeface="Arial" charset="0"/>
                <a:sym typeface="Arial" charset="0"/>
              </a:rPr>
              <a:t>Center</a:t>
            </a:r>
            <a:r>
              <a:rPr lang="en-GB" dirty="0" smtClean="0">
                <a:cs typeface="Arial" charset="0"/>
                <a:sym typeface="Arial" charset="0"/>
              </a:rPr>
              <a:t> (DLR)</a:t>
            </a:r>
            <a:endParaRPr lang="de-DE" dirty="0" smtClean="0"/>
          </a:p>
        </p:txBody>
      </p:sp>
      <p:sp>
        <p:nvSpPr>
          <p:cNvPr id="3075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 err="1" smtClean="0"/>
              <a:t>DLR_School_Lab</a:t>
            </a:r>
            <a:r>
              <a:rPr lang="de-DE" dirty="0" smtClean="0"/>
              <a:t> Oberpfaffenhofen</a:t>
            </a:r>
          </a:p>
          <a:p>
            <a:endParaRPr lang="de-DE" dirty="0"/>
          </a:p>
          <a:p>
            <a:r>
              <a:rPr lang="de-DE" dirty="0" smtClean="0"/>
              <a:t>Dieter </a:t>
            </a:r>
            <a:r>
              <a:rPr lang="de-DE" dirty="0" err="1" smtClean="0"/>
              <a:t>Hausamann</a:t>
            </a:r>
            <a:endParaRPr lang="de-DE" dirty="0" smtClean="0"/>
          </a:p>
          <a:p>
            <a:endParaRPr lang="de-DE" dirty="0"/>
          </a:p>
          <a:p>
            <a:r>
              <a:rPr lang="de-DE" dirty="0" err="1" smtClean="0"/>
              <a:t>February</a:t>
            </a:r>
            <a:r>
              <a:rPr lang="de-DE" dirty="0" smtClean="0"/>
              <a:t> 28, 2012</a:t>
            </a:r>
          </a:p>
        </p:txBody>
      </p:sp>
      <p:sp>
        <p:nvSpPr>
          <p:cNvPr id="3076" name="Foliennummernplatzhalt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5pPr>
            <a:lvl6pPr marL="2514600" indent="-22860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6pPr>
            <a:lvl7pPr marL="2971800" indent="-22860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7pPr>
            <a:lvl8pPr marL="3429000" indent="-22860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8pPr>
            <a:lvl9pPr marL="3886200" indent="-22860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9pPr>
          </a:lstStyle>
          <a:p>
            <a:pPr eaLnBrk="1" hangingPunct="1"/>
            <a:r>
              <a:rPr lang="de-DE" dirty="0" smtClean="0">
                <a:solidFill>
                  <a:srgbClr val="686868"/>
                </a:solidFill>
              </a:rPr>
              <a:t>www.DLR.de  •  Chart </a:t>
            </a:r>
            <a:fld id="{7E830CB7-1427-4A25-9636-461AAC485CBC}" type="slidenum">
              <a:rPr lang="de-DE" smtClean="0">
                <a:solidFill>
                  <a:srgbClr val="686868"/>
                </a:solidFill>
              </a:rPr>
              <a:pPr eaLnBrk="1" hangingPunct="1"/>
              <a:t>1</a:t>
            </a:fld>
            <a:endParaRPr lang="de-DE" dirty="0" smtClean="0">
              <a:solidFill>
                <a:srgbClr val="686868"/>
              </a:solidFill>
            </a:endParaRPr>
          </a:p>
        </p:txBody>
      </p:sp>
      <p:sp>
        <p:nvSpPr>
          <p:cNvPr id="3077" name="Fußzeilenplatzhalt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5pPr>
            <a:lvl6pPr marL="2514600" indent="-22860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6pPr>
            <a:lvl7pPr marL="2971800" indent="-22860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7pPr>
            <a:lvl8pPr marL="3429000" indent="-22860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8pPr>
            <a:lvl9pPr marL="3886200" indent="-22860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9pPr>
          </a:lstStyle>
          <a:p>
            <a:pPr eaLnBrk="1" hangingPunct="1"/>
            <a:r>
              <a:rPr lang="de-DE" dirty="0" smtClean="0">
                <a:solidFill>
                  <a:srgbClr val="686868"/>
                </a:solidFill>
              </a:rPr>
              <a:t>&gt; Standard </a:t>
            </a:r>
            <a:r>
              <a:rPr lang="de-DE" dirty="0" err="1" smtClean="0">
                <a:solidFill>
                  <a:srgbClr val="686868"/>
                </a:solidFill>
              </a:rPr>
              <a:t>presentation</a:t>
            </a:r>
            <a:r>
              <a:rPr lang="de-DE" dirty="0" smtClean="0">
                <a:solidFill>
                  <a:srgbClr val="686868"/>
                </a:solidFill>
              </a:rPr>
              <a:t> &gt; Jan. 2012</a:t>
            </a:r>
          </a:p>
        </p:txBody>
      </p:sp>
    </p:spTree>
    <p:extLst>
      <p:ext uri="{BB962C8B-B14F-4D97-AF65-F5344CB8AC3E}">
        <p14:creationId xmlns:p14="http://schemas.microsoft.com/office/powerpoint/2010/main" val="3968890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de-DE" smtClean="0"/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de-DE" smtClean="0"/>
          </a:p>
        </p:txBody>
      </p:sp>
      <p:pic>
        <p:nvPicPr>
          <p:cNvPr id="59396" name="Picture 4" descr="galileo_c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00113" y="-60325"/>
            <a:ext cx="10566401" cy="701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7" name="Text Box 5"/>
          <p:cNvSpPr txBox="1">
            <a:spLocks noChangeArrowheads="1"/>
          </p:cNvSpPr>
          <p:nvPr/>
        </p:nvSpPr>
        <p:spPr bwMode="auto">
          <a:xfrm>
            <a:off x="5003800" y="1504351"/>
            <a:ext cx="3432350" cy="700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buNone/>
            </a:pPr>
            <a:r>
              <a:rPr lang="de-DE" sz="10600" b="1" dirty="0">
                <a:solidFill>
                  <a:srgbClr val="FFCC00"/>
                </a:solidFill>
                <a:latin typeface="Arial Black" pitchFamily="34" charset="0"/>
              </a:rPr>
              <a:t>GCC</a:t>
            </a:r>
          </a:p>
        </p:txBody>
      </p:sp>
    </p:spTree>
    <p:extLst>
      <p:ext uri="{BB962C8B-B14F-4D97-AF65-F5344CB8AC3E}">
        <p14:creationId xmlns:p14="http://schemas.microsoft.com/office/powerpoint/2010/main" val="280421403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de-DE" smtClean="0"/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de-DE" smtClean="0"/>
          </a:p>
        </p:txBody>
      </p:sp>
      <p:pic>
        <p:nvPicPr>
          <p:cNvPr id="60420" name="Picture 4" descr="galileo02580A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49288" y="4763"/>
            <a:ext cx="9793288" cy="685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1" name="Text Box 5"/>
          <p:cNvSpPr txBox="1">
            <a:spLocks noChangeArrowheads="1"/>
          </p:cNvSpPr>
          <p:nvPr/>
        </p:nvSpPr>
        <p:spPr bwMode="auto">
          <a:xfrm>
            <a:off x="4913589" y="651666"/>
            <a:ext cx="3946914" cy="5450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buNone/>
            </a:pPr>
            <a:r>
              <a:rPr lang="de-DE" sz="6000" b="1" dirty="0">
                <a:solidFill>
                  <a:srgbClr val="FFCC00"/>
                </a:solidFill>
                <a:latin typeface="Arial Black" pitchFamily="34" charset="0"/>
              </a:rPr>
              <a:t>GALILEO</a:t>
            </a:r>
          </a:p>
        </p:txBody>
      </p:sp>
    </p:spTree>
    <p:extLst>
      <p:ext uri="{BB962C8B-B14F-4D97-AF65-F5344CB8AC3E}">
        <p14:creationId xmlns:p14="http://schemas.microsoft.com/office/powerpoint/2010/main" val="49120109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de-DE" smtClean="0"/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de-DE" smtClean="0"/>
          </a:p>
        </p:txBody>
      </p:sp>
      <p:pic>
        <p:nvPicPr>
          <p:cNvPr id="6246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-381000"/>
            <a:ext cx="12192000" cy="76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10374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2563145-36AB-404B-94F5-818C1767B99F}" type="slidenum">
              <a:rPr lang="de-DE"/>
              <a:pPr>
                <a:defRPr/>
              </a:pPr>
              <a:t>13</a:t>
            </a:fld>
            <a:r>
              <a:rPr lang="de-DE"/>
              <a:t> </a:t>
            </a:r>
          </a:p>
        </p:txBody>
      </p:sp>
      <p:sp>
        <p:nvSpPr>
          <p:cNvPr id="6349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de-DE" smtClean="0"/>
          </a:p>
        </p:txBody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de-DE" smtClean="0"/>
          </a:p>
        </p:txBody>
      </p:sp>
      <p:pic>
        <p:nvPicPr>
          <p:cNvPr id="63493" name="Picture 4" descr="19528A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3352" y="-571500"/>
            <a:ext cx="10668000" cy="800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02096" y="3243954"/>
            <a:ext cx="3946914" cy="1426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buNone/>
            </a:pPr>
            <a:r>
              <a:rPr lang="de-DE" sz="6000" b="1" dirty="0" smtClean="0">
                <a:solidFill>
                  <a:srgbClr val="FFCC00"/>
                </a:solidFill>
                <a:latin typeface="Arial Black" pitchFamily="34" charset="0"/>
              </a:rPr>
              <a:t>GALILEO</a:t>
            </a:r>
          </a:p>
          <a:p>
            <a:pPr algn="ctr" eaLnBrk="1" hangingPunct="1">
              <a:buNone/>
            </a:pPr>
            <a:endParaRPr lang="de-DE" sz="6000" b="1" dirty="0">
              <a:solidFill>
                <a:srgbClr val="FFCC00"/>
              </a:solidFill>
              <a:latin typeface="Arial Black" pitchFamily="34" charset="0"/>
            </a:endParaRPr>
          </a:p>
          <a:p>
            <a:pPr algn="ctr" eaLnBrk="1" hangingPunct="1">
              <a:buNone/>
            </a:pPr>
            <a:endParaRPr lang="de-DE" sz="6000" b="1" dirty="0" smtClean="0">
              <a:solidFill>
                <a:srgbClr val="FFCC00"/>
              </a:solidFill>
              <a:latin typeface="Arial Black" pitchFamily="34" charset="0"/>
            </a:endParaRPr>
          </a:p>
          <a:p>
            <a:pPr algn="ctr" eaLnBrk="1" hangingPunct="1">
              <a:buNone/>
            </a:pPr>
            <a:r>
              <a:rPr lang="de-DE" sz="6000" b="1" dirty="0" smtClean="0">
                <a:solidFill>
                  <a:srgbClr val="FFCC00"/>
                </a:solidFill>
                <a:latin typeface="Arial Black" pitchFamily="34" charset="0"/>
              </a:rPr>
              <a:t>IOV</a:t>
            </a:r>
            <a:endParaRPr lang="de-DE" sz="6000" b="1" dirty="0">
              <a:solidFill>
                <a:srgbClr val="FFCC00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903394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dirty="0" smtClean="0"/>
              <a:t>Indonesia/</a:t>
            </a:r>
            <a:r>
              <a:rPr lang="en-GB" dirty="0" err="1" smtClean="0"/>
              <a:t>Lho‘Nga</a:t>
            </a:r>
            <a:r>
              <a:rPr lang="en-GB" dirty="0" smtClean="0"/>
              <a:t> - Pre/Post-Disaster mapping</a:t>
            </a:r>
          </a:p>
        </p:txBody>
      </p:sp>
      <p:grpSp>
        <p:nvGrpSpPr>
          <p:cNvPr id="87043" name="Group 3"/>
          <p:cNvGrpSpPr>
            <a:grpSpLocks/>
          </p:cNvGrpSpPr>
          <p:nvPr/>
        </p:nvGrpSpPr>
        <p:grpSpPr bwMode="auto">
          <a:xfrm>
            <a:off x="989013" y="1349375"/>
            <a:ext cx="7018337" cy="4849813"/>
            <a:chOff x="623" y="850"/>
            <a:chExt cx="4421" cy="3055"/>
          </a:xfrm>
        </p:grpSpPr>
        <p:pic>
          <p:nvPicPr>
            <p:cNvPr id="87047" name="Picture 4" descr="banda_aceh_pr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3" y="850"/>
              <a:ext cx="4421" cy="3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7048" name="WordArt 5"/>
            <p:cNvSpPr>
              <a:spLocks noChangeArrowheads="1" noChangeShapeType="1" noTextEdit="1"/>
            </p:cNvSpPr>
            <p:nvPr/>
          </p:nvSpPr>
          <p:spPr bwMode="auto">
            <a:xfrm>
              <a:off x="2947" y="3740"/>
              <a:ext cx="2040" cy="159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de-DE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FFFF"/>
                  </a:solidFill>
                  <a:latin typeface="Arial Black"/>
                </a:rPr>
                <a:t>IKONOS, -  January 10, 2003</a:t>
              </a:r>
            </a:p>
          </p:txBody>
        </p:sp>
      </p:grpSp>
      <p:grpSp>
        <p:nvGrpSpPr>
          <p:cNvPr id="2369542" name="Group 6"/>
          <p:cNvGrpSpPr>
            <a:grpSpLocks/>
          </p:cNvGrpSpPr>
          <p:nvPr/>
        </p:nvGrpSpPr>
        <p:grpSpPr bwMode="auto">
          <a:xfrm>
            <a:off x="989013" y="1349375"/>
            <a:ext cx="7018337" cy="4849813"/>
            <a:chOff x="623" y="850"/>
            <a:chExt cx="4421" cy="3055"/>
          </a:xfrm>
        </p:grpSpPr>
        <p:pic>
          <p:nvPicPr>
            <p:cNvPr id="87045" name="Picture 7" descr="banda_aceh_post2004122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3" y="850"/>
              <a:ext cx="4421" cy="3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7046" name="WordArt 8"/>
            <p:cNvSpPr>
              <a:spLocks noChangeArrowheads="1" noChangeShapeType="1" noTextEdit="1"/>
            </p:cNvSpPr>
            <p:nvPr/>
          </p:nvSpPr>
          <p:spPr bwMode="auto">
            <a:xfrm>
              <a:off x="2840" y="3740"/>
              <a:ext cx="2154" cy="159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de-DE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FFFF"/>
                  </a:solidFill>
                  <a:latin typeface="Arial Black"/>
                </a:rPr>
                <a:t>IKONOS, -  December 29, 2004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8216188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9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69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9113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de-DE" smtClean="0"/>
          </a:p>
        </p:txBody>
      </p:sp>
      <p:sp>
        <p:nvSpPr>
          <p:cNvPr id="91140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de-DE" smtClean="0"/>
          </a:p>
        </p:txBody>
      </p:sp>
      <p:pic>
        <p:nvPicPr>
          <p:cNvPr id="91141" name="Picture 5" descr="japan_zki_ts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775" y="549275"/>
            <a:ext cx="9356725" cy="585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89296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de-DE" smtClean="0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de-DE" smtClean="0"/>
          </a:p>
        </p:txBody>
      </p:sp>
      <p:pic>
        <p:nvPicPr>
          <p:cNvPr id="101380" name="Picture 4" descr="Satellitenbild modis_fireservice_07082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57550" y="-341313"/>
            <a:ext cx="12401550" cy="719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1381" name="Text Box 5"/>
          <p:cNvSpPr txBox="1">
            <a:spLocks noChangeArrowheads="1"/>
          </p:cNvSpPr>
          <p:nvPr/>
        </p:nvSpPr>
        <p:spPr bwMode="auto">
          <a:xfrm>
            <a:off x="468313" y="5391150"/>
            <a:ext cx="4586287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de-DE" sz="4000" b="1">
                <a:solidFill>
                  <a:srgbClr val="FFCC00"/>
                </a:solidFill>
                <a:latin typeface="Arial Black" pitchFamily="34" charset="0"/>
              </a:rPr>
              <a:t>MODIS 26.08.07</a:t>
            </a:r>
          </a:p>
        </p:txBody>
      </p:sp>
    </p:spTree>
    <p:extLst>
      <p:ext uri="{BB962C8B-B14F-4D97-AF65-F5344CB8AC3E}">
        <p14:creationId xmlns:p14="http://schemas.microsoft.com/office/powerpoint/2010/main" val="16529428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Slide </a:t>
            </a:r>
            <a:fld id="{B045169D-79D2-4A5C-BB6A-7018D7DBA175}" type="slidenum">
              <a:rPr lang="de-DE"/>
              <a:pPr>
                <a:defRPr/>
              </a:pPr>
              <a:t>17</a:t>
            </a:fld>
            <a:r>
              <a:rPr lang="de-DE"/>
              <a:t> </a:t>
            </a:r>
          </a:p>
        </p:txBody>
      </p:sp>
      <p:sp>
        <p:nvSpPr>
          <p:cNvPr id="103427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de-DE">
              <a:latin typeface="Frutiger 45 Light" pitchFamily="34" charset="0"/>
            </a:endParaRPr>
          </a:p>
        </p:txBody>
      </p:sp>
      <p:pic>
        <p:nvPicPr>
          <p:cNvPr id="103428" name="Picture 3" descr="DLR_20100501_Louisiana_oilspill_overview_lo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3575" y="0"/>
            <a:ext cx="47069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29" name="Text Box 4"/>
          <p:cNvSpPr txBox="1">
            <a:spLocks noChangeArrowheads="1"/>
          </p:cNvSpPr>
          <p:nvPr/>
        </p:nvSpPr>
        <p:spPr bwMode="auto">
          <a:xfrm>
            <a:off x="23813" y="212725"/>
            <a:ext cx="4713342" cy="1759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buNone/>
            </a:pPr>
            <a:r>
              <a:rPr lang="de-DE" b="1" dirty="0">
                <a:solidFill>
                  <a:srgbClr val="3399FF"/>
                </a:solidFill>
                <a:latin typeface="Frutiger 45 Light" pitchFamily="34" charset="0"/>
              </a:rPr>
              <a:t>Desaster-Monitoring</a:t>
            </a:r>
          </a:p>
          <a:p>
            <a:pPr eaLnBrk="1" hangingPunct="1">
              <a:buNone/>
            </a:pPr>
            <a:r>
              <a:rPr lang="de-DE" b="1" dirty="0" smtClean="0">
                <a:solidFill>
                  <a:srgbClr val="3399FF"/>
                </a:solidFill>
                <a:latin typeface="Frutiger 45 Light" pitchFamily="34" charset="0"/>
              </a:rPr>
              <a:t>Environmental Research</a:t>
            </a:r>
            <a:endParaRPr lang="de-DE" b="1" dirty="0">
              <a:solidFill>
                <a:srgbClr val="3399FF"/>
              </a:solidFill>
              <a:latin typeface="Frutiger 45 Light" pitchFamily="34" charset="0"/>
            </a:endParaRPr>
          </a:p>
          <a:p>
            <a:pPr eaLnBrk="1" hangingPunct="1">
              <a:buNone/>
            </a:pPr>
            <a:endParaRPr lang="de-DE" sz="2000" b="1" dirty="0">
              <a:solidFill>
                <a:schemeClr val="folHlink"/>
              </a:solidFill>
              <a:latin typeface="Frutiger 45 Light" pitchFamily="34" charset="0"/>
            </a:endParaRPr>
          </a:p>
          <a:p>
            <a:pPr eaLnBrk="1" hangingPunct="1">
              <a:buNone/>
            </a:pPr>
            <a:r>
              <a:rPr lang="de-DE" sz="2000" b="1" dirty="0" err="1" smtClean="0">
                <a:solidFill>
                  <a:schemeClr val="folHlink"/>
                </a:solidFill>
                <a:latin typeface="Frutiger 45 Light" pitchFamily="34" charset="0"/>
              </a:rPr>
              <a:t>Oil</a:t>
            </a:r>
            <a:r>
              <a:rPr lang="de-DE" sz="2000" b="1" dirty="0" smtClean="0">
                <a:solidFill>
                  <a:schemeClr val="folHlink"/>
                </a:solidFill>
                <a:latin typeface="Frutiger 45 Light" pitchFamily="34" charset="0"/>
              </a:rPr>
              <a:t> </a:t>
            </a:r>
            <a:r>
              <a:rPr lang="de-DE" sz="2000" b="1" dirty="0" err="1" smtClean="0">
                <a:solidFill>
                  <a:schemeClr val="folHlink"/>
                </a:solidFill>
                <a:latin typeface="Frutiger 45 Light" pitchFamily="34" charset="0"/>
              </a:rPr>
              <a:t>catastrophy</a:t>
            </a:r>
            <a:r>
              <a:rPr lang="de-DE" sz="2000" b="1" dirty="0" smtClean="0">
                <a:solidFill>
                  <a:schemeClr val="folHlink"/>
                </a:solidFill>
                <a:latin typeface="Frutiger 45 Light" pitchFamily="34" charset="0"/>
              </a:rPr>
              <a:t> </a:t>
            </a:r>
            <a:r>
              <a:rPr lang="de-DE" sz="2000" b="1" dirty="0">
                <a:solidFill>
                  <a:schemeClr val="folHlink"/>
                </a:solidFill>
                <a:latin typeface="Frutiger 45 Light" pitchFamily="34" charset="0"/>
              </a:rPr>
              <a:t>“</a:t>
            </a:r>
            <a:r>
              <a:rPr lang="de-DE" sz="2000" b="1" dirty="0" err="1">
                <a:solidFill>
                  <a:schemeClr val="folHlink"/>
                </a:solidFill>
                <a:latin typeface="Frutiger 45 Light" pitchFamily="34" charset="0"/>
              </a:rPr>
              <a:t>Deepwater</a:t>
            </a:r>
            <a:r>
              <a:rPr lang="de-DE" sz="2000" b="1" dirty="0">
                <a:solidFill>
                  <a:schemeClr val="folHlink"/>
                </a:solidFill>
                <a:latin typeface="Frutiger 45 Light" pitchFamily="34" charset="0"/>
              </a:rPr>
              <a:t> </a:t>
            </a:r>
            <a:r>
              <a:rPr lang="de-DE" sz="2000" b="1" dirty="0" err="1">
                <a:solidFill>
                  <a:schemeClr val="folHlink"/>
                </a:solidFill>
                <a:latin typeface="Frutiger 45 Light" pitchFamily="34" charset="0"/>
              </a:rPr>
              <a:t>Horizon</a:t>
            </a:r>
            <a:r>
              <a:rPr lang="de-DE" sz="2000" b="1" dirty="0">
                <a:solidFill>
                  <a:schemeClr val="folHlink"/>
                </a:solidFill>
                <a:latin typeface="Frutiger 45 Light" pitchFamily="34" charset="0"/>
              </a:rPr>
              <a:t>”</a:t>
            </a:r>
          </a:p>
          <a:p>
            <a:pPr eaLnBrk="1" hangingPunct="1">
              <a:buNone/>
            </a:pPr>
            <a:r>
              <a:rPr lang="de-DE" sz="2000" b="1" dirty="0" err="1">
                <a:solidFill>
                  <a:schemeClr val="folHlink"/>
                </a:solidFill>
                <a:latin typeface="Frutiger 45 Light" pitchFamily="34" charset="0"/>
              </a:rPr>
              <a:t>Gulf</a:t>
            </a:r>
            <a:r>
              <a:rPr lang="de-DE" sz="2000" b="1" dirty="0">
                <a:solidFill>
                  <a:schemeClr val="folHlink"/>
                </a:solidFill>
                <a:latin typeface="Frutiger 45 Light" pitchFamily="34" charset="0"/>
              </a:rPr>
              <a:t> </a:t>
            </a:r>
            <a:r>
              <a:rPr lang="de-DE" sz="2000" b="1" dirty="0" err="1">
                <a:solidFill>
                  <a:schemeClr val="folHlink"/>
                </a:solidFill>
                <a:latin typeface="Frutiger 45 Light" pitchFamily="34" charset="0"/>
              </a:rPr>
              <a:t>of</a:t>
            </a:r>
            <a:r>
              <a:rPr lang="de-DE" sz="2000" b="1" dirty="0">
                <a:solidFill>
                  <a:schemeClr val="folHlink"/>
                </a:solidFill>
                <a:latin typeface="Frutiger 45 Light" pitchFamily="34" charset="0"/>
              </a:rPr>
              <a:t> Mexico</a:t>
            </a:r>
          </a:p>
        </p:txBody>
      </p:sp>
      <p:sp>
        <p:nvSpPr>
          <p:cNvPr id="103430" name="AutoShape 5"/>
          <p:cNvSpPr>
            <a:spLocks/>
          </p:cNvSpPr>
          <p:nvPr/>
        </p:nvSpPr>
        <p:spPr bwMode="auto">
          <a:xfrm>
            <a:off x="2312988" y="3644900"/>
            <a:ext cx="1511300" cy="358775"/>
          </a:xfrm>
          <a:prstGeom prst="callout1">
            <a:avLst>
              <a:gd name="adj1" fmla="val 31856"/>
              <a:gd name="adj2" fmla="val 105042"/>
              <a:gd name="adj3" fmla="val -169468"/>
              <a:gd name="adj4" fmla="val 251574"/>
            </a:avLst>
          </a:prstGeom>
          <a:noFill/>
          <a:ln w="19050">
            <a:solidFill>
              <a:srgbClr val="FF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r">
              <a:buNone/>
            </a:pPr>
            <a:r>
              <a:rPr lang="de-DE" sz="1600" b="1" dirty="0">
                <a:solidFill>
                  <a:srgbClr val="FF3300"/>
                </a:solidFill>
                <a:latin typeface="Frutiger 45 Light" pitchFamily="34" charset="0"/>
              </a:rPr>
              <a:t>1. May 2010</a:t>
            </a:r>
          </a:p>
        </p:txBody>
      </p:sp>
      <p:sp>
        <p:nvSpPr>
          <p:cNvPr id="103431" name="AutoShape 6"/>
          <p:cNvSpPr>
            <a:spLocks/>
          </p:cNvSpPr>
          <p:nvPr/>
        </p:nvSpPr>
        <p:spPr bwMode="auto">
          <a:xfrm>
            <a:off x="2097088" y="4292600"/>
            <a:ext cx="1727200" cy="358775"/>
          </a:xfrm>
          <a:prstGeom prst="callout1">
            <a:avLst>
              <a:gd name="adj1" fmla="val 31856"/>
              <a:gd name="adj2" fmla="val 104412"/>
              <a:gd name="adj3" fmla="val -111949"/>
              <a:gd name="adj4" fmla="val 229412"/>
            </a:avLst>
          </a:prstGeom>
          <a:noFill/>
          <a:ln w="19050">
            <a:solidFill>
              <a:srgbClr val="FF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r">
              <a:buNone/>
            </a:pPr>
            <a:r>
              <a:rPr lang="de-DE" sz="1600" b="1">
                <a:solidFill>
                  <a:srgbClr val="FF9900"/>
                </a:solidFill>
                <a:latin typeface="Frutiger 45 Light" pitchFamily="34" charset="0"/>
              </a:rPr>
              <a:t>30. April 2010</a:t>
            </a:r>
          </a:p>
        </p:txBody>
      </p:sp>
      <p:sp>
        <p:nvSpPr>
          <p:cNvPr id="103432" name="AutoShape 7"/>
          <p:cNvSpPr>
            <a:spLocks/>
          </p:cNvSpPr>
          <p:nvPr/>
        </p:nvSpPr>
        <p:spPr bwMode="auto">
          <a:xfrm>
            <a:off x="2168525" y="4941888"/>
            <a:ext cx="1655763" cy="358775"/>
          </a:xfrm>
          <a:prstGeom prst="callout1">
            <a:avLst>
              <a:gd name="adj1" fmla="val 31856"/>
              <a:gd name="adj2" fmla="val 104602"/>
              <a:gd name="adj3" fmla="val -100444"/>
              <a:gd name="adj4" fmla="val 300769"/>
            </a:avLst>
          </a:prstGeom>
          <a:noFill/>
          <a:ln w="1905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r">
              <a:buNone/>
            </a:pPr>
            <a:r>
              <a:rPr lang="de-DE" sz="1600" b="1">
                <a:solidFill>
                  <a:srgbClr val="FFFF00"/>
                </a:solidFill>
                <a:latin typeface="Frutiger 45 Light" pitchFamily="34" charset="0"/>
              </a:rPr>
              <a:t>30. April 2010</a:t>
            </a:r>
          </a:p>
        </p:txBody>
      </p:sp>
      <p:sp>
        <p:nvSpPr>
          <p:cNvPr id="103433" name="Text Box 8"/>
          <p:cNvSpPr txBox="1">
            <a:spLocks noChangeArrowheads="1"/>
          </p:cNvSpPr>
          <p:nvPr/>
        </p:nvSpPr>
        <p:spPr bwMode="auto">
          <a:xfrm>
            <a:off x="107950" y="2200275"/>
            <a:ext cx="3743325" cy="759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523875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23875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23875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23875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23875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238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238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238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238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buNone/>
            </a:pPr>
            <a:r>
              <a:rPr lang="de-DE" sz="1600" dirty="0" err="1" smtClean="0">
                <a:solidFill>
                  <a:schemeClr val="folHlink"/>
                </a:solidFill>
                <a:latin typeface="Frutiger 45 Light" pitchFamily="34" charset="0"/>
              </a:rPr>
              <a:t>Oil</a:t>
            </a:r>
            <a:r>
              <a:rPr lang="de-DE" sz="1600" dirty="0" smtClean="0">
                <a:solidFill>
                  <a:schemeClr val="folHlink"/>
                </a:solidFill>
                <a:latin typeface="Frutiger 45 Light" pitchFamily="34" charset="0"/>
              </a:rPr>
              <a:t> </a:t>
            </a:r>
            <a:r>
              <a:rPr lang="de-DE" sz="1600" dirty="0" err="1" smtClean="0">
                <a:solidFill>
                  <a:schemeClr val="folHlink"/>
                </a:solidFill>
                <a:latin typeface="Frutiger 45 Light" pitchFamily="34" charset="0"/>
              </a:rPr>
              <a:t>detection</a:t>
            </a:r>
            <a:r>
              <a:rPr lang="de-DE" sz="1600" dirty="0">
                <a:solidFill>
                  <a:schemeClr val="folHlink"/>
                </a:solidFill>
                <a:latin typeface="Frutiger 45 Light" pitchFamily="34" charset="0"/>
              </a:rPr>
              <a:t>:	</a:t>
            </a:r>
            <a:r>
              <a:rPr lang="de-DE" sz="1600" dirty="0" err="1">
                <a:solidFill>
                  <a:schemeClr val="folHlink"/>
                </a:solidFill>
                <a:latin typeface="Frutiger 45 Light" pitchFamily="34" charset="0"/>
              </a:rPr>
              <a:t>TerraSAR</a:t>
            </a:r>
            <a:r>
              <a:rPr lang="de-DE" sz="1600" dirty="0">
                <a:solidFill>
                  <a:schemeClr val="folHlink"/>
                </a:solidFill>
                <a:latin typeface="Frutiger 45 Light" pitchFamily="34" charset="0"/>
              </a:rPr>
              <a:t>-X (</a:t>
            </a:r>
            <a:r>
              <a:rPr lang="de-DE" sz="1600" dirty="0" err="1">
                <a:solidFill>
                  <a:schemeClr val="folHlink"/>
                </a:solidFill>
                <a:latin typeface="Frutiger 45 Light" pitchFamily="34" charset="0"/>
              </a:rPr>
              <a:t>ScanSAR</a:t>
            </a:r>
            <a:r>
              <a:rPr lang="de-DE" sz="1600" dirty="0">
                <a:solidFill>
                  <a:schemeClr val="folHlink"/>
                </a:solidFill>
                <a:latin typeface="Frutiger 45 Light" pitchFamily="34" charset="0"/>
              </a:rPr>
              <a:t>)</a:t>
            </a:r>
          </a:p>
          <a:p>
            <a:pPr eaLnBrk="1" hangingPunct="1">
              <a:buNone/>
            </a:pPr>
            <a:r>
              <a:rPr lang="de-DE" sz="1600" dirty="0" smtClean="0">
                <a:solidFill>
                  <a:schemeClr val="folHlink"/>
                </a:solidFill>
                <a:latin typeface="Frutiger 45 Light" pitchFamily="34" charset="0"/>
              </a:rPr>
              <a:t>Background </a:t>
            </a:r>
            <a:r>
              <a:rPr lang="de-DE" sz="1600" dirty="0" err="1" smtClean="0">
                <a:solidFill>
                  <a:schemeClr val="folHlink"/>
                </a:solidFill>
                <a:latin typeface="Frutiger 45 Light" pitchFamily="34" charset="0"/>
              </a:rPr>
              <a:t>image</a:t>
            </a:r>
            <a:r>
              <a:rPr lang="de-DE" sz="1600" dirty="0" smtClean="0">
                <a:solidFill>
                  <a:schemeClr val="folHlink"/>
                </a:solidFill>
                <a:latin typeface="Frutiger 45 Light" pitchFamily="34" charset="0"/>
              </a:rPr>
              <a:t>:</a:t>
            </a:r>
            <a:r>
              <a:rPr lang="de-DE" sz="1600" dirty="0">
                <a:solidFill>
                  <a:schemeClr val="folHlink"/>
                </a:solidFill>
                <a:latin typeface="Frutiger 45 Light" pitchFamily="34" charset="0"/>
              </a:rPr>
              <a:t>	</a:t>
            </a:r>
            <a:r>
              <a:rPr lang="de-DE" sz="1600" dirty="0" err="1">
                <a:solidFill>
                  <a:schemeClr val="folHlink"/>
                </a:solidFill>
                <a:latin typeface="Frutiger 45 Light" pitchFamily="34" charset="0"/>
              </a:rPr>
              <a:t>Landsat</a:t>
            </a:r>
            <a:r>
              <a:rPr lang="de-DE" sz="1600" dirty="0">
                <a:solidFill>
                  <a:schemeClr val="folHlink"/>
                </a:solidFill>
                <a:latin typeface="Frutiger 45 Light" pitchFamily="34" charset="0"/>
              </a:rPr>
              <a:t> 7 ETM</a:t>
            </a:r>
          </a:p>
        </p:txBody>
      </p:sp>
      <p:pic>
        <p:nvPicPr>
          <p:cNvPr id="103434" name="Picture 9" descr="zki_logo_en_45dp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6308725"/>
            <a:ext cx="341947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35" name="Picture 10" descr="dlr-inv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6135688"/>
            <a:ext cx="649288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4440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de-DE" smtClean="0"/>
          </a:p>
        </p:txBody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de-DE" smtClean="0"/>
          </a:p>
        </p:txBody>
      </p:sp>
      <p:pic>
        <p:nvPicPr>
          <p:cNvPr id="106500" name="Picture 4" descr="Tandem-X_intergra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00" y="-100013"/>
            <a:ext cx="9713913" cy="7016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657530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de-DE" smtClean="0"/>
          </a:p>
        </p:txBody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de-DE" smtClean="0"/>
          </a:p>
        </p:txBody>
      </p:sp>
      <p:pic>
        <p:nvPicPr>
          <p:cNvPr id="1075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950" y="-242888"/>
            <a:ext cx="10793413" cy="7199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7525" name="Text Box 5"/>
          <p:cNvSpPr txBox="1">
            <a:spLocks noChangeArrowheads="1"/>
          </p:cNvSpPr>
          <p:nvPr/>
        </p:nvSpPr>
        <p:spPr bwMode="auto">
          <a:xfrm>
            <a:off x="323850" y="5106988"/>
            <a:ext cx="8969375" cy="5856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buNone/>
            </a:pPr>
            <a:r>
              <a:rPr lang="de-DE" sz="7200" b="1" dirty="0" err="1">
                <a:solidFill>
                  <a:srgbClr val="FFCC00"/>
                </a:solidFill>
                <a:latin typeface="Arial Black" pitchFamily="34" charset="0"/>
              </a:rPr>
              <a:t>TanDEM</a:t>
            </a:r>
            <a:r>
              <a:rPr lang="de-DE" sz="7200" b="1" dirty="0">
                <a:solidFill>
                  <a:srgbClr val="FFCC00"/>
                </a:solidFill>
                <a:latin typeface="Arial Black" pitchFamily="34" charset="0"/>
              </a:rPr>
              <a:t>-X </a:t>
            </a:r>
          </a:p>
        </p:txBody>
      </p:sp>
    </p:spTree>
    <p:extLst>
      <p:ext uri="{BB962C8B-B14F-4D97-AF65-F5344CB8AC3E}">
        <p14:creationId xmlns:p14="http://schemas.microsoft.com/office/powerpoint/2010/main" val="29651220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17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990600" y="1905000"/>
            <a:ext cx="7772400" cy="1092200"/>
          </a:xfrm>
        </p:spPr>
        <p:txBody>
          <a:bodyPr/>
          <a:lstStyle/>
          <a:p>
            <a:pPr marL="0" indent="0" eaLnBrk="1" hangingPunct="1">
              <a:spcBef>
                <a:spcPct val="0"/>
              </a:spcBef>
              <a:buFontTx/>
              <a:buNone/>
            </a:pPr>
            <a:r>
              <a:rPr lang="en-GB" smtClean="0">
                <a:solidFill>
                  <a:srgbClr val="000000"/>
                </a:solidFill>
                <a:cs typeface="Arial" charset="0"/>
                <a:sym typeface="Arial" charset="0"/>
              </a:rPr>
              <a:t>DLR</a:t>
            </a:r>
          </a:p>
          <a:p>
            <a:pPr marL="0" indent="0" eaLnBrk="1" hangingPunct="1">
              <a:spcBef>
                <a:spcPct val="0"/>
              </a:spcBef>
              <a:buFontTx/>
              <a:buNone/>
            </a:pPr>
            <a:r>
              <a:rPr lang="en-GB" smtClean="0">
                <a:solidFill>
                  <a:srgbClr val="000000"/>
                </a:solidFill>
                <a:cs typeface="Arial" charset="0"/>
                <a:sym typeface="Arial" charset="0"/>
              </a:rPr>
              <a:t>German Aerospace Center</a:t>
            </a:r>
            <a:br>
              <a:rPr lang="en-GB" smtClean="0">
                <a:solidFill>
                  <a:srgbClr val="000000"/>
                </a:solidFill>
                <a:cs typeface="Arial" charset="0"/>
                <a:sym typeface="Arial" charset="0"/>
              </a:rPr>
            </a:br>
            <a:endParaRPr lang="en-GB" smtClean="0">
              <a:solidFill>
                <a:srgbClr val="000000"/>
              </a:solidFill>
              <a:cs typeface="Arial" charset="0"/>
              <a:sym typeface="Arial" charset="0"/>
            </a:endParaRPr>
          </a:p>
        </p:txBody>
      </p:sp>
      <p:pic>
        <p:nvPicPr>
          <p:cNvPr id="12291" name="Picture 46" descr="Bereichsbilder_Titel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0600" y="3068638"/>
            <a:ext cx="7769225" cy="1284287"/>
          </a:xfrm>
          <a:noFill/>
        </p:spPr>
      </p:pic>
      <p:sp>
        <p:nvSpPr>
          <p:cNvPr id="12292" name="Rectangle 17"/>
          <p:cNvSpPr>
            <a:spLocks noChangeArrowheads="1"/>
          </p:cNvSpPr>
          <p:nvPr/>
        </p:nvSpPr>
        <p:spPr bwMode="auto">
          <a:xfrm>
            <a:off x="971550" y="4652963"/>
            <a:ext cx="7772400" cy="109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285750" indent="-285750" algn="l" eaLnBrk="0" hangingPunct="0">
              <a:buFont typeface="Symbol" pitchFamily="18" charset="2"/>
              <a:buChar char="-"/>
            </a:pPr>
            <a:r>
              <a:rPr lang="en-GB" sz="1800" dirty="0">
                <a:solidFill>
                  <a:srgbClr val="000000"/>
                </a:solidFill>
                <a:sym typeface="Arial" charset="0"/>
              </a:rPr>
              <a:t>Research Institution</a:t>
            </a:r>
          </a:p>
          <a:p>
            <a:pPr marL="285750" indent="-285750" algn="l" eaLnBrk="0" hangingPunct="0">
              <a:buFont typeface="Symbol" pitchFamily="18" charset="2"/>
              <a:buChar char="-"/>
            </a:pPr>
            <a:r>
              <a:rPr lang="en-GB" sz="1800" dirty="0">
                <a:solidFill>
                  <a:srgbClr val="000000"/>
                </a:solidFill>
                <a:sym typeface="Arial" charset="0"/>
              </a:rPr>
              <a:t>Space Agency</a:t>
            </a:r>
          </a:p>
          <a:p>
            <a:pPr marL="285750" indent="-285750" algn="l" eaLnBrk="0" hangingPunct="0">
              <a:buFont typeface="Symbol" pitchFamily="18" charset="2"/>
              <a:buChar char="-"/>
            </a:pPr>
            <a:r>
              <a:rPr lang="en-GB" sz="1800" dirty="0">
                <a:solidFill>
                  <a:srgbClr val="000000"/>
                </a:solidFill>
                <a:sym typeface="Arial" charset="0"/>
              </a:rPr>
              <a:t>Project Management Agency</a:t>
            </a:r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&gt; Standard presentation &gt; Jan. 2012</a:t>
            </a:r>
            <a:endParaRPr lang="de-DE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www.DLR.de  •  Chart </a:t>
            </a:r>
            <a:fld id="{32472557-09D5-4963-8EC6-B344159E914B}" type="slidenum">
              <a:rPr lang="de-DE" smtClean="0"/>
              <a:pPr>
                <a:defRPr/>
              </a:pPr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80496379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 &gt;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294967295"/>
          </p:nvPr>
        </p:nvSpPr>
        <p:spPr>
          <a:xfrm>
            <a:off x="6659563" y="6381750"/>
            <a:ext cx="2133600" cy="1492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de-DE"/>
              <a:t>Folie </a:t>
            </a:r>
            <a:fld id="{20F06D41-48E0-47C5-8813-1A92FAE4CD94}" type="slidenum">
              <a:rPr lang="de-DE"/>
              <a:pPr>
                <a:defRPr/>
              </a:pPr>
              <a:t>20</a:t>
            </a:fld>
            <a:endParaRPr lang="de-DE"/>
          </a:p>
        </p:txBody>
      </p:sp>
      <p:sp>
        <p:nvSpPr>
          <p:cNvPr id="11059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de-DE" smtClean="0"/>
          </a:p>
        </p:txBody>
      </p:sp>
      <p:sp>
        <p:nvSpPr>
          <p:cNvPr id="11059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de-DE" smtClean="0"/>
          </a:p>
        </p:txBody>
      </p:sp>
      <p:pic>
        <p:nvPicPr>
          <p:cNvPr id="110598" name="Picture 4" descr="Merapi_1_Hires klei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-76200"/>
            <a:ext cx="9356726" cy="753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9444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ChangeArrowheads="1"/>
          </p:cNvSpPr>
          <p:nvPr/>
        </p:nvSpPr>
        <p:spPr bwMode="auto">
          <a:xfrm>
            <a:off x="3489325" y="1724025"/>
            <a:ext cx="2012950" cy="708025"/>
          </a:xfrm>
          <a:prstGeom prst="rect">
            <a:avLst/>
          </a:prstGeom>
          <a:solidFill>
            <a:srgbClr val="FFCC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endParaRPr lang="de-DE"/>
          </a:p>
        </p:txBody>
      </p:sp>
      <p:sp>
        <p:nvSpPr>
          <p:cNvPr id="111619" name="Rectangle 3"/>
          <p:cNvSpPr>
            <a:spLocks noChangeArrowheads="1"/>
          </p:cNvSpPr>
          <p:nvPr/>
        </p:nvSpPr>
        <p:spPr bwMode="auto">
          <a:xfrm>
            <a:off x="5553075" y="1733550"/>
            <a:ext cx="1282700" cy="681038"/>
          </a:xfrm>
          <a:prstGeom prst="rect">
            <a:avLst/>
          </a:prstGeom>
          <a:solidFill>
            <a:srgbClr val="FF99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endParaRPr lang="de-DE"/>
          </a:p>
        </p:txBody>
      </p:sp>
      <p:sp>
        <p:nvSpPr>
          <p:cNvPr id="111620" name="Rectangle 4"/>
          <p:cNvSpPr>
            <a:spLocks noChangeArrowheads="1"/>
          </p:cNvSpPr>
          <p:nvPr/>
        </p:nvSpPr>
        <p:spPr bwMode="auto">
          <a:xfrm>
            <a:off x="6891338" y="1733550"/>
            <a:ext cx="1739900" cy="681038"/>
          </a:xfrm>
          <a:prstGeom prst="rect">
            <a:avLst/>
          </a:prstGeom>
          <a:gradFill rotWithShape="1">
            <a:gsLst>
              <a:gs pos="0">
                <a:srgbClr val="CCFFFF"/>
              </a:gs>
              <a:gs pos="100000">
                <a:srgbClr val="CCFF99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endParaRPr lang="de-DE"/>
          </a:p>
        </p:txBody>
      </p:sp>
      <p:sp>
        <p:nvSpPr>
          <p:cNvPr id="2298885" name="Rectangle 5"/>
          <p:cNvSpPr>
            <a:spLocks noChangeArrowheads="1"/>
          </p:cNvSpPr>
          <p:nvPr/>
        </p:nvSpPr>
        <p:spPr bwMode="auto">
          <a:xfrm>
            <a:off x="1430338" y="1711325"/>
            <a:ext cx="1993900" cy="720725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/>
          <a:p>
            <a:pPr marL="182563" indent="-182563">
              <a:defRPr/>
            </a:pPr>
            <a:endParaRPr lang="en-US" sz="1800"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</p:txBody>
      </p:sp>
      <p:sp>
        <p:nvSpPr>
          <p:cNvPr id="111622" name="Line 6"/>
          <p:cNvSpPr>
            <a:spLocks noChangeShapeType="1"/>
          </p:cNvSpPr>
          <p:nvPr/>
        </p:nvSpPr>
        <p:spPr bwMode="auto">
          <a:xfrm>
            <a:off x="279400" y="2508250"/>
            <a:ext cx="75819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endParaRPr lang="de-DE"/>
          </a:p>
        </p:txBody>
      </p:sp>
      <p:sp>
        <p:nvSpPr>
          <p:cNvPr id="2298887" name="Rectangle 7"/>
          <p:cNvSpPr>
            <a:spLocks noChangeArrowheads="1"/>
          </p:cNvSpPr>
          <p:nvPr/>
        </p:nvSpPr>
        <p:spPr bwMode="auto">
          <a:xfrm>
            <a:off x="3530600" y="1787525"/>
            <a:ext cx="560388" cy="585788"/>
          </a:xfrm>
          <a:prstGeom prst="rect">
            <a:avLst/>
          </a:prstGeom>
          <a:solidFill>
            <a:srgbClr val="EAEAEA">
              <a:alpha val="2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defRPr/>
            </a:pPr>
            <a:endParaRPr lang="en-US" sz="1800"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</p:txBody>
      </p:sp>
      <p:sp>
        <p:nvSpPr>
          <p:cNvPr id="2298888" name="Rectangle 8"/>
          <p:cNvSpPr>
            <a:spLocks noChangeArrowheads="1"/>
          </p:cNvSpPr>
          <p:nvPr/>
        </p:nvSpPr>
        <p:spPr bwMode="auto">
          <a:xfrm>
            <a:off x="4151313" y="1787525"/>
            <a:ext cx="280987" cy="585788"/>
          </a:xfrm>
          <a:prstGeom prst="rect">
            <a:avLst/>
          </a:prstGeom>
          <a:solidFill>
            <a:srgbClr val="EAEAEA">
              <a:alpha val="2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defRPr/>
            </a:pPr>
            <a:endParaRPr lang="en-US" sz="1800"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</p:txBody>
      </p:sp>
      <p:sp>
        <p:nvSpPr>
          <p:cNvPr id="2298889" name="Rectangle 9"/>
          <p:cNvSpPr>
            <a:spLocks noChangeArrowheads="1"/>
          </p:cNvSpPr>
          <p:nvPr/>
        </p:nvSpPr>
        <p:spPr bwMode="auto">
          <a:xfrm>
            <a:off x="4491038" y="1787525"/>
            <a:ext cx="590550" cy="585788"/>
          </a:xfrm>
          <a:prstGeom prst="rect">
            <a:avLst/>
          </a:prstGeom>
          <a:solidFill>
            <a:srgbClr val="EAEAEA">
              <a:alpha val="2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defRPr/>
            </a:pPr>
            <a:endParaRPr lang="en-US" sz="1800"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</p:txBody>
      </p:sp>
      <p:sp>
        <p:nvSpPr>
          <p:cNvPr id="2298890" name="Rectangle 10"/>
          <p:cNvSpPr>
            <a:spLocks noChangeArrowheads="1"/>
          </p:cNvSpPr>
          <p:nvPr/>
        </p:nvSpPr>
        <p:spPr bwMode="auto">
          <a:xfrm>
            <a:off x="5130800" y="1787525"/>
            <a:ext cx="311150" cy="585788"/>
          </a:xfrm>
          <a:prstGeom prst="rect">
            <a:avLst/>
          </a:prstGeom>
          <a:solidFill>
            <a:srgbClr val="EAEAEA">
              <a:alpha val="2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defRPr/>
            </a:pPr>
            <a:endParaRPr lang="en-US" sz="1800"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</p:txBody>
      </p:sp>
      <p:sp>
        <p:nvSpPr>
          <p:cNvPr id="2298891" name="Rectangle 11"/>
          <p:cNvSpPr>
            <a:spLocks noChangeArrowheads="1"/>
          </p:cNvSpPr>
          <p:nvPr/>
        </p:nvSpPr>
        <p:spPr bwMode="auto">
          <a:xfrm>
            <a:off x="5575300" y="1787525"/>
            <a:ext cx="319088" cy="585788"/>
          </a:xfrm>
          <a:prstGeom prst="rect">
            <a:avLst/>
          </a:prstGeom>
          <a:solidFill>
            <a:srgbClr val="EAEAEA">
              <a:alpha val="2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defRPr/>
            </a:pPr>
            <a:endParaRPr lang="en-US" sz="1800"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</p:txBody>
      </p:sp>
      <p:sp>
        <p:nvSpPr>
          <p:cNvPr id="2298892" name="Rectangle 12"/>
          <p:cNvSpPr>
            <a:spLocks noChangeArrowheads="1"/>
          </p:cNvSpPr>
          <p:nvPr/>
        </p:nvSpPr>
        <p:spPr bwMode="auto">
          <a:xfrm>
            <a:off x="5964238" y="1787525"/>
            <a:ext cx="404812" cy="585788"/>
          </a:xfrm>
          <a:prstGeom prst="rect">
            <a:avLst/>
          </a:prstGeom>
          <a:solidFill>
            <a:srgbClr val="EAEAEA">
              <a:alpha val="2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defRPr/>
            </a:pPr>
            <a:endParaRPr lang="en-US" sz="1800"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</p:txBody>
      </p:sp>
      <p:sp>
        <p:nvSpPr>
          <p:cNvPr id="2298893" name="Rectangle 13"/>
          <p:cNvSpPr>
            <a:spLocks noChangeArrowheads="1"/>
          </p:cNvSpPr>
          <p:nvPr/>
        </p:nvSpPr>
        <p:spPr bwMode="auto">
          <a:xfrm>
            <a:off x="6911975" y="1787525"/>
            <a:ext cx="176213" cy="585788"/>
          </a:xfrm>
          <a:prstGeom prst="rect">
            <a:avLst/>
          </a:prstGeom>
          <a:solidFill>
            <a:srgbClr val="EAEAEA">
              <a:alpha val="2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defRPr/>
            </a:pPr>
            <a:endParaRPr lang="en-US" sz="1800"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</p:txBody>
      </p:sp>
      <p:sp>
        <p:nvSpPr>
          <p:cNvPr id="2298894" name="Rectangle 14"/>
          <p:cNvSpPr>
            <a:spLocks noChangeArrowheads="1"/>
          </p:cNvSpPr>
          <p:nvPr/>
        </p:nvSpPr>
        <p:spPr bwMode="auto">
          <a:xfrm>
            <a:off x="7146925" y="1789113"/>
            <a:ext cx="185738" cy="585787"/>
          </a:xfrm>
          <a:prstGeom prst="rect">
            <a:avLst/>
          </a:prstGeom>
          <a:solidFill>
            <a:srgbClr val="EAEAEA">
              <a:alpha val="2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defRPr/>
            </a:pPr>
            <a:endParaRPr lang="en-US" sz="1800"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</p:txBody>
      </p:sp>
      <p:sp>
        <p:nvSpPr>
          <p:cNvPr id="2298895" name="Rectangle 15"/>
          <p:cNvSpPr>
            <a:spLocks noChangeArrowheads="1"/>
          </p:cNvSpPr>
          <p:nvPr/>
        </p:nvSpPr>
        <p:spPr bwMode="auto">
          <a:xfrm>
            <a:off x="6450013" y="1787525"/>
            <a:ext cx="309562" cy="585788"/>
          </a:xfrm>
          <a:prstGeom prst="rect">
            <a:avLst/>
          </a:prstGeom>
          <a:solidFill>
            <a:srgbClr val="EAEAEA">
              <a:alpha val="2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defRPr/>
            </a:pPr>
            <a:endParaRPr lang="en-US" sz="1800"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</p:txBody>
      </p:sp>
      <p:sp>
        <p:nvSpPr>
          <p:cNvPr id="2298896" name="Rectangle 16"/>
          <p:cNvSpPr>
            <a:spLocks noChangeArrowheads="1"/>
          </p:cNvSpPr>
          <p:nvPr/>
        </p:nvSpPr>
        <p:spPr bwMode="auto">
          <a:xfrm>
            <a:off x="1325563" y="1787525"/>
            <a:ext cx="560387" cy="585788"/>
          </a:xfrm>
          <a:prstGeom prst="rect">
            <a:avLst/>
          </a:prstGeom>
          <a:solidFill>
            <a:srgbClr val="EAEAEA">
              <a:alpha val="2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defRPr/>
            </a:pPr>
            <a:endParaRPr lang="en-US" sz="1800"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</p:txBody>
      </p:sp>
      <p:sp>
        <p:nvSpPr>
          <p:cNvPr id="2298897" name="Rectangle 17"/>
          <p:cNvSpPr>
            <a:spLocks noChangeArrowheads="1"/>
          </p:cNvSpPr>
          <p:nvPr/>
        </p:nvSpPr>
        <p:spPr bwMode="auto">
          <a:xfrm>
            <a:off x="1946275" y="1787525"/>
            <a:ext cx="280988" cy="585788"/>
          </a:xfrm>
          <a:prstGeom prst="rect">
            <a:avLst/>
          </a:prstGeom>
          <a:solidFill>
            <a:srgbClr val="EAEAEA">
              <a:alpha val="2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defRPr/>
            </a:pPr>
            <a:endParaRPr lang="en-US" sz="1800"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</p:txBody>
      </p:sp>
      <p:sp>
        <p:nvSpPr>
          <p:cNvPr id="2298898" name="Rectangle 18"/>
          <p:cNvSpPr>
            <a:spLocks noChangeArrowheads="1"/>
          </p:cNvSpPr>
          <p:nvPr/>
        </p:nvSpPr>
        <p:spPr bwMode="auto">
          <a:xfrm>
            <a:off x="2425700" y="1787525"/>
            <a:ext cx="590550" cy="585788"/>
          </a:xfrm>
          <a:prstGeom prst="rect">
            <a:avLst/>
          </a:prstGeom>
          <a:solidFill>
            <a:srgbClr val="EAEAEA">
              <a:alpha val="2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defRPr/>
            </a:pPr>
            <a:endParaRPr lang="en-US" sz="1800"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</p:txBody>
      </p:sp>
      <p:sp>
        <p:nvSpPr>
          <p:cNvPr id="2298899" name="Rectangle 19"/>
          <p:cNvSpPr>
            <a:spLocks noChangeArrowheads="1"/>
          </p:cNvSpPr>
          <p:nvPr/>
        </p:nvSpPr>
        <p:spPr bwMode="auto">
          <a:xfrm>
            <a:off x="3065463" y="1787525"/>
            <a:ext cx="311150" cy="585788"/>
          </a:xfrm>
          <a:prstGeom prst="rect">
            <a:avLst/>
          </a:prstGeom>
          <a:solidFill>
            <a:srgbClr val="EAEAEA">
              <a:alpha val="2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defRPr/>
            </a:pPr>
            <a:endParaRPr lang="en-US" sz="1800"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</p:txBody>
      </p:sp>
      <p:sp>
        <p:nvSpPr>
          <p:cNvPr id="2298900" name="Rectangle 20"/>
          <p:cNvSpPr>
            <a:spLocks noChangeArrowheads="1"/>
          </p:cNvSpPr>
          <p:nvPr/>
        </p:nvSpPr>
        <p:spPr bwMode="auto">
          <a:xfrm>
            <a:off x="7381875" y="1789113"/>
            <a:ext cx="185738" cy="585787"/>
          </a:xfrm>
          <a:prstGeom prst="rect">
            <a:avLst/>
          </a:prstGeom>
          <a:solidFill>
            <a:srgbClr val="EAEAEA">
              <a:alpha val="2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defRPr/>
            </a:pPr>
            <a:endParaRPr lang="en-US" sz="1800"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</p:txBody>
      </p:sp>
      <p:sp>
        <p:nvSpPr>
          <p:cNvPr id="2298901" name="Rectangle 21"/>
          <p:cNvSpPr>
            <a:spLocks noChangeArrowheads="1"/>
          </p:cNvSpPr>
          <p:nvPr/>
        </p:nvSpPr>
        <p:spPr bwMode="auto">
          <a:xfrm>
            <a:off x="7635875" y="1789113"/>
            <a:ext cx="185738" cy="585787"/>
          </a:xfrm>
          <a:prstGeom prst="rect">
            <a:avLst/>
          </a:prstGeom>
          <a:solidFill>
            <a:srgbClr val="EAEAEA">
              <a:alpha val="2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defRPr/>
            </a:pPr>
            <a:endParaRPr lang="en-US" sz="1800"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</p:txBody>
      </p:sp>
      <p:sp>
        <p:nvSpPr>
          <p:cNvPr id="2298902" name="Rectangle 22"/>
          <p:cNvSpPr>
            <a:spLocks noChangeArrowheads="1"/>
          </p:cNvSpPr>
          <p:nvPr/>
        </p:nvSpPr>
        <p:spPr bwMode="auto">
          <a:xfrm>
            <a:off x="7881938" y="1789113"/>
            <a:ext cx="455612" cy="585787"/>
          </a:xfrm>
          <a:prstGeom prst="rect">
            <a:avLst/>
          </a:prstGeom>
          <a:solidFill>
            <a:srgbClr val="EAEAEA">
              <a:alpha val="2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defRPr/>
            </a:pPr>
            <a:endParaRPr lang="en-US" sz="1800"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</p:txBody>
      </p:sp>
      <p:sp>
        <p:nvSpPr>
          <p:cNvPr id="2298903" name="Rectangle 23"/>
          <p:cNvSpPr>
            <a:spLocks noChangeArrowheads="1"/>
          </p:cNvSpPr>
          <p:nvPr/>
        </p:nvSpPr>
        <p:spPr bwMode="auto">
          <a:xfrm>
            <a:off x="8401050" y="1789113"/>
            <a:ext cx="185738" cy="585787"/>
          </a:xfrm>
          <a:prstGeom prst="rect">
            <a:avLst/>
          </a:prstGeom>
          <a:solidFill>
            <a:srgbClr val="EAEAEA">
              <a:alpha val="2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defRPr/>
            </a:pPr>
            <a:endParaRPr lang="en-US" sz="1800"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</p:txBody>
      </p:sp>
      <p:sp>
        <p:nvSpPr>
          <p:cNvPr id="111640" name="Rectangle 24"/>
          <p:cNvSpPr>
            <a:spLocks noChangeArrowheads="1"/>
          </p:cNvSpPr>
          <p:nvPr/>
        </p:nvSpPr>
        <p:spPr bwMode="auto">
          <a:xfrm>
            <a:off x="573088" y="1693863"/>
            <a:ext cx="787400" cy="738187"/>
          </a:xfrm>
          <a:prstGeom prst="rect">
            <a:avLst/>
          </a:prstGeom>
          <a:solidFill>
            <a:srgbClr val="0099FF">
              <a:alpha val="5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endParaRPr lang="de-DE"/>
          </a:p>
        </p:txBody>
      </p:sp>
      <p:sp>
        <p:nvSpPr>
          <p:cNvPr id="111641" name="Rectangle 25"/>
          <p:cNvSpPr>
            <a:spLocks noGrp="1" noChangeArrowheads="1"/>
          </p:cNvSpPr>
          <p:nvPr>
            <p:ph type="title"/>
          </p:nvPr>
        </p:nvSpPr>
        <p:spPr>
          <a:xfrm>
            <a:off x="684213" y="836613"/>
            <a:ext cx="7772400" cy="838200"/>
          </a:xfrm>
        </p:spPr>
        <p:txBody>
          <a:bodyPr/>
          <a:lstStyle/>
          <a:p>
            <a:pPr algn="ctr" eaLnBrk="1" hangingPunct="1"/>
            <a:r>
              <a:rPr lang="en-US" smtClean="0"/>
              <a:t>General Outline of the Data Acquisition Plan</a:t>
            </a:r>
          </a:p>
        </p:txBody>
      </p:sp>
      <p:sp>
        <p:nvSpPr>
          <p:cNvPr id="2298906" name="Rectangle 26"/>
          <p:cNvSpPr>
            <a:spLocks noChangeArrowheads="1"/>
          </p:cNvSpPr>
          <p:nvPr/>
        </p:nvSpPr>
        <p:spPr bwMode="auto">
          <a:xfrm>
            <a:off x="1435100" y="2573338"/>
            <a:ext cx="1993900" cy="3502025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 anchorCtr="1"/>
          <a:lstStyle/>
          <a:p>
            <a:pPr algn="ctr">
              <a:lnSpc>
                <a:spcPct val="110000"/>
              </a:lnSpc>
              <a:spcAft>
                <a:spcPct val="20000"/>
              </a:spcAft>
              <a:buNone/>
              <a:defRPr/>
            </a:pPr>
            <a:r>
              <a:rPr lang="en-US" sz="180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1 global DEM acquisition with small baselines</a:t>
            </a:r>
          </a:p>
          <a:p>
            <a:pPr algn="ctr">
              <a:buNone/>
              <a:defRPr/>
            </a:pPr>
            <a:r>
              <a:rPr lang="en-US" sz="1800">
                <a:solidFill>
                  <a:srgbClr val="B2B2B2"/>
                </a:solidFill>
                <a:latin typeface="Arial" charset="0"/>
              </a:rPr>
              <a:t>+</a:t>
            </a:r>
          </a:p>
          <a:p>
            <a:pPr algn="ctr">
              <a:buNone/>
              <a:defRPr/>
            </a:pPr>
            <a:r>
              <a:rPr lang="en-US" sz="1800">
                <a:solidFill>
                  <a:srgbClr val="B2B2B2"/>
                </a:solidFill>
                <a:latin typeface="Arial" charset="0"/>
              </a:rPr>
              <a:t>acquisition of scientific radar data products</a:t>
            </a:r>
          </a:p>
        </p:txBody>
      </p:sp>
      <p:sp>
        <p:nvSpPr>
          <p:cNvPr id="2298907" name="Rectangle 27"/>
          <p:cNvSpPr>
            <a:spLocks noChangeArrowheads="1"/>
          </p:cNvSpPr>
          <p:nvPr/>
        </p:nvSpPr>
        <p:spPr bwMode="auto">
          <a:xfrm>
            <a:off x="3486150" y="2565400"/>
            <a:ext cx="2012950" cy="3521075"/>
          </a:xfrm>
          <a:prstGeom prst="rect">
            <a:avLst/>
          </a:prstGeom>
          <a:solidFill>
            <a:srgbClr val="FFCC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 anchorCtr="1"/>
          <a:lstStyle/>
          <a:p>
            <a:pPr algn="ctr">
              <a:lnSpc>
                <a:spcPct val="110000"/>
              </a:lnSpc>
              <a:spcAft>
                <a:spcPct val="20000"/>
              </a:spcAft>
              <a:buNone/>
              <a:defRPr/>
            </a:pPr>
            <a:r>
              <a:rPr lang="en-US" sz="180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1 global DEM acquisition with scaled baselines</a:t>
            </a:r>
          </a:p>
          <a:p>
            <a:pPr algn="ctr">
              <a:buNone/>
              <a:defRPr/>
            </a:pPr>
            <a:r>
              <a:rPr lang="en-US" sz="180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+</a:t>
            </a:r>
          </a:p>
          <a:p>
            <a:pPr algn="ctr">
              <a:buNone/>
              <a:defRPr/>
            </a:pPr>
            <a:r>
              <a:rPr lang="en-US" sz="180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acquisition of scientific radar data products</a:t>
            </a:r>
          </a:p>
        </p:txBody>
      </p:sp>
      <p:sp>
        <p:nvSpPr>
          <p:cNvPr id="2298908" name="Rectangle 28"/>
          <p:cNvSpPr>
            <a:spLocks noChangeArrowheads="1"/>
          </p:cNvSpPr>
          <p:nvPr/>
        </p:nvSpPr>
        <p:spPr bwMode="auto">
          <a:xfrm>
            <a:off x="571500" y="2584450"/>
            <a:ext cx="787400" cy="3502025"/>
          </a:xfrm>
          <a:prstGeom prst="rect">
            <a:avLst/>
          </a:prstGeom>
          <a:solidFill>
            <a:srgbClr val="0099FF">
              <a:alpha val="600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lIns="90000" tIns="46800" rIns="90000" bIns="46800" anchor="ctr" anchorCtr="1"/>
          <a:lstStyle/>
          <a:p>
            <a:pPr algn="ctr">
              <a:buNone/>
              <a:defRPr/>
            </a:pPr>
            <a:r>
              <a:rPr lang="en-US" sz="180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Commissioning Phase</a:t>
            </a:r>
          </a:p>
        </p:txBody>
      </p:sp>
      <p:sp>
        <p:nvSpPr>
          <p:cNvPr id="2298909" name="Rectangle 29"/>
          <p:cNvSpPr>
            <a:spLocks noChangeArrowheads="1"/>
          </p:cNvSpPr>
          <p:nvPr/>
        </p:nvSpPr>
        <p:spPr bwMode="auto">
          <a:xfrm>
            <a:off x="5549900" y="2574925"/>
            <a:ext cx="1282700" cy="3511550"/>
          </a:xfrm>
          <a:prstGeom prst="rect">
            <a:avLst/>
          </a:prstGeom>
          <a:solidFill>
            <a:srgbClr val="FF99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pPr algn="ctr">
              <a:lnSpc>
                <a:spcPct val="100000"/>
              </a:lnSpc>
              <a:buNone/>
              <a:defRPr/>
            </a:pPr>
            <a:r>
              <a:rPr lang="en-US" sz="1800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additional DEM data takes</a:t>
            </a:r>
            <a:br>
              <a:rPr lang="en-US" sz="1800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</a:br>
            <a:r>
              <a:rPr lang="en-US" sz="1800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for difficult terrain</a:t>
            </a:r>
          </a:p>
          <a:p>
            <a:pPr algn="ctr">
              <a:lnSpc>
                <a:spcPct val="100000"/>
              </a:lnSpc>
              <a:buNone/>
              <a:defRPr/>
            </a:pPr>
            <a:r>
              <a:rPr lang="en-US" sz="1800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and filling-in of possible gaps</a:t>
            </a:r>
          </a:p>
          <a:p>
            <a:pPr algn="ctr">
              <a:lnSpc>
                <a:spcPct val="100000"/>
              </a:lnSpc>
              <a:buNone/>
              <a:defRPr/>
            </a:pPr>
            <a:r>
              <a:rPr lang="en-US" sz="1800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+ </a:t>
            </a:r>
          </a:p>
          <a:p>
            <a:pPr algn="ctr">
              <a:lnSpc>
                <a:spcPct val="100000"/>
              </a:lnSpc>
              <a:buNone/>
              <a:defRPr/>
            </a:pPr>
            <a:r>
              <a:rPr lang="en-US" sz="1800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radar data products</a:t>
            </a:r>
          </a:p>
          <a:p>
            <a:pPr algn="ctr">
              <a:lnSpc>
                <a:spcPct val="100000"/>
              </a:lnSpc>
              <a:buNone/>
              <a:defRPr/>
            </a:pPr>
            <a:endParaRPr lang="en-US" sz="1800" dirty="0"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</p:txBody>
      </p:sp>
      <p:sp>
        <p:nvSpPr>
          <p:cNvPr id="2298910" name="Rectangle 30"/>
          <p:cNvSpPr>
            <a:spLocks noChangeArrowheads="1"/>
          </p:cNvSpPr>
          <p:nvPr/>
        </p:nvSpPr>
        <p:spPr bwMode="auto">
          <a:xfrm>
            <a:off x="6896100" y="2586038"/>
            <a:ext cx="1739900" cy="3500437"/>
          </a:xfrm>
          <a:prstGeom prst="rect">
            <a:avLst/>
          </a:prstGeom>
          <a:gradFill rotWithShape="1">
            <a:gsLst>
              <a:gs pos="0">
                <a:srgbClr val="CCFFFF"/>
              </a:gs>
              <a:gs pos="100000">
                <a:srgbClr val="CCFF99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 anchorCtr="1"/>
          <a:lstStyle/>
          <a:p>
            <a:pPr algn="ctr">
              <a:lnSpc>
                <a:spcPct val="110000"/>
              </a:lnSpc>
              <a:buNone/>
              <a:defRPr/>
            </a:pPr>
            <a:r>
              <a:rPr lang="en-US" sz="180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radar data products and customized DEMs</a:t>
            </a:r>
          </a:p>
          <a:p>
            <a:pPr algn="ctr">
              <a:buNone/>
              <a:defRPr/>
            </a:pPr>
            <a:r>
              <a:rPr lang="en-US" sz="180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with large interferometric baselines</a:t>
            </a:r>
          </a:p>
          <a:p>
            <a:pPr algn="ctr">
              <a:buNone/>
              <a:defRPr/>
            </a:pPr>
            <a:endParaRPr lang="en-US" sz="1800"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</p:txBody>
      </p:sp>
      <p:sp>
        <p:nvSpPr>
          <p:cNvPr id="2298911" name="Text Box 31"/>
          <p:cNvSpPr txBox="1">
            <a:spLocks noChangeArrowheads="1"/>
          </p:cNvSpPr>
          <p:nvPr/>
        </p:nvSpPr>
        <p:spPr bwMode="auto">
          <a:xfrm>
            <a:off x="8737600" y="2143125"/>
            <a:ext cx="2571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AEAEA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algn="ctr">
              <a:defRPr/>
            </a:pPr>
            <a:r>
              <a:rPr lang="en-US" sz="1800" b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t</a:t>
            </a:r>
          </a:p>
        </p:txBody>
      </p:sp>
      <p:sp>
        <p:nvSpPr>
          <p:cNvPr id="111648" name="Line 32"/>
          <p:cNvSpPr>
            <a:spLocks noChangeShapeType="1"/>
          </p:cNvSpPr>
          <p:nvPr/>
        </p:nvSpPr>
        <p:spPr bwMode="auto">
          <a:xfrm>
            <a:off x="7848600" y="2511425"/>
            <a:ext cx="990600" cy="0"/>
          </a:xfrm>
          <a:prstGeom prst="line">
            <a:avLst/>
          </a:prstGeom>
          <a:noFill/>
          <a:ln w="38100">
            <a:solidFill>
              <a:schemeClr val="tx1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endParaRPr lang="de-DE"/>
          </a:p>
        </p:txBody>
      </p:sp>
      <p:sp>
        <p:nvSpPr>
          <p:cNvPr id="111649" name="Line 33"/>
          <p:cNvSpPr>
            <a:spLocks noChangeShapeType="1"/>
          </p:cNvSpPr>
          <p:nvPr/>
        </p:nvSpPr>
        <p:spPr bwMode="auto">
          <a:xfrm>
            <a:off x="533400" y="1412875"/>
            <a:ext cx="0" cy="48577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endParaRPr lang="de-DE"/>
          </a:p>
        </p:txBody>
      </p:sp>
      <p:sp>
        <p:nvSpPr>
          <p:cNvPr id="111650" name="Line 34"/>
          <p:cNvSpPr>
            <a:spLocks noChangeShapeType="1"/>
          </p:cNvSpPr>
          <p:nvPr/>
        </p:nvSpPr>
        <p:spPr bwMode="auto">
          <a:xfrm>
            <a:off x="1397000" y="1433513"/>
            <a:ext cx="0" cy="483711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endParaRPr lang="de-DE"/>
          </a:p>
        </p:txBody>
      </p:sp>
      <p:sp>
        <p:nvSpPr>
          <p:cNvPr id="111651" name="Line 35"/>
          <p:cNvSpPr>
            <a:spLocks noChangeShapeType="1"/>
          </p:cNvSpPr>
          <p:nvPr/>
        </p:nvSpPr>
        <p:spPr bwMode="auto">
          <a:xfrm>
            <a:off x="6858000" y="1433513"/>
            <a:ext cx="0" cy="483711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endParaRPr lang="de-DE"/>
          </a:p>
        </p:txBody>
      </p:sp>
      <p:sp>
        <p:nvSpPr>
          <p:cNvPr id="111652" name="Line 36"/>
          <p:cNvSpPr>
            <a:spLocks noChangeShapeType="1"/>
          </p:cNvSpPr>
          <p:nvPr/>
        </p:nvSpPr>
        <p:spPr bwMode="auto">
          <a:xfrm>
            <a:off x="3454400" y="1433513"/>
            <a:ext cx="0" cy="483711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endParaRPr lang="de-DE"/>
          </a:p>
        </p:txBody>
      </p:sp>
      <p:sp>
        <p:nvSpPr>
          <p:cNvPr id="111653" name="Line 37"/>
          <p:cNvSpPr>
            <a:spLocks noChangeShapeType="1"/>
          </p:cNvSpPr>
          <p:nvPr/>
        </p:nvSpPr>
        <p:spPr bwMode="auto">
          <a:xfrm>
            <a:off x="5524500" y="1433513"/>
            <a:ext cx="0" cy="483711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endParaRPr lang="de-DE"/>
          </a:p>
        </p:txBody>
      </p:sp>
      <p:sp>
        <p:nvSpPr>
          <p:cNvPr id="2298918" name="Text Box 38"/>
          <p:cNvSpPr txBox="1">
            <a:spLocks noChangeArrowheads="1"/>
          </p:cNvSpPr>
          <p:nvPr/>
        </p:nvSpPr>
        <p:spPr bwMode="auto">
          <a:xfrm>
            <a:off x="1839116" y="1841500"/>
            <a:ext cx="922345" cy="4279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AEAEA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algn="ctr">
              <a:buNone/>
              <a:defRPr/>
            </a:pPr>
            <a:r>
              <a:rPr lang="en-US" sz="2000" b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1 year</a:t>
            </a:r>
          </a:p>
        </p:txBody>
      </p:sp>
      <p:sp>
        <p:nvSpPr>
          <p:cNvPr id="2298919" name="Rectangle 39"/>
          <p:cNvSpPr>
            <a:spLocks noChangeArrowheads="1"/>
          </p:cNvSpPr>
          <p:nvPr/>
        </p:nvSpPr>
        <p:spPr bwMode="auto">
          <a:xfrm>
            <a:off x="4029866" y="1841500"/>
            <a:ext cx="922345" cy="4279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AEAEA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algn="ctr">
              <a:buNone/>
              <a:defRPr/>
            </a:pPr>
            <a:r>
              <a:rPr lang="en-US" sz="2000" b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1 year</a:t>
            </a:r>
          </a:p>
        </p:txBody>
      </p:sp>
      <p:sp>
        <p:nvSpPr>
          <p:cNvPr id="2298920" name="Rectangle 40"/>
          <p:cNvSpPr>
            <a:spLocks noChangeArrowheads="1"/>
          </p:cNvSpPr>
          <p:nvPr/>
        </p:nvSpPr>
        <p:spPr bwMode="auto">
          <a:xfrm>
            <a:off x="5526535" y="1841500"/>
            <a:ext cx="1321493" cy="4279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AEAEA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algn="ctr">
              <a:buNone/>
              <a:defRPr/>
            </a:pPr>
            <a:r>
              <a:rPr lang="en-US" sz="2000" b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6 months</a:t>
            </a:r>
          </a:p>
        </p:txBody>
      </p:sp>
      <p:sp>
        <p:nvSpPr>
          <p:cNvPr id="2298921" name="Rectangle 41"/>
          <p:cNvSpPr>
            <a:spLocks noChangeArrowheads="1"/>
          </p:cNvSpPr>
          <p:nvPr/>
        </p:nvSpPr>
        <p:spPr bwMode="auto">
          <a:xfrm>
            <a:off x="6965374" y="1841500"/>
            <a:ext cx="1533090" cy="4279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AEAEA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algn="ctr">
              <a:buNone/>
              <a:defRPr/>
            </a:pPr>
            <a:r>
              <a:rPr lang="en-US" sz="2000" b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≥ 3 months</a:t>
            </a:r>
          </a:p>
        </p:txBody>
      </p:sp>
      <p:sp>
        <p:nvSpPr>
          <p:cNvPr id="2298922" name="Rectangle 42"/>
          <p:cNvSpPr>
            <a:spLocks noChangeArrowheads="1"/>
          </p:cNvSpPr>
          <p:nvPr/>
        </p:nvSpPr>
        <p:spPr bwMode="auto">
          <a:xfrm>
            <a:off x="550523" y="1746250"/>
            <a:ext cx="827768" cy="761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AEAEA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algn="ctr">
              <a:buNone/>
              <a:defRPr/>
            </a:pPr>
            <a:r>
              <a:rPr lang="en-US" sz="2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6 </a:t>
            </a:r>
            <a:br>
              <a:rPr lang="en-US" sz="2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</a:br>
            <a:r>
              <a:rPr lang="en-US" sz="1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months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573088" y="1340768"/>
            <a:ext cx="7738016" cy="3949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de-DE" b="1" dirty="0" smtClean="0"/>
              <a:t>2011	       2011		2012	           2013	         2013</a:t>
            </a:r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146792649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>
              <a:solidFill>
                <a:srgbClr val="FFFFFF"/>
              </a:solidFill>
            </a:endParaRPr>
          </a:p>
        </p:txBody>
      </p:sp>
      <p:sp>
        <p:nvSpPr>
          <p:cNvPr id="112643" name="Titel 1"/>
          <p:cNvSpPr>
            <a:spLocks noGrp="1"/>
          </p:cNvSpPr>
          <p:nvPr>
            <p:ph type="title"/>
          </p:nvPr>
        </p:nvSpPr>
        <p:spPr>
          <a:xfrm>
            <a:off x="0" y="549275"/>
            <a:ext cx="9072563" cy="838200"/>
          </a:xfrm>
        </p:spPr>
        <p:txBody>
          <a:bodyPr/>
          <a:lstStyle/>
          <a:p>
            <a:pPr algn="ctr"/>
            <a:r>
              <a:rPr lang="de-DE" sz="3600" dirty="0" smtClean="0">
                <a:solidFill>
                  <a:srgbClr val="FFFF00"/>
                </a:solidFill>
              </a:rPr>
              <a:t>Mission </a:t>
            </a:r>
            <a:r>
              <a:rPr lang="de-DE" sz="3600" dirty="0" err="1" smtClean="0">
                <a:solidFill>
                  <a:srgbClr val="FFFF00"/>
                </a:solidFill>
              </a:rPr>
              <a:t>TanDEM</a:t>
            </a:r>
            <a:r>
              <a:rPr lang="de-DE" sz="3600" dirty="0" smtClean="0">
                <a:solidFill>
                  <a:srgbClr val="FFFF00"/>
                </a:solidFill>
              </a:rPr>
              <a:t>-X: Status End 2011</a:t>
            </a:r>
          </a:p>
        </p:txBody>
      </p:sp>
      <p:pic>
        <p:nvPicPr>
          <p:cNvPr id="112644" name="Inhaltsplatzhalt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07950" y="1412875"/>
            <a:ext cx="9359900" cy="4679950"/>
          </a:xfrm>
        </p:spPr>
      </p:pic>
    </p:spTree>
    <p:extLst>
      <p:ext uri="{BB962C8B-B14F-4D97-AF65-F5344CB8AC3E}">
        <p14:creationId xmlns:p14="http://schemas.microsoft.com/office/powerpoint/2010/main" val="223307292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719138"/>
            <a:ext cx="7772400" cy="838200"/>
          </a:xfrm>
        </p:spPr>
        <p:txBody>
          <a:bodyPr/>
          <a:lstStyle/>
          <a:p>
            <a:pPr eaLnBrk="1" hangingPunct="1"/>
            <a:r>
              <a:rPr lang="de-DE" smtClean="0"/>
              <a:t>Earth Observation Center EOC – 20.07.2010</a:t>
            </a:r>
          </a:p>
        </p:txBody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de-DE" smtClean="0"/>
          </a:p>
        </p:txBody>
      </p:sp>
      <p:pic>
        <p:nvPicPr>
          <p:cNvPr id="113668" name="Picture 4" descr="EO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950" y="1268413"/>
            <a:ext cx="9356725" cy="493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35717" name="Text Box 5">
            <a:hlinkClick r:id="" action="ppaction://noaction"/>
          </p:cNvPr>
          <p:cNvSpPr txBox="1">
            <a:spLocks noChangeArrowheads="1"/>
          </p:cNvSpPr>
          <p:nvPr/>
        </p:nvSpPr>
        <p:spPr bwMode="auto">
          <a:xfrm>
            <a:off x="431800" y="1371600"/>
            <a:ext cx="8893175" cy="4775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buNone/>
            </a:pPr>
            <a:r>
              <a:rPr lang="de-DE" sz="4000" b="1">
                <a:solidFill>
                  <a:srgbClr val="FF0000"/>
                </a:solidFill>
                <a:latin typeface="Arial Black" pitchFamily="34" charset="0"/>
              </a:rPr>
              <a:t>1.500.000.000.000.000 Bytes</a:t>
            </a:r>
          </a:p>
        </p:txBody>
      </p:sp>
    </p:spTree>
    <p:extLst>
      <p:ext uri="{BB962C8B-B14F-4D97-AF65-F5344CB8AC3E}">
        <p14:creationId xmlns:p14="http://schemas.microsoft.com/office/powerpoint/2010/main" val="70790212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5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20357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20357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20357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3571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5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de-DE"/>
              <a:t>Folie </a:t>
            </a:r>
            <a:fld id="{5E357304-E9CD-4D4D-BFDE-01A329D7FF86}" type="slidenum">
              <a:rPr lang="de-DE"/>
              <a:pPr/>
              <a:t>24</a:t>
            </a:fld>
            <a:endParaRPr lang="de-DE"/>
          </a:p>
        </p:txBody>
      </p:sp>
      <p:graphicFrame>
        <p:nvGraphicFramePr>
          <p:cNvPr id="351234" name="Object 2"/>
          <p:cNvGraphicFramePr>
            <a:graphicFrameLocks noChangeAspect="1"/>
          </p:cNvGraphicFramePr>
          <p:nvPr/>
        </p:nvGraphicFramePr>
        <p:xfrm>
          <a:off x="0" y="12700"/>
          <a:ext cx="9144000" cy="6838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7" name="Photo Editor Photo" r:id="rId4" imgW="20504762" imgH="16771429" progId="MSPhotoEd.3">
                  <p:embed/>
                </p:oleObj>
              </mc:Choice>
              <mc:Fallback>
                <p:oleObj name="Photo Editor Photo" r:id="rId4" imgW="20504762" imgH="16771429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2700"/>
                        <a:ext cx="9144000" cy="6838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1235" name="WordArt 3"/>
          <p:cNvSpPr>
            <a:spLocks noChangeArrowheads="1" noChangeShapeType="1" noTextEdit="1"/>
          </p:cNvSpPr>
          <p:nvPr/>
        </p:nvSpPr>
        <p:spPr bwMode="auto">
          <a:xfrm>
            <a:off x="1763713" y="836613"/>
            <a:ext cx="6696075" cy="3730625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99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>
              <a:buNone/>
            </a:pPr>
            <a:r>
              <a:rPr lang="de-DE" sz="9600" kern="10" dirty="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</a:rPr>
              <a:t>CONCEPT</a:t>
            </a:r>
          </a:p>
        </p:txBody>
      </p:sp>
    </p:spTree>
    <p:extLst>
      <p:ext uri="{BB962C8B-B14F-4D97-AF65-F5344CB8AC3E}">
        <p14:creationId xmlns:p14="http://schemas.microsoft.com/office/powerpoint/2010/main" val="2861749335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512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12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51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123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456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403350" y="1268413"/>
            <a:ext cx="7359650" cy="4191000"/>
          </a:xfrm>
        </p:spPr>
        <p:txBody>
          <a:bodyPr/>
          <a:lstStyle/>
          <a:p>
            <a:pPr>
              <a:buFontTx/>
              <a:buNone/>
            </a:pPr>
            <a:r>
              <a:rPr lang="de-DE" sz="5400" b="1">
                <a:solidFill>
                  <a:srgbClr val="FF0000"/>
                </a:solidFill>
                <a:latin typeface="Frutiger 45 Light" pitchFamily="34" charset="0"/>
              </a:rPr>
              <a:t>M</a:t>
            </a:r>
            <a:r>
              <a:rPr lang="de-DE" sz="4400" b="1">
                <a:latin typeface="Frutiger 45 Light" pitchFamily="34" charset="0"/>
              </a:rPr>
              <a:t>athematics</a:t>
            </a:r>
          </a:p>
          <a:p>
            <a:pPr>
              <a:buFontTx/>
              <a:buNone/>
            </a:pPr>
            <a:r>
              <a:rPr lang="de-DE" sz="5400" b="1">
                <a:solidFill>
                  <a:srgbClr val="FF0000"/>
                </a:solidFill>
                <a:latin typeface="Frutiger 45 Light" pitchFamily="34" charset="0"/>
              </a:rPr>
              <a:t>I</a:t>
            </a:r>
            <a:r>
              <a:rPr lang="de-DE" sz="4400" b="1">
                <a:latin typeface="Frutiger 45 Light" pitchFamily="34" charset="0"/>
              </a:rPr>
              <a:t>nformatics</a:t>
            </a:r>
          </a:p>
          <a:p>
            <a:pPr>
              <a:buFontTx/>
              <a:buNone/>
            </a:pPr>
            <a:r>
              <a:rPr lang="de-DE" sz="5400" b="1">
                <a:solidFill>
                  <a:srgbClr val="FF0000"/>
                </a:solidFill>
                <a:latin typeface="Frutiger 45 Light" pitchFamily="34" charset="0"/>
              </a:rPr>
              <a:t>N</a:t>
            </a:r>
            <a:r>
              <a:rPr lang="de-DE" sz="4400" b="1">
                <a:latin typeface="Frutiger 45 Light" pitchFamily="34" charset="0"/>
              </a:rPr>
              <a:t>atural Sciences</a:t>
            </a:r>
          </a:p>
          <a:p>
            <a:pPr>
              <a:buFontTx/>
              <a:buNone/>
            </a:pPr>
            <a:r>
              <a:rPr lang="de-DE" sz="5400" b="1">
                <a:solidFill>
                  <a:srgbClr val="FF0000"/>
                </a:solidFill>
                <a:latin typeface="Frutiger 45 Light" pitchFamily="34" charset="0"/>
              </a:rPr>
              <a:t>T</a:t>
            </a:r>
            <a:r>
              <a:rPr lang="de-DE" sz="4400" b="1">
                <a:latin typeface="Frutiger 45 Light" pitchFamily="34" charset="0"/>
              </a:rPr>
              <a:t>echnology</a:t>
            </a:r>
          </a:p>
        </p:txBody>
      </p:sp>
      <p:sp>
        <p:nvSpPr>
          <p:cNvPr id="2114563" name="WordArt 3"/>
          <p:cNvSpPr>
            <a:spLocks noChangeArrowheads="1" noChangeShapeType="1" noTextEdit="1"/>
          </p:cNvSpPr>
          <p:nvPr/>
        </p:nvSpPr>
        <p:spPr bwMode="auto">
          <a:xfrm>
            <a:off x="1116013" y="1774825"/>
            <a:ext cx="6911975" cy="33829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buNone/>
            </a:pPr>
            <a:r>
              <a:rPr lang="de-DE" sz="9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MINT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107504" y="5667538"/>
            <a:ext cx="8737713" cy="4257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de-DE" sz="2800" b="1" dirty="0" smtClean="0"/>
              <a:t>Lack </a:t>
            </a:r>
            <a:r>
              <a:rPr lang="de-DE" sz="2800" b="1" dirty="0" err="1" smtClean="0"/>
              <a:t>of</a:t>
            </a:r>
            <a:r>
              <a:rPr lang="de-DE" sz="2800" b="1" dirty="0" smtClean="0"/>
              <a:t> Engineers in Germany in </a:t>
            </a:r>
            <a:r>
              <a:rPr lang="de-DE" sz="2800" b="1" dirty="0" err="1" smtClean="0"/>
              <a:t>Dec</a:t>
            </a:r>
            <a:r>
              <a:rPr lang="de-DE" sz="2800" b="1" dirty="0" smtClean="0"/>
              <a:t> 2011: 80.000</a:t>
            </a:r>
            <a:endParaRPr lang="de-DE" sz="2800" b="1" dirty="0"/>
          </a:p>
        </p:txBody>
      </p:sp>
    </p:spTree>
    <p:extLst>
      <p:ext uri="{BB962C8B-B14F-4D97-AF65-F5344CB8AC3E}">
        <p14:creationId xmlns:p14="http://schemas.microsoft.com/office/powerpoint/2010/main" val="253150241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21145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14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45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145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1145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145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45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1145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145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1145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45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1145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145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145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45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1145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145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145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14562" grpId="0" build="p"/>
      <p:bldP spid="2114563" grpId="0" animBg="1"/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3058" name="Picture 2" descr="Key_Visual_DSL-NZ o Text klei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9175" y="727075"/>
            <a:ext cx="1136650" cy="111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093059" name="Object 17"/>
          <p:cNvGraphicFramePr>
            <a:graphicFrameLocks noGrp="1" noChangeAspect="1"/>
          </p:cNvGraphicFramePr>
          <p:nvPr>
            <p:ph sz="quarter" idx="4294967295"/>
          </p:nvPr>
        </p:nvGraphicFramePr>
        <p:xfrm>
          <a:off x="3276600" y="765175"/>
          <a:ext cx="1154113" cy="1095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02" name="Picture Publisher 9 Objekt" r:id="rId4" imgW="1514475" imgH="1485900" progId="iGrafx.Image.1">
                  <p:embed/>
                </p:oleObj>
              </mc:Choice>
              <mc:Fallback>
                <p:oleObj name="Picture Publisher 9 Objekt" r:id="rId4" imgW="1514475" imgH="1485900" progId="iGrafx.Image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76600" y="765175"/>
                        <a:ext cx="1154113" cy="1095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93060" name="Object 2"/>
          <p:cNvGraphicFramePr>
            <a:graphicFrameLocks noChangeAspect="1"/>
          </p:cNvGraphicFramePr>
          <p:nvPr/>
        </p:nvGraphicFramePr>
        <p:xfrm>
          <a:off x="323850" y="1243013"/>
          <a:ext cx="736600" cy="4595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03" name="Picture Publisher 9 Objekt" r:id="rId6" imgW="1219200" imgH="7867650" progId="iGrafx.Image.1">
                  <p:embed/>
                </p:oleObj>
              </mc:Choice>
              <mc:Fallback>
                <p:oleObj name="Picture Publisher 9 Objekt" r:id="rId6" imgW="1219200" imgH="7867650" progId="iGrafx.Image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850" y="1243013"/>
                        <a:ext cx="736600" cy="45958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93061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1116013" y="260648"/>
            <a:ext cx="7772400" cy="838200"/>
          </a:xfrm>
        </p:spPr>
        <p:txBody>
          <a:bodyPr/>
          <a:lstStyle/>
          <a:p>
            <a:r>
              <a:rPr lang="de-DE" sz="2800" dirty="0" err="1">
                <a:latin typeface="Frutiger 45 Light" pitchFamily="34" charset="0"/>
              </a:rPr>
              <a:t>Promoting</a:t>
            </a:r>
            <a:r>
              <a:rPr lang="de-DE" sz="2800" dirty="0">
                <a:latin typeface="Frutiger 45 Light" pitchFamily="34" charset="0"/>
              </a:rPr>
              <a:t> </a:t>
            </a:r>
            <a:r>
              <a:rPr lang="de-DE" sz="2800" dirty="0" err="1">
                <a:latin typeface="Frutiger 45 Light" pitchFamily="34" charset="0"/>
              </a:rPr>
              <a:t>the</a:t>
            </a:r>
            <a:r>
              <a:rPr lang="de-DE" sz="2800" dirty="0">
                <a:latin typeface="Frutiger 45 Light" pitchFamily="34" charset="0"/>
              </a:rPr>
              <a:t> Next-Generation </a:t>
            </a:r>
            <a:r>
              <a:rPr lang="de-DE" sz="2800" dirty="0" err="1">
                <a:latin typeface="Frutiger 45 Light" pitchFamily="34" charset="0"/>
              </a:rPr>
              <a:t>Scientists</a:t>
            </a:r>
            <a:endParaRPr lang="de-DE" sz="2800" dirty="0">
              <a:latin typeface="Frutiger 45 Light" pitchFamily="34" charset="0"/>
            </a:endParaRPr>
          </a:p>
        </p:txBody>
      </p:sp>
      <p:pic>
        <p:nvPicPr>
          <p:cNvPr id="2093062" name="Picture 4"/>
          <p:cNvPicPr>
            <a:picLocks noChangeAspect="1" noChangeArrowheads="1"/>
          </p:cNvPicPr>
          <p:nvPr/>
        </p:nvPicPr>
        <p:blipFill>
          <a:blip r:embed="rId8">
            <a:lum bright="38000" contrast="-6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0" y="1711325"/>
            <a:ext cx="3641725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93063" name="Text Box 5"/>
          <p:cNvSpPr txBox="1">
            <a:spLocks noChangeArrowheads="1"/>
          </p:cNvSpPr>
          <p:nvPr/>
        </p:nvSpPr>
        <p:spPr bwMode="auto">
          <a:xfrm>
            <a:off x="3924300" y="3625850"/>
            <a:ext cx="7191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4763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1315" tIns="45654" rIns="91315" bIns="45654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hangingPunct="0"/>
            <a:r>
              <a:rPr lang="de-DE" sz="1600">
                <a:solidFill>
                  <a:srgbClr val="00B500"/>
                </a:solidFill>
                <a:latin typeface="Wingdings" pitchFamily="2" charset="2"/>
              </a:rPr>
              <a:t>n</a:t>
            </a:r>
            <a:r>
              <a:rPr lang="de-DE" sz="1200" b="1">
                <a:solidFill>
                  <a:schemeClr val="bg1"/>
                </a:solidFill>
                <a:latin typeface="Arial" charset="0"/>
              </a:rPr>
              <a:t> </a:t>
            </a:r>
            <a:r>
              <a:rPr lang="de-DE" sz="1200" b="1">
                <a:latin typeface="Arial" charset="0"/>
              </a:rPr>
              <a:t>Köln</a:t>
            </a:r>
          </a:p>
        </p:txBody>
      </p:sp>
      <p:sp>
        <p:nvSpPr>
          <p:cNvPr id="2093064" name="Text Box 6"/>
          <p:cNvSpPr txBox="1">
            <a:spLocks noChangeArrowheads="1"/>
          </p:cNvSpPr>
          <p:nvPr/>
        </p:nvSpPr>
        <p:spPr bwMode="auto">
          <a:xfrm>
            <a:off x="4738688" y="4662488"/>
            <a:ext cx="163353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4763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1315" tIns="45654" rIns="91315" bIns="45654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hangingPunct="0"/>
            <a:r>
              <a:rPr lang="de-DE" sz="1600">
                <a:solidFill>
                  <a:srgbClr val="00B500"/>
                </a:solidFill>
                <a:latin typeface="Wingdings" pitchFamily="2" charset="2"/>
              </a:rPr>
              <a:t>n</a:t>
            </a:r>
            <a:r>
              <a:rPr lang="de-DE" sz="1200" b="1">
                <a:solidFill>
                  <a:schemeClr val="bg1"/>
                </a:solidFill>
                <a:latin typeface="Arial" charset="0"/>
              </a:rPr>
              <a:t> </a:t>
            </a:r>
            <a:r>
              <a:rPr lang="de-DE" sz="1200" b="1">
                <a:latin typeface="Arial" charset="0"/>
              </a:rPr>
              <a:t>Lampoldshausen</a:t>
            </a:r>
          </a:p>
        </p:txBody>
      </p:sp>
      <p:sp>
        <p:nvSpPr>
          <p:cNvPr id="2093065" name="Text Box 7"/>
          <p:cNvSpPr txBox="1">
            <a:spLocks noChangeArrowheads="1"/>
          </p:cNvSpPr>
          <p:nvPr/>
        </p:nvSpPr>
        <p:spPr bwMode="auto">
          <a:xfrm>
            <a:off x="5437188" y="5507038"/>
            <a:ext cx="165893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4763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1315" tIns="45654" rIns="91315" bIns="45654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hangingPunct="0"/>
            <a:r>
              <a:rPr lang="de-DE" sz="1600">
                <a:solidFill>
                  <a:srgbClr val="00B500"/>
                </a:solidFill>
                <a:latin typeface="Wingdings" pitchFamily="2" charset="2"/>
              </a:rPr>
              <a:t>n</a:t>
            </a:r>
            <a:r>
              <a:rPr lang="de-DE" sz="1200" b="1">
                <a:solidFill>
                  <a:schemeClr val="bg1"/>
                </a:solidFill>
                <a:latin typeface="Arial" charset="0"/>
              </a:rPr>
              <a:t> </a:t>
            </a:r>
            <a:r>
              <a:rPr lang="de-DE" sz="1200" b="1">
                <a:latin typeface="Arial" charset="0"/>
              </a:rPr>
              <a:t>Oberpfaffenhofen</a:t>
            </a:r>
          </a:p>
        </p:txBody>
      </p:sp>
      <p:sp>
        <p:nvSpPr>
          <p:cNvPr id="2093066" name="Text Box 8"/>
          <p:cNvSpPr txBox="1">
            <a:spLocks noChangeArrowheads="1"/>
          </p:cNvSpPr>
          <p:nvPr/>
        </p:nvSpPr>
        <p:spPr bwMode="auto">
          <a:xfrm>
            <a:off x="5551488" y="3151188"/>
            <a:ext cx="142081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4763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1315" tIns="45654" rIns="91315" bIns="45654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hangingPunct="0"/>
            <a:r>
              <a:rPr lang="de-DE" sz="1600">
                <a:solidFill>
                  <a:srgbClr val="00B500"/>
                </a:solidFill>
                <a:latin typeface="Wingdings" pitchFamily="2" charset="2"/>
              </a:rPr>
              <a:t>n</a:t>
            </a:r>
            <a:r>
              <a:rPr lang="de-DE" sz="1200" b="1">
                <a:solidFill>
                  <a:schemeClr val="bg1"/>
                </a:solidFill>
                <a:latin typeface="Arial" charset="0"/>
              </a:rPr>
              <a:t> </a:t>
            </a:r>
            <a:r>
              <a:rPr lang="de-DE" sz="1200" b="1">
                <a:latin typeface="Arial" charset="0"/>
              </a:rPr>
              <a:t>Braunschweig</a:t>
            </a:r>
          </a:p>
        </p:txBody>
      </p:sp>
      <p:sp>
        <p:nvSpPr>
          <p:cNvPr id="2093067" name="Text Box 9"/>
          <p:cNvSpPr txBox="1">
            <a:spLocks noChangeArrowheads="1"/>
          </p:cNvSpPr>
          <p:nvPr/>
        </p:nvSpPr>
        <p:spPr bwMode="auto">
          <a:xfrm>
            <a:off x="5867400" y="2741613"/>
            <a:ext cx="86201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4763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1315" tIns="45654" rIns="91315" bIns="45654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hangingPunct="0"/>
            <a:r>
              <a:rPr lang="de-DE" sz="1200" b="1">
                <a:latin typeface="Arial" charset="0"/>
              </a:rPr>
              <a:t>Berlin</a:t>
            </a:r>
            <a:r>
              <a:rPr lang="de-DE" sz="1200" b="1">
                <a:solidFill>
                  <a:schemeClr val="bg1"/>
                </a:solidFill>
                <a:latin typeface="Arial" charset="0"/>
              </a:rPr>
              <a:t>- </a:t>
            </a:r>
            <a:r>
              <a:rPr lang="de-DE" sz="1600">
                <a:solidFill>
                  <a:srgbClr val="00B500"/>
                </a:solidFill>
                <a:latin typeface="Wingdings" pitchFamily="2" charset="2"/>
              </a:rPr>
              <a:t>n</a:t>
            </a:r>
            <a:endParaRPr lang="de-DE" sz="1200" b="1">
              <a:latin typeface="Arial" charset="0"/>
            </a:endParaRPr>
          </a:p>
        </p:txBody>
      </p:sp>
      <p:sp>
        <p:nvSpPr>
          <p:cNvPr id="2093068" name="Line 11"/>
          <p:cNvSpPr>
            <a:spLocks noChangeShapeType="1"/>
          </p:cNvSpPr>
          <p:nvPr/>
        </p:nvSpPr>
        <p:spPr bwMode="auto">
          <a:xfrm flipV="1">
            <a:off x="6732588" y="2349500"/>
            <a:ext cx="792162" cy="431800"/>
          </a:xfrm>
          <a:prstGeom prst="line">
            <a:avLst/>
          </a:prstGeom>
          <a:noFill/>
          <a:ln w="28575">
            <a:solidFill>
              <a:srgbClr val="80808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graphicFrame>
        <p:nvGraphicFramePr>
          <p:cNvPr id="2093069" name="Object 13"/>
          <p:cNvGraphicFramePr>
            <a:graphicFrameLocks noGrp="1" noChangeAspect="1"/>
          </p:cNvGraphicFramePr>
          <p:nvPr>
            <p:ph sz="quarter" idx="4294967295"/>
          </p:nvPr>
        </p:nvGraphicFramePr>
        <p:xfrm>
          <a:off x="7667625" y="3884613"/>
          <a:ext cx="1366838" cy="912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04" name="Picture Publisher 9 Objekt" r:id="rId9" imgW="1514594" imgH="1047719" progId="iGrafx.Image.1">
                  <p:embed/>
                </p:oleObj>
              </mc:Choice>
              <mc:Fallback>
                <p:oleObj name="Picture Publisher 9 Objekt" r:id="rId9" imgW="1514594" imgH="1047719" progId="iGrafx.Image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67625" y="3884613"/>
                        <a:ext cx="1366838" cy="9128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93070" name="Line 12"/>
          <p:cNvSpPr>
            <a:spLocks noChangeShapeType="1"/>
          </p:cNvSpPr>
          <p:nvPr/>
        </p:nvSpPr>
        <p:spPr bwMode="auto">
          <a:xfrm>
            <a:off x="6372225" y="3716338"/>
            <a:ext cx="1512888" cy="504825"/>
          </a:xfrm>
          <a:prstGeom prst="line">
            <a:avLst/>
          </a:prstGeom>
          <a:noFill/>
          <a:ln w="28575">
            <a:solidFill>
              <a:srgbClr val="80808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graphicFrame>
        <p:nvGraphicFramePr>
          <p:cNvPr id="2093071" name="Object 15"/>
          <p:cNvGraphicFramePr>
            <a:graphicFrameLocks noChangeAspect="1"/>
          </p:cNvGraphicFramePr>
          <p:nvPr/>
        </p:nvGraphicFramePr>
        <p:xfrm>
          <a:off x="7524750" y="5013325"/>
          <a:ext cx="1155700" cy="1133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05" name="Picture Publisher 9 Objekt" r:id="rId11" imgW="1504950" imgH="1524000" progId="iGrafx.Image.1">
                  <p:embed/>
                </p:oleObj>
              </mc:Choice>
              <mc:Fallback>
                <p:oleObj name="Picture Publisher 9 Objekt" r:id="rId11" imgW="1504950" imgH="1524000" progId="iGrafx.Image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24750" y="5013325"/>
                        <a:ext cx="1155700" cy="1133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93072" name="Line 14"/>
          <p:cNvSpPr>
            <a:spLocks noChangeShapeType="1"/>
          </p:cNvSpPr>
          <p:nvPr/>
        </p:nvSpPr>
        <p:spPr bwMode="auto">
          <a:xfrm>
            <a:off x="6372225" y="4868863"/>
            <a:ext cx="1295400" cy="431800"/>
          </a:xfrm>
          <a:prstGeom prst="line">
            <a:avLst/>
          </a:prstGeom>
          <a:noFill/>
          <a:ln w="28575">
            <a:solidFill>
              <a:srgbClr val="80808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093073" name="Line 16"/>
          <p:cNvSpPr>
            <a:spLocks noChangeShapeType="1"/>
          </p:cNvSpPr>
          <p:nvPr/>
        </p:nvSpPr>
        <p:spPr bwMode="auto">
          <a:xfrm>
            <a:off x="4356100" y="1557338"/>
            <a:ext cx="792163" cy="647700"/>
          </a:xfrm>
          <a:prstGeom prst="line">
            <a:avLst/>
          </a:prstGeom>
          <a:noFill/>
          <a:ln w="28575">
            <a:solidFill>
              <a:srgbClr val="80808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093074" name="Line 18"/>
          <p:cNvSpPr>
            <a:spLocks noChangeShapeType="1"/>
          </p:cNvSpPr>
          <p:nvPr/>
        </p:nvSpPr>
        <p:spPr bwMode="auto">
          <a:xfrm flipV="1">
            <a:off x="2627313" y="3860800"/>
            <a:ext cx="1296987" cy="504825"/>
          </a:xfrm>
          <a:prstGeom prst="line">
            <a:avLst/>
          </a:prstGeom>
          <a:noFill/>
          <a:ln w="28575">
            <a:solidFill>
              <a:srgbClr val="80808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graphicFrame>
        <p:nvGraphicFramePr>
          <p:cNvPr id="2093075" name="Object 19"/>
          <p:cNvGraphicFramePr>
            <a:graphicFrameLocks noGrp="1" noChangeAspect="1"/>
          </p:cNvGraphicFramePr>
          <p:nvPr>
            <p:ph sz="quarter" idx="4294967295"/>
          </p:nvPr>
        </p:nvGraphicFramePr>
        <p:xfrm>
          <a:off x="1476375" y="3860800"/>
          <a:ext cx="1158875" cy="1100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06" name="Picture Publisher 9 Objekt" r:id="rId13" imgW="1514475" imgH="1485900" progId="iGrafx.Image.1">
                  <p:embed/>
                </p:oleObj>
              </mc:Choice>
              <mc:Fallback>
                <p:oleObj name="Picture Publisher 9 Objekt" r:id="rId13" imgW="1514475" imgH="1485900" progId="iGrafx.Image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76375" y="3860800"/>
                        <a:ext cx="1158875" cy="11001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93076" name="Line 20"/>
          <p:cNvSpPr>
            <a:spLocks noChangeShapeType="1"/>
          </p:cNvSpPr>
          <p:nvPr/>
        </p:nvSpPr>
        <p:spPr bwMode="auto">
          <a:xfrm flipH="1">
            <a:off x="3203575" y="5661025"/>
            <a:ext cx="2232025" cy="73025"/>
          </a:xfrm>
          <a:prstGeom prst="line">
            <a:avLst/>
          </a:prstGeom>
          <a:noFill/>
          <a:ln w="28575">
            <a:solidFill>
              <a:srgbClr val="80808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graphicFrame>
        <p:nvGraphicFramePr>
          <p:cNvPr id="2093077" name="Object 21"/>
          <p:cNvGraphicFramePr>
            <a:graphicFrameLocks noChangeAspect="1"/>
          </p:cNvGraphicFramePr>
          <p:nvPr/>
        </p:nvGraphicFramePr>
        <p:xfrm>
          <a:off x="2132013" y="5164138"/>
          <a:ext cx="1144587" cy="1073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07" name="Picture Publisher 9 Objekt" r:id="rId15" imgW="1504950" imgH="1457325" progId="iGrafx.Image.1">
                  <p:embed/>
                </p:oleObj>
              </mc:Choice>
              <mc:Fallback>
                <p:oleObj name="Picture Publisher 9 Objekt" r:id="rId15" imgW="1504950" imgH="1457325" progId="iGrafx.Image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32013" y="5164138"/>
                        <a:ext cx="1144587" cy="1073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93078" name="Text Box 22"/>
          <p:cNvSpPr txBox="1">
            <a:spLocks noChangeArrowheads="1"/>
          </p:cNvSpPr>
          <p:nvPr/>
        </p:nvSpPr>
        <p:spPr bwMode="auto">
          <a:xfrm>
            <a:off x="5292725" y="3511550"/>
            <a:ext cx="11017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4763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1315" tIns="45654" rIns="91315" bIns="45654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hangingPunct="0"/>
            <a:r>
              <a:rPr lang="de-DE" sz="1600">
                <a:solidFill>
                  <a:srgbClr val="00B500"/>
                </a:solidFill>
                <a:latin typeface="Wingdings" pitchFamily="2" charset="2"/>
              </a:rPr>
              <a:t>n</a:t>
            </a:r>
            <a:r>
              <a:rPr lang="de-DE" sz="1200" b="1">
                <a:solidFill>
                  <a:schemeClr val="bg1"/>
                </a:solidFill>
                <a:latin typeface="Arial" charset="0"/>
              </a:rPr>
              <a:t> </a:t>
            </a:r>
            <a:r>
              <a:rPr lang="de-DE" sz="1200" b="1">
                <a:latin typeface="Arial" charset="0"/>
              </a:rPr>
              <a:t>Göttingen</a:t>
            </a:r>
          </a:p>
        </p:txBody>
      </p:sp>
      <p:pic>
        <p:nvPicPr>
          <p:cNvPr id="2093079" name="Picture 23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2652713"/>
            <a:ext cx="1198563" cy="1063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93080" name="Picture 24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1536700"/>
            <a:ext cx="1281113" cy="955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93081" name="Picture 25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2636838"/>
            <a:ext cx="1309687" cy="100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93082" name="Line 26"/>
          <p:cNvSpPr>
            <a:spLocks noChangeShapeType="1"/>
          </p:cNvSpPr>
          <p:nvPr/>
        </p:nvSpPr>
        <p:spPr bwMode="auto">
          <a:xfrm>
            <a:off x="2700338" y="3068638"/>
            <a:ext cx="1871662" cy="215900"/>
          </a:xfrm>
          <a:prstGeom prst="line">
            <a:avLst/>
          </a:prstGeom>
          <a:noFill/>
          <a:ln w="28575">
            <a:solidFill>
              <a:srgbClr val="80808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093083" name="Text Box 27"/>
          <p:cNvSpPr txBox="1">
            <a:spLocks noChangeArrowheads="1"/>
          </p:cNvSpPr>
          <p:nvPr/>
        </p:nvSpPr>
        <p:spPr bwMode="auto">
          <a:xfrm>
            <a:off x="4572000" y="3141663"/>
            <a:ext cx="11001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4763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1315" tIns="45654" rIns="91315" bIns="45654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hangingPunct="0"/>
            <a:r>
              <a:rPr lang="de-DE" sz="1600">
                <a:solidFill>
                  <a:srgbClr val="003CC8"/>
                </a:solidFill>
                <a:latin typeface="Wingdings" pitchFamily="2" charset="2"/>
                <a:sym typeface="Wingdings" pitchFamily="2" charset="2"/>
              </a:rPr>
              <a:t></a:t>
            </a:r>
            <a:r>
              <a:rPr lang="de-DE" sz="1000" b="1">
                <a:solidFill>
                  <a:schemeClr val="bg1"/>
                </a:solidFill>
                <a:latin typeface="Arial" charset="0"/>
              </a:rPr>
              <a:t> </a:t>
            </a:r>
            <a:r>
              <a:rPr lang="de-DE" sz="1200" b="1">
                <a:latin typeface="Arial" charset="0"/>
              </a:rPr>
              <a:t>Dortmund</a:t>
            </a:r>
          </a:p>
        </p:txBody>
      </p:sp>
      <p:sp>
        <p:nvSpPr>
          <p:cNvPr id="2093084" name="Line 28"/>
          <p:cNvSpPr>
            <a:spLocks noChangeShapeType="1"/>
          </p:cNvSpPr>
          <p:nvPr/>
        </p:nvSpPr>
        <p:spPr bwMode="auto">
          <a:xfrm flipV="1">
            <a:off x="6948488" y="3068638"/>
            <a:ext cx="647700" cy="215900"/>
          </a:xfrm>
          <a:prstGeom prst="line">
            <a:avLst/>
          </a:prstGeom>
          <a:noFill/>
          <a:ln w="28575">
            <a:solidFill>
              <a:srgbClr val="80808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093085" name="Text Box 42"/>
          <p:cNvSpPr txBox="1">
            <a:spLocks noChangeArrowheads="1"/>
          </p:cNvSpPr>
          <p:nvPr/>
        </p:nvSpPr>
        <p:spPr bwMode="auto">
          <a:xfrm>
            <a:off x="5364163" y="2546350"/>
            <a:ext cx="6953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4826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hangingPunct="0">
              <a:buSzPct val="100000"/>
            </a:pPr>
            <a:r>
              <a:rPr lang="de-DE" sz="1600">
                <a:solidFill>
                  <a:srgbClr val="FF8D00"/>
                </a:solidFill>
                <a:latin typeface="Wingdings" pitchFamily="2" charset="2"/>
                <a:ea typeface="ＭＳ Ｐゴシック" pitchFamily="-106" charset="-128"/>
                <a:sym typeface="Arial" charset="0"/>
              </a:rPr>
              <a:t>n</a:t>
            </a:r>
            <a:r>
              <a:rPr lang="de-DE" sz="1000" b="1">
                <a:solidFill>
                  <a:srgbClr val="FFFFFF"/>
                </a:solidFill>
                <a:latin typeface="Arial" charset="0"/>
                <a:ea typeface="ＭＳ Ｐゴシック" pitchFamily="-106" charset="-128"/>
                <a:sym typeface="Arial" charset="0"/>
              </a:rPr>
              <a:t> </a:t>
            </a:r>
            <a:r>
              <a:rPr lang="de-DE" sz="1200" b="1">
                <a:solidFill>
                  <a:srgbClr val="000000"/>
                </a:solidFill>
                <a:latin typeface="Arial" charset="0"/>
                <a:ea typeface="ＭＳ Ｐゴシック" pitchFamily="-106" charset="-128"/>
                <a:sym typeface="Arial" charset="0"/>
              </a:rPr>
              <a:t>Trauen</a:t>
            </a:r>
          </a:p>
        </p:txBody>
      </p:sp>
      <p:sp>
        <p:nvSpPr>
          <p:cNvPr id="2093086" name="Text Box 46"/>
          <p:cNvSpPr txBox="1">
            <a:spLocks noChangeArrowheads="1"/>
          </p:cNvSpPr>
          <p:nvPr/>
        </p:nvSpPr>
        <p:spPr bwMode="auto">
          <a:xfrm>
            <a:off x="4322763" y="2185988"/>
            <a:ext cx="6096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4826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hangingPunct="0">
              <a:buSzPct val="100000"/>
            </a:pPr>
            <a:r>
              <a:rPr lang="de-DE" sz="1200" b="1">
                <a:solidFill>
                  <a:srgbClr val="000000"/>
                </a:solidFill>
                <a:latin typeface="Arial" charset="0"/>
                <a:ea typeface="ＭＳ Ｐゴシック" pitchFamily="-106" charset="-128"/>
                <a:sym typeface="Arial" charset="0"/>
              </a:rPr>
              <a:t>Stade</a:t>
            </a:r>
            <a:r>
              <a:rPr lang="de-DE" sz="1200" b="1">
                <a:solidFill>
                  <a:srgbClr val="FFFFFF"/>
                </a:solidFill>
                <a:latin typeface="Arial" charset="0"/>
                <a:ea typeface="ＭＳ Ｐゴシック" pitchFamily="-106" charset="-128"/>
                <a:sym typeface="Arial" charset="0"/>
              </a:rPr>
              <a:t> </a:t>
            </a:r>
            <a:r>
              <a:rPr lang="de-DE" sz="1600">
                <a:solidFill>
                  <a:srgbClr val="FF8D00"/>
                </a:solidFill>
                <a:latin typeface="Wingdings" pitchFamily="2" charset="2"/>
                <a:ea typeface="ＭＳ Ｐゴシック" pitchFamily="-106" charset="-128"/>
                <a:sym typeface="Arial" charset="0"/>
              </a:rPr>
              <a:t>n</a:t>
            </a:r>
          </a:p>
        </p:txBody>
      </p:sp>
      <p:sp>
        <p:nvSpPr>
          <p:cNvPr id="2093087" name="Text Box 44"/>
          <p:cNvSpPr txBox="1">
            <a:spLocks noChangeArrowheads="1"/>
          </p:cNvSpPr>
          <p:nvPr/>
        </p:nvSpPr>
        <p:spPr bwMode="auto">
          <a:xfrm>
            <a:off x="4527550" y="5354638"/>
            <a:ext cx="9080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4763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hangingPunct="0">
              <a:buSzPct val="100000"/>
            </a:pPr>
            <a:r>
              <a:rPr lang="de-DE" sz="1200" b="1">
                <a:solidFill>
                  <a:srgbClr val="000000"/>
                </a:solidFill>
                <a:latin typeface="Arial" charset="0"/>
                <a:ea typeface="ＭＳ Ｐゴシック" pitchFamily="-106" charset="-128"/>
                <a:sym typeface="Arial" charset="0"/>
              </a:rPr>
              <a:t>Augsburg</a:t>
            </a:r>
            <a:r>
              <a:rPr lang="de-DE" sz="1000" b="1">
                <a:solidFill>
                  <a:srgbClr val="FFFFFF"/>
                </a:solidFill>
                <a:latin typeface="Arial" charset="0"/>
                <a:ea typeface="ＭＳ Ｐゴシック" pitchFamily="-106" charset="-128"/>
                <a:sym typeface="Arial" charset="0"/>
              </a:rPr>
              <a:t> </a:t>
            </a:r>
            <a:r>
              <a:rPr lang="de-DE" sz="1600">
                <a:solidFill>
                  <a:srgbClr val="FF8D00"/>
                </a:solidFill>
                <a:latin typeface="Wingdings" pitchFamily="2" charset="2"/>
                <a:ea typeface="ＭＳ Ｐゴシック" pitchFamily="-106" charset="-128"/>
                <a:sym typeface="Arial" charset="0"/>
              </a:rPr>
              <a:t>n</a:t>
            </a:r>
          </a:p>
        </p:txBody>
      </p:sp>
      <p:sp>
        <p:nvSpPr>
          <p:cNvPr id="2093088" name="Text Box 40"/>
          <p:cNvSpPr txBox="1">
            <a:spLocks noChangeArrowheads="1"/>
          </p:cNvSpPr>
          <p:nvPr/>
        </p:nvSpPr>
        <p:spPr bwMode="auto">
          <a:xfrm>
            <a:off x="4095750" y="3870325"/>
            <a:ext cx="58578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4763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hangingPunct="0">
              <a:buSzPct val="100000"/>
            </a:pPr>
            <a:r>
              <a:rPr lang="de-DE" sz="1600">
                <a:solidFill>
                  <a:srgbClr val="FF8D00"/>
                </a:solidFill>
                <a:latin typeface="Wingdings" pitchFamily="2" charset="2"/>
                <a:ea typeface="ＭＳ Ｐゴシック" pitchFamily="-106" charset="-128"/>
                <a:sym typeface="Arial" charset="0"/>
              </a:rPr>
              <a:t>n</a:t>
            </a:r>
            <a:r>
              <a:rPr lang="de-DE" sz="1200" b="1">
                <a:solidFill>
                  <a:srgbClr val="FFFFFF"/>
                </a:solidFill>
                <a:latin typeface="Arial" charset="0"/>
                <a:ea typeface="ＭＳ Ｐゴシック" pitchFamily="-106" charset="-128"/>
                <a:sym typeface="Arial" charset="0"/>
              </a:rPr>
              <a:t> </a:t>
            </a:r>
            <a:r>
              <a:rPr lang="de-DE" sz="1200" b="1">
                <a:solidFill>
                  <a:srgbClr val="000000"/>
                </a:solidFill>
                <a:latin typeface="Arial" charset="0"/>
                <a:ea typeface="ＭＳ Ｐゴシック" pitchFamily="-106" charset="-128"/>
                <a:sym typeface="Arial" charset="0"/>
              </a:rPr>
              <a:t>Bonn</a:t>
            </a:r>
          </a:p>
        </p:txBody>
      </p:sp>
      <p:sp>
        <p:nvSpPr>
          <p:cNvPr id="2093089" name="Text Box 37"/>
          <p:cNvSpPr txBox="1">
            <a:spLocks noChangeArrowheads="1"/>
          </p:cNvSpPr>
          <p:nvPr/>
        </p:nvSpPr>
        <p:spPr bwMode="auto">
          <a:xfrm>
            <a:off x="4029075" y="5022850"/>
            <a:ext cx="83026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4826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hangingPunct="0">
              <a:buSzPct val="100000"/>
            </a:pPr>
            <a:r>
              <a:rPr lang="de-DE" sz="1200" b="1">
                <a:solidFill>
                  <a:srgbClr val="000000"/>
                </a:solidFill>
                <a:latin typeface="Arial" charset="0"/>
                <a:ea typeface="ＭＳ Ｐゴシック" pitchFamily="-106" charset="-128"/>
                <a:sym typeface="Arial" charset="0"/>
              </a:rPr>
              <a:t>Stuttgart</a:t>
            </a:r>
            <a:r>
              <a:rPr lang="de-DE" sz="1200" b="1">
                <a:solidFill>
                  <a:srgbClr val="FFFFFF"/>
                </a:solidFill>
                <a:latin typeface="Arial" charset="0"/>
                <a:ea typeface="ＭＳ Ｐゴシック" pitchFamily="-106" charset="-128"/>
                <a:sym typeface="Arial" charset="0"/>
              </a:rPr>
              <a:t> </a:t>
            </a:r>
            <a:r>
              <a:rPr lang="de-DE" sz="1600">
                <a:solidFill>
                  <a:srgbClr val="FF8D00"/>
                </a:solidFill>
                <a:latin typeface="Wingdings" pitchFamily="2" charset="2"/>
                <a:ea typeface="ＭＳ Ｐゴシック" pitchFamily="-106" charset="-128"/>
                <a:sym typeface="Arial" charset="0"/>
              </a:rPr>
              <a:t>n</a:t>
            </a:r>
          </a:p>
        </p:txBody>
      </p:sp>
      <p:pic>
        <p:nvPicPr>
          <p:cNvPr id="2093090" name="Grafik 35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8" y="1449388"/>
            <a:ext cx="1428750" cy="900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93091" name="Line 16"/>
          <p:cNvSpPr>
            <a:spLocks noChangeShapeType="1"/>
          </p:cNvSpPr>
          <p:nvPr/>
        </p:nvSpPr>
        <p:spPr bwMode="auto">
          <a:xfrm>
            <a:off x="3132138" y="2133600"/>
            <a:ext cx="1295400" cy="647700"/>
          </a:xfrm>
          <a:prstGeom prst="line">
            <a:avLst/>
          </a:prstGeom>
          <a:noFill/>
          <a:ln w="28575">
            <a:solidFill>
              <a:srgbClr val="80808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093092" name="Text Box 5"/>
          <p:cNvSpPr txBox="1">
            <a:spLocks noChangeArrowheads="1"/>
          </p:cNvSpPr>
          <p:nvPr/>
        </p:nvSpPr>
        <p:spPr bwMode="auto">
          <a:xfrm>
            <a:off x="4389438" y="2646363"/>
            <a:ext cx="94456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4763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1315" tIns="45654" rIns="91315" bIns="45654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hangingPunct="0"/>
            <a:r>
              <a:rPr lang="de-DE" sz="1600">
                <a:solidFill>
                  <a:srgbClr val="00B500"/>
                </a:solidFill>
                <a:latin typeface="Wingdings" pitchFamily="2" charset="2"/>
              </a:rPr>
              <a:t>n</a:t>
            </a:r>
            <a:r>
              <a:rPr lang="de-DE" sz="1200" b="1">
                <a:solidFill>
                  <a:schemeClr val="bg1"/>
                </a:solidFill>
                <a:latin typeface="Arial" charset="0"/>
              </a:rPr>
              <a:t> </a:t>
            </a:r>
            <a:r>
              <a:rPr lang="de-DE" sz="1200" b="1">
                <a:latin typeface="Arial" charset="0"/>
              </a:rPr>
              <a:t>Bremen</a:t>
            </a:r>
          </a:p>
        </p:txBody>
      </p:sp>
      <p:sp>
        <p:nvSpPr>
          <p:cNvPr id="2093093" name="Text Box 5"/>
          <p:cNvSpPr txBox="1">
            <a:spLocks noChangeArrowheads="1"/>
          </p:cNvSpPr>
          <p:nvPr/>
        </p:nvSpPr>
        <p:spPr bwMode="auto">
          <a:xfrm>
            <a:off x="6151563" y="2143125"/>
            <a:ext cx="115728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4763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1315" tIns="45654" rIns="91315" bIns="45654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hangingPunct="0"/>
            <a:r>
              <a:rPr lang="de-DE" sz="1600">
                <a:solidFill>
                  <a:srgbClr val="00B500"/>
                </a:solidFill>
                <a:latin typeface="Wingdings" pitchFamily="2" charset="2"/>
              </a:rPr>
              <a:t>n</a:t>
            </a:r>
            <a:r>
              <a:rPr lang="de-DE" sz="1200" b="1">
                <a:solidFill>
                  <a:schemeClr val="bg1"/>
                </a:solidFill>
                <a:latin typeface="Arial" charset="0"/>
              </a:rPr>
              <a:t> </a:t>
            </a:r>
            <a:r>
              <a:rPr lang="de-DE" sz="1200" b="1">
                <a:latin typeface="Arial" charset="0"/>
              </a:rPr>
              <a:t>Neustrelitz</a:t>
            </a:r>
          </a:p>
        </p:txBody>
      </p:sp>
      <p:sp>
        <p:nvSpPr>
          <p:cNvPr id="2093094" name="Text Box 37"/>
          <p:cNvSpPr txBox="1">
            <a:spLocks noChangeArrowheads="1"/>
          </p:cNvSpPr>
          <p:nvPr/>
        </p:nvSpPr>
        <p:spPr bwMode="auto">
          <a:xfrm>
            <a:off x="4665663" y="5715000"/>
            <a:ext cx="865187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4826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hangingPunct="0">
              <a:buSzPct val="100000"/>
            </a:pPr>
            <a:r>
              <a:rPr lang="de-DE" sz="1200" b="1">
                <a:solidFill>
                  <a:srgbClr val="000000"/>
                </a:solidFill>
                <a:latin typeface="Arial" charset="0"/>
                <a:ea typeface="ＭＳ Ｐゴシック" pitchFamily="-106" charset="-128"/>
                <a:sym typeface="Arial" charset="0"/>
              </a:rPr>
              <a:t>Weilheim</a:t>
            </a:r>
            <a:r>
              <a:rPr lang="de-DE" sz="1200" b="1">
                <a:solidFill>
                  <a:srgbClr val="FFFFFF"/>
                </a:solidFill>
                <a:latin typeface="Arial" charset="0"/>
                <a:ea typeface="ＭＳ Ｐゴシック" pitchFamily="-106" charset="-128"/>
                <a:sym typeface="Arial" charset="0"/>
              </a:rPr>
              <a:t> </a:t>
            </a:r>
            <a:r>
              <a:rPr lang="de-DE" sz="1600">
                <a:solidFill>
                  <a:srgbClr val="FF8D00"/>
                </a:solidFill>
                <a:latin typeface="Wingdings" pitchFamily="2" charset="2"/>
                <a:ea typeface="ＭＳ Ｐゴシック" pitchFamily="-106" charset="-128"/>
                <a:sym typeface="Arial" charset="0"/>
              </a:rPr>
              <a:t>n</a:t>
            </a:r>
          </a:p>
        </p:txBody>
      </p:sp>
      <p:sp>
        <p:nvSpPr>
          <p:cNvPr id="2093095" name="Text Box 5"/>
          <p:cNvSpPr txBox="1">
            <a:spLocks noChangeArrowheads="1"/>
          </p:cNvSpPr>
          <p:nvPr/>
        </p:nvSpPr>
        <p:spPr bwMode="auto">
          <a:xfrm>
            <a:off x="4991100" y="2166938"/>
            <a:ext cx="10477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4763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1315" tIns="45654" rIns="91315" bIns="45654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hangingPunct="0"/>
            <a:r>
              <a:rPr lang="de-DE" sz="1600">
                <a:solidFill>
                  <a:schemeClr val="accent2"/>
                </a:solidFill>
                <a:latin typeface="Wingdings" pitchFamily="2" charset="2"/>
              </a:rPr>
              <a:t>n</a:t>
            </a:r>
            <a:r>
              <a:rPr lang="de-DE" sz="1200" b="1">
                <a:solidFill>
                  <a:schemeClr val="bg1"/>
                </a:solidFill>
                <a:latin typeface="Arial" charset="0"/>
              </a:rPr>
              <a:t> </a:t>
            </a:r>
            <a:r>
              <a:rPr lang="de-DE" sz="1200" b="1">
                <a:latin typeface="Arial" charset="0"/>
              </a:rPr>
              <a:t>Hamburg</a:t>
            </a:r>
          </a:p>
        </p:txBody>
      </p:sp>
      <p:sp>
        <p:nvSpPr>
          <p:cNvPr id="2093096" name="Line 16"/>
          <p:cNvSpPr>
            <a:spLocks noChangeShapeType="1"/>
          </p:cNvSpPr>
          <p:nvPr/>
        </p:nvSpPr>
        <p:spPr bwMode="auto">
          <a:xfrm flipH="1">
            <a:off x="6372225" y="1773238"/>
            <a:ext cx="71438" cy="360362"/>
          </a:xfrm>
          <a:prstGeom prst="line">
            <a:avLst/>
          </a:prstGeom>
          <a:noFill/>
          <a:ln w="28575">
            <a:solidFill>
              <a:srgbClr val="80808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0166436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de-DE"/>
              <a:t># </a:t>
            </a:r>
            <a:fld id="{5188EAE5-7817-41E1-A407-19C5EA3DD475}" type="slidenum">
              <a:rPr lang="de-DE"/>
              <a:pPr/>
              <a:t>27</a:t>
            </a:fld>
            <a:r>
              <a:rPr lang="de-DE"/>
              <a:t> &gt;  G&amp;T Expert Meeting Brussels&gt; D. Hausamann</a:t>
            </a:r>
          </a:p>
        </p:txBody>
      </p:sp>
      <p:sp>
        <p:nvSpPr>
          <p:cNvPr id="1080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080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10803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3850" y="-242888"/>
            <a:ext cx="9753600" cy="7315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80325" name="WordArt 5"/>
          <p:cNvSpPr>
            <a:spLocks noChangeArrowheads="1" noChangeShapeType="1" noTextEdit="1"/>
          </p:cNvSpPr>
          <p:nvPr/>
        </p:nvSpPr>
        <p:spPr bwMode="auto">
          <a:xfrm>
            <a:off x="179388" y="331788"/>
            <a:ext cx="1584325" cy="252095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99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>
              <a:buNone/>
            </a:pPr>
            <a:r>
              <a:rPr lang="de-DE" sz="9600" kern="1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</a:rPr>
              <a:t>IBSE</a:t>
            </a:r>
          </a:p>
        </p:txBody>
      </p:sp>
      <p:sp>
        <p:nvSpPr>
          <p:cNvPr id="1080326" name="Text Box 6"/>
          <p:cNvSpPr txBox="1">
            <a:spLocks noChangeArrowheads="1"/>
          </p:cNvSpPr>
          <p:nvPr/>
        </p:nvSpPr>
        <p:spPr bwMode="auto">
          <a:xfrm>
            <a:off x="87313" y="3959225"/>
            <a:ext cx="1210588" cy="1426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None/>
            </a:pPr>
            <a:r>
              <a:rPr lang="de-DE">
                <a:solidFill>
                  <a:srgbClr val="FFFF00"/>
                </a:solidFill>
              </a:rPr>
              <a:t>Inquiry-</a:t>
            </a:r>
          </a:p>
          <a:p>
            <a:pPr>
              <a:buNone/>
            </a:pPr>
            <a:r>
              <a:rPr lang="de-DE">
                <a:solidFill>
                  <a:srgbClr val="FFFF00"/>
                </a:solidFill>
              </a:rPr>
              <a:t>Based</a:t>
            </a:r>
          </a:p>
          <a:p>
            <a:pPr>
              <a:buNone/>
            </a:pPr>
            <a:r>
              <a:rPr lang="de-DE">
                <a:solidFill>
                  <a:srgbClr val="FFFF00"/>
                </a:solidFill>
              </a:rPr>
              <a:t>Science </a:t>
            </a:r>
          </a:p>
          <a:p>
            <a:pPr>
              <a:buNone/>
            </a:pPr>
            <a:r>
              <a:rPr lang="de-DE">
                <a:solidFill>
                  <a:srgbClr val="FFFF00"/>
                </a:solidFill>
              </a:rPr>
              <a:t>Education</a:t>
            </a:r>
          </a:p>
        </p:txBody>
      </p:sp>
      <p:sp>
        <p:nvSpPr>
          <p:cNvPr id="1080327" name="Text Box 7"/>
          <p:cNvSpPr txBox="1">
            <a:spLocks noChangeArrowheads="1"/>
          </p:cNvSpPr>
          <p:nvPr/>
        </p:nvSpPr>
        <p:spPr bwMode="auto">
          <a:xfrm>
            <a:off x="7092950" y="3959225"/>
            <a:ext cx="1697901" cy="1759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None/>
            </a:pPr>
            <a:r>
              <a:rPr lang="de-DE">
                <a:solidFill>
                  <a:srgbClr val="FFFF00"/>
                </a:solidFill>
              </a:rPr>
              <a:t>Martin</a:t>
            </a:r>
          </a:p>
          <a:p>
            <a:pPr>
              <a:buNone/>
            </a:pPr>
            <a:r>
              <a:rPr lang="de-DE">
                <a:solidFill>
                  <a:srgbClr val="FFFF00"/>
                </a:solidFill>
              </a:rPr>
              <a:t>Wagenschein</a:t>
            </a:r>
          </a:p>
          <a:p>
            <a:pPr>
              <a:buNone/>
            </a:pPr>
            <a:r>
              <a:rPr lang="de-DE">
                <a:solidFill>
                  <a:srgbClr val="FFFF00"/>
                </a:solidFill>
              </a:rPr>
              <a:t>(ca. 1950)</a:t>
            </a:r>
          </a:p>
          <a:p>
            <a:pPr>
              <a:buNone/>
            </a:pPr>
            <a:r>
              <a:rPr lang="de-DE">
                <a:solidFill>
                  <a:srgbClr val="FFFF00"/>
                </a:solidFill>
              </a:rPr>
              <a:t>‚Entdeckendes</a:t>
            </a:r>
          </a:p>
          <a:p>
            <a:pPr>
              <a:buNone/>
            </a:pPr>
            <a:r>
              <a:rPr lang="de-DE">
                <a:solidFill>
                  <a:srgbClr val="FFFF00"/>
                </a:solidFill>
              </a:rPr>
              <a:t>Lernen‘</a:t>
            </a:r>
          </a:p>
        </p:txBody>
      </p:sp>
    </p:spTree>
    <p:extLst>
      <p:ext uri="{BB962C8B-B14F-4D97-AF65-F5344CB8AC3E}">
        <p14:creationId xmlns:p14="http://schemas.microsoft.com/office/powerpoint/2010/main" val="404786267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0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803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803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80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032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dirty="0" smtClean="0">
                <a:cs typeface="Arial" charset="0"/>
                <a:sym typeface="Arial" charset="0"/>
              </a:rPr>
              <a:t>DLR Site </a:t>
            </a:r>
            <a:br>
              <a:rPr lang="en-GB" dirty="0" smtClean="0">
                <a:cs typeface="Arial" charset="0"/>
                <a:sym typeface="Arial" charset="0"/>
              </a:rPr>
            </a:br>
            <a:r>
              <a:rPr lang="en-GB" dirty="0" err="1" smtClean="0">
                <a:cs typeface="Arial" charset="0"/>
                <a:sym typeface="Arial" charset="0"/>
              </a:rPr>
              <a:t>Oberpfaffenhofen</a:t>
            </a:r>
            <a:endParaRPr lang="en-GB" dirty="0" smtClean="0">
              <a:cs typeface="Arial" charset="0"/>
              <a:sym typeface="Arial" charset="0"/>
            </a:endParaRPr>
          </a:p>
        </p:txBody>
      </p:sp>
      <p:sp>
        <p:nvSpPr>
          <p:cNvPr id="99331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990600" y="1905000"/>
            <a:ext cx="3797300" cy="4403725"/>
          </a:xfrm>
        </p:spPr>
        <p:txBody>
          <a:bodyPr/>
          <a:lstStyle/>
          <a:p>
            <a:pPr eaLnBrk="1" hangingPunct="1">
              <a:lnSpc>
                <a:spcPct val="100000"/>
              </a:lnSpc>
              <a:buFontTx/>
              <a:buNone/>
            </a:pPr>
            <a:r>
              <a:rPr lang="en-GB" sz="1600" dirty="0" smtClean="0">
                <a:solidFill>
                  <a:srgbClr val="000000"/>
                </a:solidFill>
                <a:cs typeface="Arial" charset="0"/>
                <a:sym typeface="Arial" charset="0"/>
              </a:rPr>
              <a:t>Employees: Approx. 1600</a:t>
            </a:r>
          </a:p>
          <a:p>
            <a:pPr eaLnBrk="1" hangingPunct="1">
              <a:lnSpc>
                <a:spcPct val="100000"/>
              </a:lnSpc>
              <a:buFontTx/>
              <a:buNone/>
            </a:pPr>
            <a:r>
              <a:rPr lang="en-GB" sz="1600" dirty="0" smtClean="0">
                <a:solidFill>
                  <a:srgbClr val="000000"/>
                </a:solidFill>
                <a:cs typeface="Arial" charset="0"/>
                <a:sym typeface="Arial" charset="0"/>
              </a:rPr>
              <a:t>Size of site: 245 000 m²</a:t>
            </a:r>
          </a:p>
          <a:p>
            <a:pPr eaLnBrk="1" hangingPunct="1">
              <a:lnSpc>
                <a:spcPct val="100000"/>
              </a:lnSpc>
              <a:buFontTx/>
              <a:buNone/>
            </a:pPr>
            <a:r>
              <a:rPr lang="en-GB" sz="1600" dirty="0" smtClean="0">
                <a:solidFill>
                  <a:srgbClr val="000000"/>
                </a:solidFill>
                <a:cs typeface="Arial" charset="0"/>
                <a:sym typeface="Arial" charset="0"/>
              </a:rPr>
              <a:t>Research institutes and facilities:</a:t>
            </a:r>
          </a:p>
          <a:p>
            <a:pPr eaLnBrk="1" hangingPunct="1">
              <a:lnSpc>
                <a:spcPct val="100000"/>
              </a:lnSpc>
              <a:buFontTx/>
              <a:buNone/>
            </a:pPr>
            <a:endParaRPr lang="en-GB" sz="1600" dirty="0" smtClean="0">
              <a:solidFill>
                <a:srgbClr val="000000"/>
              </a:solidFill>
              <a:cs typeface="Arial" charset="0"/>
              <a:sym typeface="Arial" charset="0"/>
            </a:endParaRPr>
          </a:p>
          <a:p>
            <a:pPr eaLnBrk="1" hangingPunct="1">
              <a:lnSpc>
                <a:spcPct val="100000"/>
              </a:lnSpc>
            </a:pPr>
            <a:r>
              <a:rPr lang="en-GB" sz="1600" dirty="0" smtClean="0">
                <a:solidFill>
                  <a:srgbClr val="000000"/>
                </a:solidFill>
                <a:cs typeface="Arial" charset="0"/>
                <a:sym typeface="Arial" charset="0"/>
              </a:rPr>
              <a:t>Microwaves and Radar Institute</a:t>
            </a:r>
          </a:p>
          <a:p>
            <a:pPr eaLnBrk="1" hangingPunct="1">
              <a:lnSpc>
                <a:spcPct val="100000"/>
              </a:lnSpc>
            </a:pPr>
            <a:r>
              <a:rPr lang="en-GB" sz="1600" dirty="0" smtClean="0">
                <a:solidFill>
                  <a:srgbClr val="000000"/>
                </a:solidFill>
                <a:cs typeface="Arial" charset="0"/>
                <a:sym typeface="Arial" charset="0"/>
              </a:rPr>
              <a:t>Institute of Communications and Navigation</a:t>
            </a:r>
          </a:p>
          <a:p>
            <a:pPr eaLnBrk="1" hangingPunct="1">
              <a:lnSpc>
                <a:spcPct val="100000"/>
              </a:lnSpc>
            </a:pPr>
            <a:r>
              <a:rPr lang="en-GB" sz="1600" dirty="0" smtClean="0">
                <a:solidFill>
                  <a:srgbClr val="000000"/>
                </a:solidFill>
                <a:cs typeface="Arial" charset="0"/>
                <a:sym typeface="Arial" charset="0"/>
              </a:rPr>
              <a:t>Institute of Atmospheric Physics</a:t>
            </a:r>
          </a:p>
          <a:p>
            <a:pPr eaLnBrk="1" hangingPunct="1"/>
            <a:r>
              <a:rPr lang="en-GB" sz="1600" dirty="0" smtClean="0">
                <a:solidFill>
                  <a:srgbClr val="000000"/>
                </a:solidFill>
                <a:cs typeface="Arial" charset="0"/>
                <a:sym typeface="Arial" charset="0"/>
              </a:rPr>
              <a:t>Remote Sensing Technology Institute </a:t>
            </a:r>
          </a:p>
          <a:p>
            <a:pPr eaLnBrk="1" hangingPunct="1">
              <a:lnSpc>
                <a:spcPct val="100000"/>
              </a:lnSpc>
            </a:pPr>
            <a:r>
              <a:rPr lang="en-GB" sz="1600" dirty="0" smtClean="0">
                <a:solidFill>
                  <a:srgbClr val="000000"/>
                </a:solidFill>
                <a:cs typeface="Arial" charset="0"/>
                <a:sym typeface="Arial" charset="0"/>
              </a:rPr>
              <a:t>Institute of Robotics and Mechatronics</a:t>
            </a:r>
          </a:p>
          <a:p>
            <a:pPr eaLnBrk="1" hangingPunct="1">
              <a:lnSpc>
                <a:spcPct val="100000"/>
              </a:lnSpc>
            </a:pPr>
            <a:r>
              <a:rPr lang="en-GB" sz="1600" dirty="0" smtClean="0">
                <a:solidFill>
                  <a:srgbClr val="000000"/>
                </a:solidFill>
                <a:cs typeface="Arial" charset="0"/>
                <a:sym typeface="Arial" charset="0"/>
              </a:rPr>
              <a:t>German Remote Sensing Data </a:t>
            </a:r>
            <a:r>
              <a:rPr lang="en-GB" sz="1600" dirty="0" err="1" smtClean="0">
                <a:solidFill>
                  <a:srgbClr val="000000"/>
                </a:solidFill>
                <a:cs typeface="Arial" charset="0"/>
                <a:sym typeface="Arial" charset="0"/>
              </a:rPr>
              <a:t>Center</a:t>
            </a:r>
            <a:endParaRPr lang="en-GB" sz="1600" dirty="0" smtClean="0">
              <a:solidFill>
                <a:srgbClr val="000000"/>
              </a:solidFill>
              <a:cs typeface="Arial" charset="0"/>
              <a:sym typeface="Arial" charset="0"/>
            </a:endParaRPr>
          </a:p>
          <a:p>
            <a:pPr eaLnBrk="1" hangingPunct="1">
              <a:lnSpc>
                <a:spcPct val="100000"/>
              </a:lnSpc>
            </a:pPr>
            <a:r>
              <a:rPr lang="en-GB" sz="1600" dirty="0" smtClean="0">
                <a:solidFill>
                  <a:srgbClr val="000000"/>
                </a:solidFill>
                <a:cs typeface="Arial" charset="0"/>
                <a:sym typeface="Arial" charset="0"/>
              </a:rPr>
              <a:t>Space Operations and Astronaut Training</a:t>
            </a:r>
          </a:p>
          <a:p>
            <a:pPr eaLnBrk="1" hangingPunct="1">
              <a:lnSpc>
                <a:spcPct val="100000"/>
              </a:lnSpc>
            </a:pPr>
            <a:r>
              <a:rPr lang="en-GB" sz="1600" dirty="0" smtClean="0">
                <a:solidFill>
                  <a:srgbClr val="000000"/>
                </a:solidFill>
                <a:cs typeface="Arial" charset="0"/>
                <a:sym typeface="Arial" charset="0"/>
              </a:rPr>
              <a:t>Galileo Control </a:t>
            </a:r>
            <a:r>
              <a:rPr lang="en-GB" sz="1600" dirty="0" err="1" smtClean="0">
                <a:solidFill>
                  <a:srgbClr val="000000"/>
                </a:solidFill>
                <a:cs typeface="Arial" charset="0"/>
                <a:sym typeface="Arial" charset="0"/>
              </a:rPr>
              <a:t>Center</a:t>
            </a:r>
            <a:endParaRPr lang="en-GB" sz="1600" dirty="0" smtClean="0">
              <a:solidFill>
                <a:srgbClr val="000000"/>
              </a:solidFill>
              <a:cs typeface="Arial" charset="0"/>
              <a:sym typeface="Arial" charset="0"/>
            </a:endParaRPr>
          </a:p>
          <a:p>
            <a:pPr eaLnBrk="1" hangingPunct="1">
              <a:lnSpc>
                <a:spcPct val="100000"/>
              </a:lnSpc>
            </a:pPr>
            <a:r>
              <a:rPr lang="en-GB" sz="1600" dirty="0" smtClean="0">
                <a:solidFill>
                  <a:srgbClr val="000000"/>
                </a:solidFill>
                <a:cs typeface="Arial" charset="0"/>
                <a:sym typeface="Arial" charset="0"/>
              </a:rPr>
              <a:t>Flight Experiments</a:t>
            </a:r>
          </a:p>
        </p:txBody>
      </p:sp>
      <p:pic>
        <p:nvPicPr>
          <p:cNvPr id="99333" name="Picture 8" descr="OP_gesamt0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1916113"/>
            <a:ext cx="3744913" cy="291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&gt; Standard presentation &gt; Jan. 2012</a:t>
            </a:r>
            <a:endParaRPr lang="de-DE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www.DLR.de  •  Chart </a:t>
            </a:r>
            <a:fld id="{3506621A-C0A4-4A0C-B85C-C8F5CD15F720}" type="slidenum">
              <a:rPr lang="de-DE" smtClean="0"/>
              <a:pPr>
                <a:defRPr/>
              </a:pPr>
              <a:t>28</a:t>
            </a:fld>
            <a:endParaRPr lang="de-DE"/>
          </a:p>
        </p:txBody>
      </p:sp>
      <p:sp>
        <p:nvSpPr>
          <p:cNvPr id="8" name="Rectangle 5">
            <a:hlinkClick r:id="" action="ppaction://hlinkshowjump?jump=lastslideviewed"/>
          </p:cNvPr>
          <p:cNvSpPr>
            <a:spLocks noChangeArrowheads="1"/>
          </p:cNvSpPr>
          <p:nvPr/>
        </p:nvSpPr>
        <p:spPr bwMode="auto">
          <a:xfrm>
            <a:off x="5003800" y="836613"/>
            <a:ext cx="3759200" cy="230187"/>
          </a:xfrm>
          <a:prstGeom prst="rect">
            <a:avLst/>
          </a:prstGeom>
          <a:solidFill>
            <a:srgbClr val="0080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400" b="1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694454773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570" name="Rectangle 2"/>
          <p:cNvSpPr>
            <a:spLocks noChangeArrowheads="1"/>
          </p:cNvSpPr>
          <p:nvPr/>
        </p:nvSpPr>
        <p:spPr bwMode="auto">
          <a:xfrm>
            <a:off x="0" y="0"/>
            <a:ext cx="9288463" cy="69103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pic>
        <p:nvPicPr>
          <p:cNvPr id="3655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5788" y="0"/>
            <a:ext cx="2389187" cy="1798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55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6788" y="5022850"/>
            <a:ext cx="2278062" cy="183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557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-26988"/>
            <a:ext cx="2360613" cy="183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5574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7725" y="5022850"/>
            <a:ext cx="1997075" cy="183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5575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0050" y="-26988"/>
            <a:ext cx="1763713" cy="1836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5576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3" y="5022850"/>
            <a:ext cx="1738312" cy="183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5577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5024438"/>
            <a:ext cx="1590675" cy="183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5578" name="Picture 10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" y="2465388"/>
            <a:ext cx="2260600" cy="1838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5579" name="Picture 1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1350" y="2386013"/>
            <a:ext cx="2260600" cy="183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5580" name="Picture 1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3600" y="-26988"/>
            <a:ext cx="1608138" cy="1835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65581" name="Group 13"/>
          <p:cNvGrpSpPr>
            <a:grpSpLocks noChangeAspect="1"/>
          </p:cNvGrpSpPr>
          <p:nvPr/>
        </p:nvGrpSpPr>
        <p:grpSpPr bwMode="auto">
          <a:xfrm>
            <a:off x="7747000" y="5022850"/>
            <a:ext cx="1493838" cy="1835150"/>
            <a:chOff x="1976" y="1053"/>
            <a:chExt cx="1807" cy="2219"/>
          </a:xfrm>
        </p:grpSpPr>
        <p:pic>
          <p:nvPicPr>
            <p:cNvPr id="365582" name="Picture 14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6" y="1053"/>
              <a:ext cx="1807" cy="2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65583" name="Picture 15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26" y="1117"/>
              <a:ext cx="873" cy="5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365584" name="Oval 16"/>
          <p:cNvSpPr>
            <a:spLocks noChangeArrowheads="1"/>
          </p:cNvSpPr>
          <p:nvPr/>
        </p:nvSpPr>
        <p:spPr bwMode="auto">
          <a:xfrm>
            <a:off x="2339975" y="1916113"/>
            <a:ext cx="4464050" cy="3025775"/>
          </a:xfrm>
          <a:prstGeom prst="ellipse">
            <a:avLst/>
          </a:prstGeom>
          <a:gradFill rotWithShape="1">
            <a:gsLst>
              <a:gs pos="0">
                <a:srgbClr val="000099">
                  <a:gamma/>
                  <a:shade val="46275"/>
                  <a:invGamma/>
                </a:srgbClr>
              </a:gs>
              <a:gs pos="50000">
                <a:srgbClr val="000099"/>
              </a:gs>
              <a:gs pos="100000">
                <a:srgbClr val="000099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15" tIns="45654" rIns="91315" bIns="45654" anchor="ctr"/>
          <a:lstStyle/>
          <a:p>
            <a:pPr algn="ctr">
              <a:buNone/>
            </a:pPr>
            <a:endParaRPr lang="de-DE" sz="3200" b="1" dirty="0">
              <a:solidFill>
                <a:srgbClr val="FFFF00"/>
              </a:solidFill>
              <a:latin typeface="Frutiger 45 Light" pitchFamily="34" charset="0"/>
            </a:endParaRPr>
          </a:p>
          <a:p>
            <a:pPr algn="ctr">
              <a:buNone/>
            </a:pPr>
            <a:r>
              <a:rPr lang="de-DE" sz="3600" b="1" dirty="0" err="1">
                <a:solidFill>
                  <a:srgbClr val="FFFF00"/>
                </a:solidFill>
                <a:latin typeface="Frutiger 45 Light" pitchFamily="34" charset="0"/>
              </a:rPr>
              <a:t>DLR_School_Lab</a:t>
            </a:r>
            <a:endParaRPr lang="de-DE" sz="3600" b="1" dirty="0">
              <a:solidFill>
                <a:srgbClr val="FFFF00"/>
              </a:solidFill>
              <a:latin typeface="Frutiger 45 Light" pitchFamily="34" charset="0"/>
            </a:endParaRPr>
          </a:p>
          <a:p>
            <a:pPr algn="ctr">
              <a:buNone/>
            </a:pPr>
            <a:endParaRPr lang="de-DE" sz="2800" b="1" dirty="0" smtClean="0">
              <a:solidFill>
                <a:srgbClr val="FFFF00"/>
              </a:solidFill>
              <a:latin typeface="Frutiger 45 Light" pitchFamily="34" charset="0"/>
            </a:endParaRPr>
          </a:p>
          <a:p>
            <a:pPr algn="ctr">
              <a:buNone/>
            </a:pPr>
            <a:r>
              <a:rPr lang="de-DE" sz="2800" b="1" dirty="0" smtClean="0">
                <a:solidFill>
                  <a:srgbClr val="FFFF00"/>
                </a:solidFill>
                <a:latin typeface="Frutiger 45 Light" pitchFamily="34" charset="0"/>
              </a:rPr>
              <a:t>Oberpfaffenhofen</a:t>
            </a:r>
            <a:r>
              <a:rPr lang="de-DE" sz="2800" b="1" dirty="0" smtClean="0">
                <a:solidFill>
                  <a:srgbClr val="FFFF00"/>
                </a:solidFill>
              </a:rPr>
              <a:t> </a:t>
            </a:r>
            <a:endParaRPr lang="de-DE" sz="2800" b="1" dirty="0">
              <a:solidFill>
                <a:srgbClr val="FFFF00"/>
              </a:solidFill>
            </a:endParaRPr>
          </a:p>
          <a:p>
            <a:pPr algn="ctr">
              <a:buNone/>
            </a:pPr>
            <a:r>
              <a:rPr lang="de-DE" sz="2000" b="1" dirty="0">
                <a:solidFill>
                  <a:srgbClr val="FFFF00"/>
                </a:solidFill>
                <a:latin typeface="Frutiger 45 Light" pitchFamily="34" charset="0"/>
              </a:rPr>
              <a:t> </a:t>
            </a:r>
          </a:p>
          <a:p>
            <a:pPr algn="ctr">
              <a:buNone/>
            </a:pPr>
            <a:endParaRPr lang="de-DE" b="1" dirty="0">
              <a:solidFill>
                <a:srgbClr val="FFFF00"/>
              </a:solidFill>
            </a:endParaRPr>
          </a:p>
        </p:txBody>
      </p:sp>
      <p:sp>
        <p:nvSpPr>
          <p:cNvPr id="365585" name="AutoShape 17"/>
          <p:cNvSpPr>
            <a:spLocks noChangeArrowheads="1"/>
          </p:cNvSpPr>
          <p:nvPr/>
        </p:nvSpPr>
        <p:spPr bwMode="auto">
          <a:xfrm rot="-2734406">
            <a:off x="2395538" y="1571625"/>
            <a:ext cx="576262" cy="1265238"/>
          </a:xfrm>
          <a:prstGeom prst="upDownArrow">
            <a:avLst>
              <a:gd name="adj1" fmla="val 50000"/>
              <a:gd name="adj2" fmla="val 43912"/>
            </a:avLst>
          </a:prstGeom>
          <a:gradFill rotWithShape="1">
            <a:gsLst>
              <a:gs pos="0">
                <a:srgbClr val="FF0000">
                  <a:gamma/>
                  <a:shade val="46275"/>
                  <a:invGamma/>
                </a:srgbClr>
              </a:gs>
              <a:gs pos="50000">
                <a:srgbClr val="FF0000"/>
              </a:gs>
              <a:gs pos="100000">
                <a:srgbClr val="FF0000">
                  <a:gamma/>
                  <a:shade val="46275"/>
                  <a:invGamma/>
                </a:srgbClr>
              </a:gs>
            </a:gsLst>
            <a:lin ang="0" scaled="1"/>
          </a:gradFill>
          <a:ln w="9525" algn="ctr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365586" name="AutoShape 18"/>
          <p:cNvSpPr>
            <a:spLocks noChangeArrowheads="1"/>
          </p:cNvSpPr>
          <p:nvPr/>
        </p:nvSpPr>
        <p:spPr bwMode="auto">
          <a:xfrm rot="-8134406">
            <a:off x="1908175" y="3679825"/>
            <a:ext cx="576263" cy="1693863"/>
          </a:xfrm>
          <a:prstGeom prst="upDownArrow">
            <a:avLst>
              <a:gd name="adj1" fmla="val 50000"/>
              <a:gd name="adj2" fmla="val 58788"/>
            </a:avLst>
          </a:prstGeom>
          <a:gradFill rotWithShape="1">
            <a:gsLst>
              <a:gs pos="0">
                <a:srgbClr val="FF0000">
                  <a:gamma/>
                  <a:shade val="46275"/>
                  <a:invGamma/>
                </a:srgbClr>
              </a:gs>
              <a:gs pos="50000">
                <a:srgbClr val="FF0000"/>
              </a:gs>
              <a:gs pos="100000">
                <a:srgbClr val="FF0000">
                  <a:gamma/>
                  <a:shade val="46275"/>
                  <a:invGamma/>
                </a:srgbClr>
              </a:gs>
            </a:gsLst>
            <a:lin ang="0" scaled="1"/>
          </a:gradFill>
          <a:ln w="9525" algn="ctr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365587" name="AutoShape 19"/>
          <p:cNvSpPr>
            <a:spLocks noChangeArrowheads="1"/>
          </p:cNvSpPr>
          <p:nvPr/>
        </p:nvSpPr>
        <p:spPr bwMode="auto">
          <a:xfrm rot="-8134406">
            <a:off x="6256338" y="1309688"/>
            <a:ext cx="576262" cy="1554162"/>
          </a:xfrm>
          <a:prstGeom prst="upDownArrow">
            <a:avLst>
              <a:gd name="adj1" fmla="val 50000"/>
              <a:gd name="adj2" fmla="val 53939"/>
            </a:avLst>
          </a:prstGeom>
          <a:gradFill rotWithShape="1">
            <a:gsLst>
              <a:gs pos="0">
                <a:srgbClr val="FF0000">
                  <a:gamma/>
                  <a:shade val="46275"/>
                  <a:invGamma/>
                </a:srgbClr>
              </a:gs>
              <a:gs pos="50000">
                <a:srgbClr val="FF0000"/>
              </a:gs>
              <a:gs pos="100000">
                <a:srgbClr val="FF0000">
                  <a:gamma/>
                  <a:shade val="46275"/>
                  <a:invGamma/>
                </a:srgbClr>
              </a:gs>
            </a:gsLst>
            <a:lin ang="0" scaled="1"/>
          </a:gradFill>
          <a:ln w="9525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365588" name="AutoShape 20"/>
          <p:cNvSpPr>
            <a:spLocks noChangeArrowheads="1"/>
          </p:cNvSpPr>
          <p:nvPr/>
        </p:nvSpPr>
        <p:spPr bwMode="auto">
          <a:xfrm rot="10800000">
            <a:off x="4251325" y="4500563"/>
            <a:ext cx="576263" cy="904875"/>
          </a:xfrm>
          <a:prstGeom prst="upDownArrow">
            <a:avLst>
              <a:gd name="adj1" fmla="val 50000"/>
              <a:gd name="adj2" fmla="val 31405"/>
            </a:avLst>
          </a:prstGeom>
          <a:gradFill rotWithShape="1">
            <a:gsLst>
              <a:gs pos="0">
                <a:srgbClr val="FF0000">
                  <a:gamma/>
                  <a:shade val="46275"/>
                  <a:invGamma/>
                </a:srgbClr>
              </a:gs>
              <a:gs pos="50000">
                <a:srgbClr val="FF0000"/>
              </a:gs>
              <a:gs pos="100000">
                <a:srgbClr val="FF0000">
                  <a:gamma/>
                  <a:shade val="46275"/>
                  <a:invGamma/>
                </a:srgbClr>
              </a:gs>
            </a:gsLst>
            <a:lin ang="0" scaled="1"/>
          </a:gradFill>
          <a:ln w="9525" algn="ctr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365589" name="AutoShape 21"/>
          <p:cNvSpPr>
            <a:spLocks noChangeArrowheads="1"/>
          </p:cNvSpPr>
          <p:nvPr/>
        </p:nvSpPr>
        <p:spPr bwMode="auto">
          <a:xfrm rot="10800000">
            <a:off x="3635375" y="1341438"/>
            <a:ext cx="576263" cy="904875"/>
          </a:xfrm>
          <a:prstGeom prst="upDownArrow">
            <a:avLst>
              <a:gd name="adj1" fmla="val 50000"/>
              <a:gd name="adj2" fmla="val 31405"/>
            </a:avLst>
          </a:prstGeom>
          <a:gradFill rotWithShape="1">
            <a:gsLst>
              <a:gs pos="0">
                <a:srgbClr val="FF0000">
                  <a:gamma/>
                  <a:shade val="46275"/>
                  <a:invGamma/>
                </a:srgbClr>
              </a:gs>
              <a:gs pos="50000">
                <a:srgbClr val="FF0000"/>
              </a:gs>
              <a:gs pos="100000">
                <a:srgbClr val="FF0000">
                  <a:gamma/>
                  <a:shade val="46275"/>
                  <a:invGamma/>
                </a:srgbClr>
              </a:gs>
            </a:gsLst>
            <a:lin ang="0" scaled="1"/>
          </a:gradFill>
          <a:ln w="9525" algn="ctr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365590" name="AutoShape 22"/>
          <p:cNvSpPr>
            <a:spLocks noChangeArrowheads="1"/>
          </p:cNvSpPr>
          <p:nvPr/>
        </p:nvSpPr>
        <p:spPr bwMode="auto">
          <a:xfrm rot="10800000">
            <a:off x="5003800" y="1341438"/>
            <a:ext cx="576263" cy="904875"/>
          </a:xfrm>
          <a:prstGeom prst="upDownArrow">
            <a:avLst>
              <a:gd name="adj1" fmla="val 50000"/>
              <a:gd name="adj2" fmla="val 31405"/>
            </a:avLst>
          </a:prstGeom>
          <a:gradFill rotWithShape="1">
            <a:gsLst>
              <a:gs pos="0">
                <a:srgbClr val="FF0000">
                  <a:gamma/>
                  <a:shade val="46275"/>
                  <a:invGamma/>
                </a:srgbClr>
              </a:gs>
              <a:gs pos="50000">
                <a:srgbClr val="FF0000"/>
              </a:gs>
              <a:gs pos="100000">
                <a:srgbClr val="FF0000">
                  <a:gamma/>
                  <a:shade val="46275"/>
                  <a:invGamma/>
                </a:srgbClr>
              </a:gs>
            </a:gsLst>
            <a:lin ang="0" scaled="1"/>
          </a:gradFill>
          <a:ln w="9525" algn="ctr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365591" name="AutoShape 23"/>
          <p:cNvSpPr>
            <a:spLocks noChangeArrowheads="1"/>
          </p:cNvSpPr>
          <p:nvPr/>
        </p:nvSpPr>
        <p:spPr bwMode="auto">
          <a:xfrm rot="-2734406">
            <a:off x="5708650" y="4164013"/>
            <a:ext cx="576263" cy="1265237"/>
          </a:xfrm>
          <a:prstGeom prst="upDownArrow">
            <a:avLst>
              <a:gd name="adj1" fmla="val 50000"/>
              <a:gd name="adj2" fmla="val 43912"/>
            </a:avLst>
          </a:prstGeom>
          <a:gradFill rotWithShape="1">
            <a:gsLst>
              <a:gs pos="0">
                <a:srgbClr val="FF0000">
                  <a:gamma/>
                  <a:shade val="46275"/>
                  <a:invGamma/>
                </a:srgbClr>
              </a:gs>
              <a:gs pos="50000">
                <a:srgbClr val="FF0000"/>
              </a:gs>
              <a:gs pos="100000">
                <a:srgbClr val="FF0000">
                  <a:gamma/>
                  <a:shade val="46275"/>
                  <a:invGamma/>
                </a:srgbClr>
              </a:gs>
            </a:gsLst>
            <a:lin ang="0" scaled="1"/>
          </a:gradFill>
          <a:ln w="9525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365592" name="AutoShape 24"/>
          <p:cNvSpPr>
            <a:spLocks noChangeArrowheads="1"/>
          </p:cNvSpPr>
          <p:nvPr/>
        </p:nvSpPr>
        <p:spPr bwMode="auto">
          <a:xfrm rot="-2734406">
            <a:off x="6685757" y="3752056"/>
            <a:ext cx="576262" cy="1590675"/>
          </a:xfrm>
          <a:prstGeom prst="upDownArrow">
            <a:avLst>
              <a:gd name="adj1" fmla="val 50000"/>
              <a:gd name="adj2" fmla="val 55207"/>
            </a:avLst>
          </a:prstGeom>
          <a:gradFill rotWithShape="1">
            <a:gsLst>
              <a:gs pos="0">
                <a:srgbClr val="FF0000">
                  <a:gamma/>
                  <a:shade val="46275"/>
                  <a:invGamma/>
                </a:srgbClr>
              </a:gs>
              <a:gs pos="50000">
                <a:srgbClr val="FF0000"/>
              </a:gs>
              <a:gs pos="100000">
                <a:srgbClr val="FF0000">
                  <a:gamma/>
                  <a:shade val="46275"/>
                  <a:invGamma/>
                </a:srgbClr>
              </a:gs>
            </a:gsLst>
            <a:lin ang="0" scaled="1"/>
          </a:gradFill>
          <a:ln w="9525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365593" name="AutoShape 25"/>
          <p:cNvSpPr>
            <a:spLocks noChangeArrowheads="1"/>
          </p:cNvSpPr>
          <p:nvPr/>
        </p:nvSpPr>
        <p:spPr bwMode="auto">
          <a:xfrm rot="-8134406">
            <a:off x="2843213" y="4149725"/>
            <a:ext cx="576262" cy="1265238"/>
          </a:xfrm>
          <a:prstGeom prst="upDownArrow">
            <a:avLst>
              <a:gd name="adj1" fmla="val 50000"/>
              <a:gd name="adj2" fmla="val 43912"/>
            </a:avLst>
          </a:prstGeom>
          <a:gradFill rotWithShape="1">
            <a:gsLst>
              <a:gs pos="0">
                <a:srgbClr val="FF0000">
                  <a:gamma/>
                  <a:shade val="46275"/>
                  <a:invGamma/>
                </a:srgbClr>
              </a:gs>
              <a:gs pos="50000">
                <a:srgbClr val="FF0000"/>
              </a:gs>
              <a:gs pos="100000">
                <a:srgbClr val="FF0000">
                  <a:gamma/>
                  <a:shade val="46275"/>
                  <a:invGamma/>
                </a:srgbClr>
              </a:gs>
            </a:gsLst>
            <a:lin ang="0" scaled="1"/>
          </a:gradFill>
          <a:ln w="9525" algn="ctr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365594" name="AutoShape 26"/>
          <p:cNvSpPr>
            <a:spLocks noChangeArrowheads="1"/>
          </p:cNvSpPr>
          <p:nvPr/>
        </p:nvSpPr>
        <p:spPr bwMode="auto">
          <a:xfrm rot="5400000">
            <a:off x="1978819" y="2636044"/>
            <a:ext cx="576263" cy="720725"/>
          </a:xfrm>
          <a:prstGeom prst="upDownArrow">
            <a:avLst>
              <a:gd name="adj1" fmla="val 50000"/>
              <a:gd name="adj2" fmla="val 25014"/>
            </a:avLst>
          </a:prstGeom>
          <a:gradFill rotWithShape="1">
            <a:gsLst>
              <a:gs pos="0">
                <a:srgbClr val="FF0000">
                  <a:gamma/>
                  <a:shade val="46275"/>
                  <a:invGamma/>
                </a:srgbClr>
              </a:gs>
              <a:gs pos="50000">
                <a:srgbClr val="FF0000"/>
              </a:gs>
              <a:gs pos="100000">
                <a:srgbClr val="FF0000">
                  <a:gamma/>
                  <a:shade val="46275"/>
                  <a:invGamma/>
                </a:srgbClr>
              </a:gs>
            </a:gsLst>
            <a:lin ang="0" scaled="1"/>
          </a:gradFill>
          <a:ln w="9525" algn="ctr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365595" name="AutoShape 27"/>
          <p:cNvSpPr>
            <a:spLocks noChangeArrowheads="1"/>
          </p:cNvSpPr>
          <p:nvPr/>
        </p:nvSpPr>
        <p:spPr bwMode="auto">
          <a:xfrm rot="5400000">
            <a:off x="6588919" y="2924969"/>
            <a:ext cx="576263" cy="720725"/>
          </a:xfrm>
          <a:prstGeom prst="upDownArrow">
            <a:avLst>
              <a:gd name="adj1" fmla="val 50000"/>
              <a:gd name="adj2" fmla="val 25014"/>
            </a:avLst>
          </a:prstGeom>
          <a:gradFill rotWithShape="1">
            <a:gsLst>
              <a:gs pos="0">
                <a:srgbClr val="FF0000">
                  <a:gamma/>
                  <a:shade val="46275"/>
                  <a:invGamma/>
                </a:srgbClr>
              </a:gs>
              <a:gs pos="50000">
                <a:srgbClr val="FF0000"/>
              </a:gs>
              <a:gs pos="100000">
                <a:srgbClr val="FF0000">
                  <a:gamma/>
                  <a:shade val="46275"/>
                  <a:invGamma/>
                </a:srgbClr>
              </a:gs>
            </a:gsLst>
            <a:lin ang="0" scaled="1"/>
          </a:gradFill>
          <a:ln w="9525" algn="ctr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365596" name="AutoShape 28"/>
          <p:cNvSpPr>
            <a:spLocks noChangeArrowheads="1"/>
          </p:cNvSpPr>
          <p:nvPr/>
        </p:nvSpPr>
        <p:spPr bwMode="auto">
          <a:xfrm rot="5400000">
            <a:off x="1980407" y="3285331"/>
            <a:ext cx="576262" cy="720725"/>
          </a:xfrm>
          <a:prstGeom prst="upDownArrow">
            <a:avLst>
              <a:gd name="adj1" fmla="val 50000"/>
              <a:gd name="adj2" fmla="val 25014"/>
            </a:avLst>
          </a:prstGeom>
          <a:gradFill rotWithShape="1">
            <a:gsLst>
              <a:gs pos="0">
                <a:srgbClr val="FF0000">
                  <a:gamma/>
                  <a:shade val="46275"/>
                  <a:invGamma/>
                </a:srgbClr>
              </a:gs>
              <a:gs pos="50000">
                <a:srgbClr val="FF0000"/>
              </a:gs>
              <a:gs pos="100000">
                <a:srgbClr val="FF0000">
                  <a:gamma/>
                  <a:shade val="46275"/>
                  <a:invGamma/>
                </a:srgbClr>
              </a:gs>
            </a:gsLst>
            <a:lin ang="0" scaled="1"/>
          </a:gradFill>
          <a:ln w="9525" algn="ctr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232010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19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GB" smtClean="0">
                <a:cs typeface="Arial" charset="0"/>
                <a:sym typeface="Arial" charset="0"/>
              </a:rPr>
              <a:t>Locations and employees</a:t>
            </a:r>
          </a:p>
        </p:txBody>
      </p:sp>
      <p:sp>
        <p:nvSpPr>
          <p:cNvPr id="13316" name="Rectangle 20"/>
          <p:cNvSpPr>
            <a:spLocks noGrp="1" noChangeArrowheads="1"/>
          </p:cNvSpPr>
          <p:nvPr>
            <p:ph type="body" idx="4294967295"/>
          </p:nvPr>
        </p:nvSpPr>
        <p:spPr>
          <a:xfrm>
            <a:off x="1115616" y="1905000"/>
            <a:ext cx="3652838" cy="4191000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en-GB" dirty="0" smtClean="0">
                <a:solidFill>
                  <a:srgbClr val="000000"/>
                </a:solidFill>
                <a:cs typeface="Arial" charset="0"/>
                <a:sym typeface="Arial" charset="0"/>
              </a:rPr>
              <a:t>7000 employees across </a:t>
            </a:r>
            <a:br>
              <a:rPr lang="en-GB" dirty="0" smtClean="0">
                <a:solidFill>
                  <a:srgbClr val="000000"/>
                </a:solidFill>
                <a:cs typeface="Arial" charset="0"/>
                <a:sym typeface="Arial" charset="0"/>
              </a:rPr>
            </a:br>
            <a:r>
              <a:rPr lang="en-GB" dirty="0" smtClean="0">
                <a:solidFill>
                  <a:srgbClr val="000000"/>
                </a:solidFill>
                <a:cs typeface="Arial" charset="0"/>
                <a:sym typeface="Arial" charset="0"/>
              </a:rPr>
              <a:t>32 institutes and facilities at</a:t>
            </a:r>
          </a:p>
          <a:p>
            <a:pPr lvl="1">
              <a:buClr>
                <a:srgbClr val="009900"/>
              </a:buClr>
              <a:buSzTx/>
              <a:buFont typeface="Wingdings" pitchFamily="2" charset="2"/>
              <a:buChar char="n"/>
            </a:pPr>
            <a:r>
              <a:rPr lang="en-GB" dirty="0" smtClean="0">
                <a:solidFill>
                  <a:srgbClr val="000000"/>
                </a:solidFill>
                <a:cs typeface="Arial" charset="0"/>
                <a:sym typeface="Arial" charset="0"/>
              </a:rPr>
              <a:t>16 sites.</a:t>
            </a:r>
          </a:p>
          <a:p>
            <a:pPr lvl="1">
              <a:buFontTx/>
              <a:buNone/>
            </a:pPr>
            <a:endParaRPr lang="en-GB" dirty="0" smtClean="0">
              <a:solidFill>
                <a:srgbClr val="000000"/>
              </a:solidFill>
              <a:cs typeface="Arial" charset="0"/>
              <a:sym typeface="Arial" charset="0"/>
            </a:endParaRPr>
          </a:p>
          <a:p>
            <a:pPr marL="0" indent="0">
              <a:buFontTx/>
              <a:buNone/>
            </a:pPr>
            <a:r>
              <a:rPr lang="en-GB" dirty="0" smtClean="0">
                <a:solidFill>
                  <a:srgbClr val="000000"/>
                </a:solidFill>
                <a:cs typeface="Arial" charset="0"/>
                <a:sym typeface="Arial" charset="0"/>
              </a:rPr>
              <a:t>Offices in Brussels, </a:t>
            </a:r>
            <a:br>
              <a:rPr lang="en-GB" dirty="0" smtClean="0">
                <a:solidFill>
                  <a:srgbClr val="000000"/>
                </a:solidFill>
                <a:cs typeface="Arial" charset="0"/>
                <a:sym typeface="Arial" charset="0"/>
              </a:rPr>
            </a:br>
            <a:r>
              <a:rPr lang="en-GB" dirty="0" smtClean="0">
                <a:solidFill>
                  <a:srgbClr val="000000"/>
                </a:solidFill>
                <a:cs typeface="Arial" charset="0"/>
                <a:sym typeface="Arial" charset="0"/>
              </a:rPr>
              <a:t>Paris and Washington.</a:t>
            </a:r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&gt; Standard presentation &gt; Jan. 2012</a:t>
            </a:r>
            <a:endParaRPr lang="de-DE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www.DLR.de  •  Chart </a:t>
            </a:r>
            <a:fld id="{32472557-09D5-4963-8EC6-B344159E914B}" type="slidenum">
              <a:rPr lang="de-DE" smtClean="0"/>
              <a:pPr>
                <a:defRPr/>
              </a:pPr>
              <a:t>3</a:t>
            </a:fld>
            <a:endParaRPr lang="de-DE"/>
          </a:p>
        </p:txBody>
      </p:sp>
      <p:pic>
        <p:nvPicPr>
          <p:cNvPr id="24" name="Picture 3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347788"/>
            <a:ext cx="3571875" cy="459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 Box 33"/>
          <p:cNvSpPr txBox="1">
            <a:spLocks noChangeArrowheads="1"/>
          </p:cNvSpPr>
          <p:nvPr/>
        </p:nvSpPr>
        <p:spPr bwMode="auto">
          <a:xfrm>
            <a:off x="5402263" y="3630613"/>
            <a:ext cx="8064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4763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9pPr>
          </a:lstStyle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de-DE" sz="1600" b="0" i="0" u="none" strike="noStrike" kern="0" cap="none" spc="0" normalizeH="0" baseline="0" noProof="0" smtClean="0">
                <a:ln>
                  <a:noFill/>
                </a:ln>
                <a:solidFill>
                  <a:srgbClr val="00B500"/>
                </a:solidFill>
                <a:effectLst/>
                <a:uLnTx/>
                <a:uFillTx/>
                <a:latin typeface="Wingdings" pitchFamily="2" charset="2"/>
                <a:sym typeface="Arial" charset="0"/>
              </a:rPr>
              <a:t>n</a:t>
            </a:r>
            <a:r>
              <a:rPr kumimoji="0" lang="de-DE" sz="1200" b="1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sym typeface="Arial" charset="0"/>
              </a:rPr>
              <a:t> </a:t>
            </a:r>
            <a:r>
              <a:rPr kumimoji="0" lang="de-DE" sz="12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sym typeface="Arial" charset="0"/>
              </a:rPr>
              <a:t>Cologne</a:t>
            </a:r>
          </a:p>
        </p:txBody>
      </p:sp>
      <p:sp>
        <p:nvSpPr>
          <p:cNvPr id="26" name="Text Box 36"/>
          <p:cNvSpPr txBox="1">
            <a:spLocks noChangeArrowheads="1"/>
          </p:cNvSpPr>
          <p:nvPr/>
        </p:nvSpPr>
        <p:spPr bwMode="auto">
          <a:xfrm>
            <a:off x="7024688" y="5295900"/>
            <a:ext cx="1474787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4763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9pPr>
          </a:lstStyle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de-DE" sz="1600" b="0" i="0" u="none" strike="noStrike" kern="0" cap="none" spc="0" normalizeH="0" baseline="0" noProof="0" smtClean="0">
                <a:ln>
                  <a:noFill/>
                </a:ln>
                <a:solidFill>
                  <a:srgbClr val="00B500"/>
                </a:solidFill>
                <a:effectLst/>
                <a:uLnTx/>
                <a:uFillTx/>
                <a:latin typeface="Wingdings" pitchFamily="2" charset="2"/>
                <a:sym typeface="Arial" charset="0"/>
              </a:rPr>
              <a:t>n</a:t>
            </a:r>
            <a:r>
              <a:rPr kumimoji="0" lang="de-DE" sz="1200" b="1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sym typeface="Arial" charset="0"/>
              </a:rPr>
              <a:t> </a:t>
            </a:r>
            <a:r>
              <a:rPr kumimoji="0" lang="de-DE" sz="12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sym typeface="Arial" charset="0"/>
              </a:rPr>
              <a:t>Oberpfaffenhofen</a:t>
            </a:r>
          </a:p>
        </p:txBody>
      </p:sp>
      <p:sp>
        <p:nvSpPr>
          <p:cNvPr id="27" name="Text Box 37"/>
          <p:cNvSpPr txBox="1">
            <a:spLocks noChangeArrowheads="1"/>
          </p:cNvSpPr>
          <p:nvPr/>
        </p:nvSpPr>
        <p:spPr bwMode="auto">
          <a:xfrm>
            <a:off x="5651500" y="2852738"/>
            <a:ext cx="123666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4826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9pPr>
          </a:lstStyle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de-DE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sym typeface="Arial" charset="0"/>
              </a:rPr>
              <a:t>Braunschweig</a:t>
            </a:r>
            <a:r>
              <a:rPr kumimoji="0" lang="de-DE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sym typeface="Arial" charset="0"/>
              </a:rPr>
              <a:t> </a:t>
            </a:r>
            <a:r>
              <a:rPr kumimoji="0" lang="de-DE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B500"/>
                </a:solidFill>
                <a:effectLst/>
                <a:uLnTx/>
                <a:uFillTx/>
                <a:latin typeface="Wingdings" pitchFamily="2" charset="2"/>
                <a:sym typeface="Arial" charset="0"/>
              </a:rPr>
              <a:t>n</a:t>
            </a:r>
          </a:p>
        </p:txBody>
      </p:sp>
      <p:sp>
        <p:nvSpPr>
          <p:cNvPr id="28" name="Text Box 38"/>
          <p:cNvSpPr txBox="1">
            <a:spLocks noChangeArrowheads="1"/>
          </p:cNvSpPr>
          <p:nvPr/>
        </p:nvSpPr>
        <p:spPr bwMode="auto">
          <a:xfrm>
            <a:off x="6569075" y="3328988"/>
            <a:ext cx="100171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4826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9pPr>
          </a:lstStyle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de-DE" sz="1600" b="0" i="0" u="none" strike="noStrike" kern="0" cap="none" spc="0" normalizeH="0" baseline="0" noProof="0" smtClean="0">
                <a:ln>
                  <a:noFill/>
                </a:ln>
                <a:solidFill>
                  <a:srgbClr val="00B500"/>
                </a:solidFill>
                <a:effectLst/>
                <a:uLnTx/>
                <a:uFillTx/>
                <a:latin typeface="Wingdings" pitchFamily="2" charset="2"/>
                <a:sym typeface="Arial" charset="0"/>
              </a:rPr>
              <a:t>n</a:t>
            </a:r>
            <a:r>
              <a:rPr kumimoji="0" lang="de-DE" sz="1200" b="1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sym typeface="Arial" charset="0"/>
              </a:rPr>
              <a:t> </a:t>
            </a:r>
            <a:r>
              <a:rPr kumimoji="0" lang="de-DE" sz="12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sym typeface="Arial" charset="0"/>
              </a:rPr>
              <a:t>Goettingen</a:t>
            </a:r>
          </a:p>
        </p:txBody>
      </p:sp>
      <p:sp>
        <p:nvSpPr>
          <p:cNvPr id="29" name="Text Box 39"/>
          <p:cNvSpPr txBox="1">
            <a:spLocks noChangeArrowheads="1"/>
          </p:cNvSpPr>
          <p:nvPr/>
        </p:nvSpPr>
        <p:spPr bwMode="auto">
          <a:xfrm>
            <a:off x="7400925" y="2679700"/>
            <a:ext cx="62706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4826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9pPr>
          </a:lstStyle>
          <a:p>
            <a:pPr marL="0" marR="0" lvl="0" indent="0" algn="l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de-DE" sz="12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sym typeface="Arial" charset="0"/>
              </a:rPr>
              <a:t>Berlin</a:t>
            </a:r>
            <a:r>
              <a:rPr kumimoji="0" lang="de-DE" sz="1200" b="1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sym typeface="Arial" charset="0"/>
              </a:rPr>
              <a:t> </a:t>
            </a:r>
            <a:r>
              <a:rPr kumimoji="0" lang="de-DE" sz="1600" b="0" i="0" u="none" strike="noStrike" kern="0" cap="none" spc="0" normalizeH="0" baseline="0" noProof="0" smtClean="0">
                <a:ln>
                  <a:noFill/>
                </a:ln>
                <a:solidFill>
                  <a:srgbClr val="00B500"/>
                </a:solidFill>
                <a:effectLst/>
                <a:uLnTx/>
                <a:uFillTx/>
                <a:latin typeface="Wingdings" pitchFamily="2" charset="2"/>
                <a:sym typeface="Arial" charset="0"/>
              </a:rPr>
              <a:t>n</a:t>
            </a:r>
          </a:p>
        </p:txBody>
      </p:sp>
      <p:sp>
        <p:nvSpPr>
          <p:cNvPr id="30" name="Text Box 40"/>
          <p:cNvSpPr txBox="1">
            <a:spLocks noChangeArrowheads="1"/>
          </p:cNvSpPr>
          <p:nvPr/>
        </p:nvSpPr>
        <p:spPr bwMode="auto">
          <a:xfrm>
            <a:off x="5421313" y="3817938"/>
            <a:ext cx="585787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4763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9pPr>
          </a:lstStyle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de-DE" sz="1600" b="0" i="0" u="none" strike="noStrike" kern="0" cap="none" spc="0" normalizeH="0" baseline="0" noProof="0" smtClean="0">
                <a:ln>
                  <a:noFill/>
                </a:ln>
                <a:solidFill>
                  <a:srgbClr val="00B500"/>
                </a:solidFill>
                <a:effectLst/>
                <a:uLnTx/>
                <a:uFillTx/>
                <a:latin typeface="Wingdings" pitchFamily="2" charset="2"/>
                <a:sym typeface="Arial" charset="0"/>
              </a:rPr>
              <a:t>n</a:t>
            </a:r>
            <a:r>
              <a:rPr kumimoji="0" lang="de-DE" sz="1200" b="1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sym typeface="Arial" charset="0"/>
              </a:rPr>
              <a:t> </a:t>
            </a:r>
            <a:r>
              <a:rPr kumimoji="0" lang="de-DE" sz="12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sym typeface="Arial" charset="0"/>
              </a:rPr>
              <a:t>Bonn</a:t>
            </a:r>
          </a:p>
        </p:txBody>
      </p:sp>
      <p:sp>
        <p:nvSpPr>
          <p:cNvPr id="31" name="Text Box 43"/>
          <p:cNvSpPr txBox="1">
            <a:spLocks noChangeArrowheads="1"/>
          </p:cNvSpPr>
          <p:nvPr/>
        </p:nvSpPr>
        <p:spPr bwMode="auto">
          <a:xfrm>
            <a:off x="7691438" y="2176463"/>
            <a:ext cx="965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4826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9pPr>
          </a:lstStyle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de-DE" sz="1600" b="0" i="0" u="none" strike="noStrike" kern="0" cap="none" spc="0" normalizeH="0" baseline="0" noProof="0" smtClean="0">
                <a:ln>
                  <a:noFill/>
                </a:ln>
                <a:solidFill>
                  <a:srgbClr val="00B500"/>
                </a:solidFill>
                <a:effectLst/>
                <a:uLnTx/>
                <a:uFillTx/>
                <a:latin typeface="Wingdings" pitchFamily="2" charset="2"/>
                <a:sym typeface="Arial" charset="0"/>
              </a:rPr>
              <a:t>n</a:t>
            </a:r>
            <a:r>
              <a:rPr kumimoji="0" lang="de-DE" sz="1000" b="1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sym typeface="Arial" charset="0"/>
              </a:rPr>
              <a:t> </a:t>
            </a:r>
            <a:r>
              <a:rPr kumimoji="0" lang="de-DE" sz="12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sym typeface="Arial" charset="0"/>
              </a:rPr>
              <a:t>Neustrelitz</a:t>
            </a:r>
          </a:p>
        </p:txBody>
      </p:sp>
      <p:sp>
        <p:nvSpPr>
          <p:cNvPr id="32" name="Text Box 44"/>
          <p:cNvSpPr txBox="1">
            <a:spLocks noChangeArrowheads="1"/>
          </p:cNvSpPr>
          <p:nvPr/>
        </p:nvSpPr>
        <p:spPr bwMode="auto">
          <a:xfrm>
            <a:off x="6232525" y="5465763"/>
            <a:ext cx="8572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4763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9pPr>
          </a:lstStyle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de-DE" sz="12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sym typeface="Arial" charset="0"/>
              </a:rPr>
              <a:t>Weilheim</a:t>
            </a:r>
            <a:r>
              <a:rPr kumimoji="0" lang="de-DE" sz="1000" b="1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sym typeface="Arial" charset="0"/>
              </a:rPr>
              <a:t> </a:t>
            </a:r>
            <a:r>
              <a:rPr kumimoji="0" lang="de-DE" sz="1600" b="0" i="0" u="none" strike="noStrike" kern="0" cap="none" spc="0" normalizeH="0" baseline="0" noProof="0" smtClean="0">
                <a:ln>
                  <a:noFill/>
                </a:ln>
                <a:solidFill>
                  <a:srgbClr val="00B500"/>
                </a:solidFill>
                <a:effectLst/>
                <a:uLnTx/>
                <a:uFillTx/>
                <a:latin typeface="Wingdings" pitchFamily="2" charset="2"/>
                <a:sym typeface="Arial" charset="0"/>
              </a:rPr>
              <a:t>n</a:t>
            </a:r>
          </a:p>
        </p:txBody>
      </p:sp>
      <p:sp>
        <p:nvSpPr>
          <p:cNvPr id="33" name="Text Box 46"/>
          <p:cNvSpPr txBox="1">
            <a:spLocks noChangeArrowheads="1"/>
          </p:cNvSpPr>
          <p:nvPr/>
        </p:nvSpPr>
        <p:spPr bwMode="auto">
          <a:xfrm>
            <a:off x="5508625" y="2349500"/>
            <a:ext cx="76041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4826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9pPr>
          </a:lstStyle>
          <a:p>
            <a:pPr marL="0" marR="0" lvl="0" indent="0" algn="l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de-DE" sz="12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sym typeface="Arial" charset="0"/>
              </a:rPr>
              <a:t>Bremen</a:t>
            </a:r>
            <a:r>
              <a:rPr kumimoji="0" lang="de-DE" sz="1200" b="1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sym typeface="Arial" charset="0"/>
              </a:rPr>
              <a:t> </a:t>
            </a:r>
            <a:r>
              <a:rPr kumimoji="0" lang="de-DE" sz="1600" b="0" i="0" u="none" strike="noStrike" kern="0" cap="none" spc="0" normalizeH="0" baseline="0" noProof="0" smtClean="0">
                <a:ln>
                  <a:noFill/>
                </a:ln>
                <a:solidFill>
                  <a:srgbClr val="00B500"/>
                </a:solidFill>
                <a:effectLst/>
                <a:uLnTx/>
                <a:uFillTx/>
                <a:latin typeface="Wingdings" pitchFamily="2" charset="2"/>
                <a:sym typeface="Arial" charset="0"/>
              </a:rPr>
              <a:t>n</a:t>
            </a:r>
          </a:p>
        </p:txBody>
      </p:sp>
      <p:sp>
        <p:nvSpPr>
          <p:cNvPr id="34" name="Text Box 42"/>
          <p:cNvSpPr txBox="1">
            <a:spLocks noChangeArrowheads="1"/>
          </p:cNvSpPr>
          <p:nvPr/>
        </p:nvSpPr>
        <p:spPr bwMode="auto">
          <a:xfrm>
            <a:off x="6659563" y="2392363"/>
            <a:ext cx="6953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4826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9pPr>
          </a:lstStyle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de-DE" sz="1600" b="0" i="0" u="none" strike="noStrike" kern="0" cap="none" spc="0" normalizeH="0" baseline="0" noProof="0" smtClean="0">
                <a:ln>
                  <a:noFill/>
                </a:ln>
                <a:solidFill>
                  <a:srgbClr val="00B500"/>
                </a:solidFill>
                <a:effectLst/>
                <a:uLnTx/>
                <a:uFillTx/>
                <a:latin typeface="Wingdings" pitchFamily="2" charset="2"/>
                <a:sym typeface="Arial" charset="0"/>
              </a:rPr>
              <a:t>n</a:t>
            </a:r>
            <a:r>
              <a:rPr kumimoji="0" lang="de-DE" sz="1000" b="1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sym typeface="Arial" charset="0"/>
              </a:rPr>
              <a:t> </a:t>
            </a:r>
            <a:r>
              <a:rPr kumimoji="0" lang="de-DE" sz="12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sym typeface="Arial" charset="0"/>
              </a:rPr>
              <a:t>Trauen</a:t>
            </a:r>
          </a:p>
        </p:txBody>
      </p:sp>
      <p:sp>
        <p:nvSpPr>
          <p:cNvPr id="35" name="Text Box 37"/>
          <p:cNvSpPr txBox="1">
            <a:spLocks noChangeArrowheads="1"/>
          </p:cNvSpPr>
          <p:nvPr/>
        </p:nvSpPr>
        <p:spPr bwMode="auto">
          <a:xfrm>
            <a:off x="4994275" y="4624388"/>
            <a:ext cx="144938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4826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9pPr>
          </a:lstStyle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de-DE" sz="12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sym typeface="Arial" charset="0"/>
              </a:rPr>
              <a:t>Lampoldshausen</a:t>
            </a:r>
            <a:r>
              <a:rPr kumimoji="0" lang="de-DE" sz="1200" b="1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sym typeface="Arial" charset="0"/>
              </a:rPr>
              <a:t> </a:t>
            </a:r>
            <a:r>
              <a:rPr kumimoji="0" lang="de-DE" sz="1600" b="0" i="0" u="none" strike="noStrike" kern="0" cap="none" spc="0" normalizeH="0" baseline="0" noProof="0" smtClean="0">
                <a:ln>
                  <a:noFill/>
                </a:ln>
                <a:solidFill>
                  <a:srgbClr val="00B500"/>
                </a:solidFill>
                <a:effectLst/>
                <a:uLnTx/>
                <a:uFillTx/>
                <a:latin typeface="Wingdings" pitchFamily="2" charset="2"/>
                <a:sym typeface="Arial" charset="0"/>
              </a:rPr>
              <a:t>n</a:t>
            </a:r>
          </a:p>
        </p:txBody>
      </p:sp>
      <p:sp>
        <p:nvSpPr>
          <p:cNvPr id="36" name="Text Box 37"/>
          <p:cNvSpPr txBox="1">
            <a:spLocks noChangeArrowheads="1"/>
          </p:cNvSpPr>
          <p:nvPr/>
        </p:nvSpPr>
        <p:spPr bwMode="auto">
          <a:xfrm>
            <a:off x="5499100" y="4941888"/>
            <a:ext cx="83026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4826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9pPr>
          </a:lstStyle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de-DE" sz="12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sym typeface="Arial" charset="0"/>
              </a:rPr>
              <a:t>Stuttgart</a:t>
            </a:r>
            <a:r>
              <a:rPr kumimoji="0" lang="de-DE" sz="1200" b="1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sym typeface="Arial" charset="0"/>
              </a:rPr>
              <a:t> </a:t>
            </a:r>
            <a:r>
              <a:rPr kumimoji="0" lang="de-DE" sz="1600" b="0" i="0" u="none" strike="noStrike" kern="0" cap="none" spc="0" normalizeH="0" baseline="0" noProof="0" smtClean="0">
                <a:ln>
                  <a:noFill/>
                </a:ln>
                <a:solidFill>
                  <a:srgbClr val="00B500"/>
                </a:solidFill>
                <a:effectLst/>
                <a:uLnTx/>
                <a:uFillTx/>
                <a:latin typeface="Wingdings" pitchFamily="2" charset="2"/>
                <a:sym typeface="Arial" charset="0"/>
              </a:rPr>
              <a:t>n</a:t>
            </a:r>
          </a:p>
        </p:txBody>
      </p:sp>
      <p:sp>
        <p:nvSpPr>
          <p:cNvPr id="37" name="Text Box 46"/>
          <p:cNvSpPr txBox="1">
            <a:spLocks noChangeArrowheads="1"/>
          </p:cNvSpPr>
          <p:nvPr/>
        </p:nvSpPr>
        <p:spPr bwMode="auto">
          <a:xfrm>
            <a:off x="5907088" y="1989138"/>
            <a:ext cx="6096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4826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9pPr>
          </a:lstStyle>
          <a:p>
            <a:pPr marL="0" marR="0" lvl="0" indent="0" algn="l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de-DE" sz="12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sym typeface="Arial" charset="0"/>
              </a:rPr>
              <a:t>Stade</a:t>
            </a:r>
            <a:r>
              <a:rPr kumimoji="0" lang="de-DE" sz="1200" b="1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sym typeface="Arial" charset="0"/>
              </a:rPr>
              <a:t> </a:t>
            </a:r>
            <a:r>
              <a:rPr kumimoji="0" lang="de-DE" sz="1600" b="0" i="0" u="none" strike="noStrike" kern="0" cap="none" spc="0" normalizeH="0" baseline="0" noProof="0" smtClean="0">
                <a:ln>
                  <a:noFill/>
                </a:ln>
                <a:solidFill>
                  <a:srgbClr val="00B500"/>
                </a:solidFill>
                <a:effectLst/>
                <a:uLnTx/>
                <a:uFillTx/>
                <a:latin typeface="Wingdings" pitchFamily="2" charset="2"/>
                <a:sym typeface="Arial" charset="0"/>
              </a:rPr>
              <a:t>n</a:t>
            </a:r>
          </a:p>
        </p:txBody>
      </p:sp>
      <p:sp>
        <p:nvSpPr>
          <p:cNvPr id="38" name="Text Box 44"/>
          <p:cNvSpPr txBox="1">
            <a:spLocks noChangeArrowheads="1"/>
          </p:cNvSpPr>
          <p:nvPr/>
        </p:nvSpPr>
        <p:spPr bwMode="auto">
          <a:xfrm>
            <a:off x="6135688" y="5157788"/>
            <a:ext cx="9080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4763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9pPr>
          </a:lstStyle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de-DE" sz="12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sym typeface="Arial" charset="0"/>
              </a:rPr>
              <a:t>Augsburg</a:t>
            </a:r>
            <a:r>
              <a:rPr kumimoji="0" lang="de-DE" sz="1000" b="1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sym typeface="Arial" charset="0"/>
              </a:rPr>
              <a:t> </a:t>
            </a:r>
            <a:r>
              <a:rPr kumimoji="0" lang="de-DE" sz="1600" b="0" i="0" u="none" strike="noStrike" kern="0" cap="none" spc="0" normalizeH="0" baseline="0" noProof="0" smtClean="0">
                <a:ln>
                  <a:noFill/>
                </a:ln>
                <a:solidFill>
                  <a:srgbClr val="00B500"/>
                </a:solidFill>
                <a:effectLst/>
                <a:uLnTx/>
                <a:uFillTx/>
                <a:latin typeface="Wingdings" pitchFamily="2" charset="2"/>
                <a:sym typeface="Arial" charset="0"/>
              </a:rPr>
              <a:t>n</a:t>
            </a:r>
          </a:p>
        </p:txBody>
      </p:sp>
      <p:sp>
        <p:nvSpPr>
          <p:cNvPr id="39" name="Text Box 37"/>
          <p:cNvSpPr txBox="1">
            <a:spLocks noChangeArrowheads="1"/>
          </p:cNvSpPr>
          <p:nvPr/>
        </p:nvSpPr>
        <p:spPr bwMode="auto">
          <a:xfrm>
            <a:off x="6516688" y="1916113"/>
            <a:ext cx="8763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4826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9pPr>
          </a:lstStyle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de-DE" sz="1600" b="0" i="0" u="none" strike="noStrike" kern="0" cap="none" spc="0" normalizeH="0" baseline="0" noProof="0" smtClean="0">
                <a:ln>
                  <a:noFill/>
                </a:ln>
                <a:solidFill>
                  <a:srgbClr val="00B500"/>
                </a:solidFill>
                <a:effectLst/>
                <a:uLnTx/>
                <a:uFillTx/>
                <a:latin typeface="Wingdings" pitchFamily="2" charset="2"/>
                <a:sym typeface="Arial" charset="0"/>
              </a:rPr>
              <a:t>n</a:t>
            </a:r>
            <a:r>
              <a:rPr kumimoji="0" lang="de-DE" sz="12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sym typeface="Arial" charset="0"/>
              </a:rPr>
              <a:t> Hamburg</a:t>
            </a:r>
            <a:r>
              <a:rPr kumimoji="0" lang="de-DE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sym typeface="Arial" charset="0"/>
              </a:rPr>
              <a:t> </a:t>
            </a:r>
          </a:p>
        </p:txBody>
      </p:sp>
      <p:sp>
        <p:nvSpPr>
          <p:cNvPr id="40" name="Text Box 33"/>
          <p:cNvSpPr txBox="1">
            <a:spLocks noChangeArrowheads="1"/>
          </p:cNvSpPr>
          <p:nvPr/>
        </p:nvSpPr>
        <p:spPr bwMode="auto">
          <a:xfrm>
            <a:off x="4665663" y="3624263"/>
            <a:ext cx="72707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4763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9pPr>
          </a:lstStyle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de-DE" sz="12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sym typeface="Arial" charset="0"/>
              </a:rPr>
              <a:t>Juelich </a:t>
            </a:r>
            <a:r>
              <a:rPr kumimoji="0" lang="de-DE" sz="1600" b="0" i="0" u="none" strike="noStrike" kern="0" cap="none" spc="0" normalizeH="0" baseline="0" noProof="0" smtClean="0">
                <a:ln>
                  <a:noFill/>
                </a:ln>
                <a:solidFill>
                  <a:srgbClr val="00B500"/>
                </a:solidFill>
                <a:effectLst/>
                <a:uLnTx/>
                <a:uFillTx/>
                <a:latin typeface="Wingdings" pitchFamily="2" charset="2"/>
                <a:sym typeface="Arial" charset="0"/>
              </a:rPr>
              <a:t>n</a:t>
            </a:r>
            <a:endParaRPr kumimoji="0" lang="de-DE" sz="1200" b="1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1696267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203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49275"/>
            <a:ext cx="9144000" cy="838200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de-DE">
                <a:latin typeface="Frutiger 45 Light" pitchFamily="34" charset="0"/>
              </a:rPr>
              <a:t>Experiments </a:t>
            </a:r>
            <a:br>
              <a:rPr lang="de-DE">
                <a:latin typeface="Frutiger 45 Light" pitchFamily="34" charset="0"/>
              </a:rPr>
            </a:br>
            <a:r>
              <a:rPr lang="de-DE">
                <a:latin typeface="Frutiger 45 Light" pitchFamily="34" charset="0"/>
              </a:rPr>
              <a:t>DLR_School_Lab Oberpfaffenhofen </a:t>
            </a:r>
          </a:p>
        </p:txBody>
      </p:sp>
      <p:sp>
        <p:nvSpPr>
          <p:cNvPr id="2092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1484313"/>
            <a:ext cx="8675688" cy="4752975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rgbClr val="FF8D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90000"/>
              </a:lnSpc>
              <a:spcAft>
                <a:spcPts val="300"/>
              </a:spcAft>
              <a:buFontTx/>
              <a:buNone/>
            </a:pPr>
            <a:r>
              <a:rPr lang="de-DE" sz="2800" b="1" dirty="0">
                <a:latin typeface="Frutiger 45 Light" pitchFamily="34" charset="0"/>
              </a:rPr>
              <a:t>	</a:t>
            </a:r>
            <a:r>
              <a:rPr lang="de-DE" sz="2000" b="1" dirty="0">
                <a:latin typeface="Frutiger 45 Light" pitchFamily="34" charset="0"/>
              </a:rPr>
              <a:t>Experiment		  	Institute</a:t>
            </a:r>
          </a:p>
          <a:p>
            <a:pPr>
              <a:lnSpc>
                <a:spcPct val="90000"/>
              </a:lnSpc>
              <a:spcAft>
                <a:spcPts val="300"/>
              </a:spcAft>
              <a:buClr>
                <a:srgbClr val="FF0000"/>
              </a:buClr>
              <a:buFont typeface="Marlett" pitchFamily="2" charset="2"/>
              <a:buAutoNum type="arabicPeriod"/>
            </a:pPr>
            <a:r>
              <a:rPr lang="de-DE" sz="2000" b="1" dirty="0" smtClean="0">
                <a:solidFill>
                  <a:srgbClr val="FF0000"/>
                </a:solidFill>
                <a:latin typeface="Frutiger 45 Light" pitchFamily="34" charset="0"/>
              </a:rPr>
              <a:t>  Infrared </a:t>
            </a:r>
            <a:r>
              <a:rPr lang="de-DE" sz="2000" b="1" dirty="0">
                <a:solidFill>
                  <a:srgbClr val="FF0000"/>
                </a:solidFill>
                <a:latin typeface="Frutiger 45 Light" pitchFamily="34" charset="0"/>
              </a:rPr>
              <a:t>Technology   	</a:t>
            </a:r>
            <a:r>
              <a:rPr lang="de-DE" sz="2000" b="1" dirty="0">
                <a:solidFill>
                  <a:srgbClr val="000099"/>
                </a:solidFill>
                <a:latin typeface="Frutiger 45 Light" pitchFamily="34" charset="0"/>
              </a:rPr>
              <a:t>Remote </a:t>
            </a:r>
            <a:r>
              <a:rPr lang="de-DE" sz="2000" b="1" dirty="0" err="1">
                <a:solidFill>
                  <a:srgbClr val="000099"/>
                </a:solidFill>
                <a:latin typeface="Frutiger 45 Light" pitchFamily="34" charset="0"/>
              </a:rPr>
              <a:t>Sensing</a:t>
            </a:r>
            <a:r>
              <a:rPr lang="de-DE" sz="2000" b="1" dirty="0">
                <a:solidFill>
                  <a:srgbClr val="000099"/>
                </a:solidFill>
                <a:latin typeface="Frutiger 45 Light" pitchFamily="34" charset="0"/>
              </a:rPr>
              <a:t> Technology </a:t>
            </a:r>
          </a:p>
          <a:p>
            <a:pPr>
              <a:lnSpc>
                <a:spcPct val="90000"/>
              </a:lnSpc>
              <a:spcAft>
                <a:spcPts val="300"/>
              </a:spcAft>
              <a:buClr>
                <a:srgbClr val="FF0000"/>
              </a:buClr>
              <a:buFont typeface="Marlett" pitchFamily="2" charset="2"/>
              <a:buAutoNum type="arabicPeriod"/>
            </a:pPr>
            <a:r>
              <a:rPr lang="de-DE" sz="2000" b="1" dirty="0" smtClean="0">
                <a:solidFill>
                  <a:srgbClr val="FF0000"/>
                </a:solidFill>
                <a:latin typeface="Frutiger 45 Light" pitchFamily="34" charset="0"/>
              </a:rPr>
              <a:t>  Laser </a:t>
            </a:r>
            <a:r>
              <a:rPr lang="de-DE" sz="2000" b="1" dirty="0">
                <a:solidFill>
                  <a:srgbClr val="FF0000"/>
                </a:solidFill>
                <a:latin typeface="Frutiger 45 Light" pitchFamily="34" charset="0"/>
              </a:rPr>
              <a:t>Technology	  	</a:t>
            </a:r>
            <a:r>
              <a:rPr lang="de-DE" sz="2000" b="1" dirty="0" err="1">
                <a:solidFill>
                  <a:srgbClr val="000099"/>
                </a:solidFill>
                <a:latin typeface="Frutiger 45 Light" pitchFamily="34" charset="0"/>
              </a:rPr>
              <a:t>Physics</a:t>
            </a:r>
            <a:r>
              <a:rPr lang="de-DE" sz="2000" b="1" dirty="0">
                <a:solidFill>
                  <a:srgbClr val="000099"/>
                </a:solidFill>
                <a:latin typeface="Frutiger 45 Light" pitchFamily="34" charset="0"/>
              </a:rPr>
              <a:t> </a:t>
            </a:r>
            <a:r>
              <a:rPr lang="de-DE" sz="2000" b="1" dirty="0" err="1">
                <a:solidFill>
                  <a:srgbClr val="000099"/>
                </a:solidFill>
                <a:latin typeface="Frutiger 45 Light" pitchFamily="34" charset="0"/>
              </a:rPr>
              <a:t>of</a:t>
            </a:r>
            <a:r>
              <a:rPr lang="de-DE" sz="2000" b="1" dirty="0">
                <a:solidFill>
                  <a:srgbClr val="000099"/>
                </a:solidFill>
                <a:latin typeface="Frutiger 45 Light" pitchFamily="34" charset="0"/>
              </a:rPr>
              <a:t> </a:t>
            </a:r>
            <a:r>
              <a:rPr lang="de-DE" sz="2000" b="1" dirty="0" err="1">
                <a:solidFill>
                  <a:srgbClr val="000099"/>
                </a:solidFill>
                <a:latin typeface="Frutiger 45 Light" pitchFamily="34" charset="0"/>
              </a:rPr>
              <a:t>the</a:t>
            </a:r>
            <a:r>
              <a:rPr lang="de-DE" sz="2000" b="1" dirty="0">
                <a:solidFill>
                  <a:srgbClr val="000099"/>
                </a:solidFill>
                <a:latin typeface="Frutiger 45 Light" pitchFamily="34" charset="0"/>
              </a:rPr>
              <a:t> </a:t>
            </a:r>
            <a:r>
              <a:rPr lang="de-DE" sz="2000" b="1" dirty="0" err="1">
                <a:solidFill>
                  <a:srgbClr val="000099"/>
                </a:solidFill>
                <a:latin typeface="Frutiger 45 Light" pitchFamily="34" charset="0"/>
              </a:rPr>
              <a:t>Atmosphere</a:t>
            </a:r>
            <a:endParaRPr lang="de-DE" sz="2000" b="1" dirty="0">
              <a:solidFill>
                <a:srgbClr val="000099"/>
              </a:solidFill>
              <a:latin typeface="Frutiger 45 Light" pitchFamily="34" charset="0"/>
            </a:endParaRPr>
          </a:p>
          <a:p>
            <a:pPr>
              <a:lnSpc>
                <a:spcPct val="90000"/>
              </a:lnSpc>
              <a:spcAft>
                <a:spcPts val="300"/>
              </a:spcAft>
              <a:buClr>
                <a:srgbClr val="FF0000"/>
              </a:buClr>
              <a:buFont typeface="Marlett" pitchFamily="2" charset="2"/>
              <a:buAutoNum type="arabicPeriod"/>
            </a:pPr>
            <a:r>
              <a:rPr lang="de-DE" sz="2000" b="1" dirty="0" smtClean="0">
                <a:solidFill>
                  <a:srgbClr val="FF0000"/>
                </a:solidFill>
                <a:latin typeface="Frutiger 45 Light" pitchFamily="34" charset="0"/>
              </a:rPr>
              <a:t>  Radar </a:t>
            </a:r>
            <a:r>
              <a:rPr lang="de-DE" sz="2000" b="1" dirty="0">
                <a:solidFill>
                  <a:srgbClr val="FF0000"/>
                </a:solidFill>
                <a:latin typeface="Frutiger 45 Light" pitchFamily="34" charset="0"/>
              </a:rPr>
              <a:t>Technology	   	</a:t>
            </a:r>
            <a:r>
              <a:rPr lang="de-DE" sz="2000" b="1" dirty="0" err="1">
                <a:solidFill>
                  <a:srgbClr val="000099"/>
                </a:solidFill>
                <a:latin typeface="Frutiger 45 Light" pitchFamily="34" charset="0"/>
              </a:rPr>
              <a:t>Microwave</a:t>
            </a:r>
            <a:r>
              <a:rPr lang="de-DE" sz="2000" b="1" dirty="0">
                <a:solidFill>
                  <a:srgbClr val="000099"/>
                </a:solidFill>
                <a:latin typeface="Frutiger 45 Light" pitchFamily="34" charset="0"/>
              </a:rPr>
              <a:t> </a:t>
            </a:r>
            <a:r>
              <a:rPr lang="de-DE" sz="2000" b="1" dirty="0" err="1">
                <a:solidFill>
                  <a:srgbClr val="000099"/>
                </a:solidFill>
                <a:latin typeface="Frutiger 45 Light" pitchFamily="34" charset="0"/>
              </a:rPr>
              <a:t>and</a:t>
            </a:r>
            <a:r>
              <a:rPr lang="de-DE" sz="2000" b="1" dirty="0">
                <a:solidFill>
                  <a:srgbClr val="000099"/>
                </a:solidFill>
                <a:latin typeface="Frutiger 45 Light" pitchFamily="34" charset="0"/>
              </a:rPr>
              <a:t> </a:t>
            </a:r>
            <a:r>
              <a:rPr lang="de-DE" sz="2000" b="1" dirty="0" smtClean="0">
                <a:solidFill>
                  <a:srgbClr val="000099"/>
                </a:solidFill>
                <a:latin typeface="Frutiger 45 Light" pitchFamily="34" charset="0"/>
              </a:rPr>
              <a:t>Ra</a:t>
            </a:r>
            <a:r>
              <a:rPr lang="de-DE" sz="2000" b="1" dirty="0">
                <a:solidFill>
                  <a:srgbClr val="000099"/>
                </a:solidFill>
                <a:latin typeface="Frutiger 45 Light" pitchFamily="34" charset="0"/>
              </a:rPr>
              <a:t>d</a:t>
            </a:r>
            <a:r>
              <a:rPr lang="de-DE" sz="2000" b="1" dirty="0" smtClean="0">
                <a:solidFill>
                  <a:srgbClr val="000099"/>
                </a:solidFill>
                <a:latin typeface="Frutiger 45 Light" pitchFamily="34" charset="0"/>
              </a:rPr>
              <a:t>ar </a:t>
            </a:r>
            <a:r>
              <a:rPr lang="de-DE" sz="2000" b="1" dirty="0">
                <a:solidFill>
                  <a:srgbClr val="000099"/>
                </a:solidFill>
                <a:latin typeface="Frutiger 45 Light" pitchFamily="34" charset="0"/>
              </a:rPr>
              <a:t>Technology</a:t>
            </a:r>
          </a:p>
          <a:p>
            <a:pPr>
              <a:lnSpc>
                <a:spcPct val="90000"/>
              </a:lnSpc>
              <a:spcAft>
                <a:spcPts val="300"/>
              </a:spcAft>
              <a:buClr>
                <a:srgbClr val="FF0000"/>
              </a:buClr>
              <a:buFont typeface="Marlett" pitchFamily="2" charset="2"/>
              <a:buAutoNum type="arabicPeriod"/>
            </a:pPr>
            <a:r>
              <a:rPr lang="de-DE" sz="2000" b="1" dirty="0" smtClean="0">
                <a:solidFill>
                  <a:srgbClr val="FF0000"/>
                </a:solidFill>
                <a:latin typeface="Frutiger 45 Light" pitchFamily="34" charset="0"/>
              </a:rPr>
              <a:t>  </a:t>
            </a:r>
            <a:r>
              <a:rPr lang="de-DE" sz="2000" b="1" dirty="0" err="1" smtClean="0">
                <a:solidFill>
                  <a:srgbClr val="FF0000"/>
                </a:solidFill>
                <a:latin typeface="Frutiger 45 Light" pitchFamily="34" charset="0"/>
              </a:rPr>
              <a:t>Envnmtl</a:t>
            </a:r>
            <a:r>
              <a:rPr lang="de-DE" sz="2000" b="1" dirty="0">
                <a:solidFill>
                  <a:srgbClr val="FF0000"/>
                </a:solidFill>
                <a:latin typeface="Frutiger 45 Light" pitchFamily="34" charset="0"/>
              </a:rPr>
              <a:t>. Remote  </a:t>
            </a:r>
            <a:r>
              <a:rPr lang="de-DE" sz="2000" b="1" dirty="0" err="1">
                <a:solidFill>
                  <a:srgbClr val="FF0000"/>
                </a:solidFill>
                <a:latin typeface="Frutiger 45 Light" pitchFamily="34" charset="0"/>
              </a:rPr>
              <a:t>Sensing</a:t>
            </a:r>
            <a:r>
              <a:rPr lang="de-DE" sz="2000" b="1" dirty="0">
                <a:solidFill>
                  <a:srgbClr val="FF0000"/>
                </a:solidFill>
                <a:latin typeface="Frutiger 45 Light" pitchFamily="34" charset="0"/>
              </a:rPr>
              <a:t>	</a:t>
            </a:r>
            <a:r>
              <a:rPr lang="de-DE" sz="2000" b="1" dirty="0">
                <a:solidFill>
                  <a:srgbClr val="000099"/>
                </a:solidFill>
                <a:latin typeface="Frutiger 45 Light" pitchFamily="34" charset="0"/>
              </a:rPr>
              <a:t>Remote </a:t>
            </a:r>
            <a:r>
              <a:rPr lang="de-DE" sz="2000" b="1" dirty="0" err="1">
                <a:solidFill>
                  <a:srgbClr val="000099"/>
                </a:solidFill>
                <a:latin typeface="Frutiger 45 Light" pitchFamily="34" charset="0"/>
              </a:rPr>
              <a:t>Sensing</a:t>
            </a:r>
            <a:r>
              <a:rPr lang="de-DE" sz="2000" b="1" dirty="0">
                <a:solidFill>
                  <a:srgbClr val="000099"/>
                </a:solidFill>
                <a:latin typeface="Frutiger 45 Light" pitchFamily="34" charset="0"/>
              </a:rPr>
              <a:t> Data Center</a:t>
            </a:r>
            <a:endParaRPr lang="de-DE" sz="2000" b="1" baseline="30000" dirty="0">
              <a:solidFill>
                <a:srgbClr val="000099"/>
              </a:solidFill>
              <a:latin typeface="Frutiger 45 Light" pitchFamily="34" charset="0"/>
            </a:endParaRPr>
          </a:p>
          <a:p>
            <a:pPr>
              <a:lnSpc>
                <a:spcPct val="90000"/>
              </a:lnSpc>
              <a:spcAft>
                <a:spcPts val="300"/>
              </a:spcAft>
              <a:buClr>
                <a:srgbClr val="FF0000"/>
              </a:buClr>
              <a:buFont typeface="Marlett" pitchFamily="2" charset="2"/>
              <a:buAutoNum type="arabicPeriod"/>
            </a:pPr>
            <a:r>
              <a:rPr lang="de-DE" sz="2000" b="1" dirty="0" smtClean="0">
                <a:solidFill>
                  <a:srgbClr val="FF0000"/>
                </a:solidFill>
                <a:latin typeface="Frutiger 45 Light" pitchFamily="34" charset="0"/>
              </a:rPr>
              <a:t>  </a:t>
            </a:r>
            <a:r>
              <a:rPr lang="de-DE" sz="2000" b="1" dirty="0" err="1" smtClean="0">
                <a:solidFill>
                  <a:srgbClr val="FF0000"/>
                </a:solidFill>
                <a:latin typeface="Frutiger 45 Light" pitchFamily="34" charset="0"/>
              </a:rPr>
              <a:t>Weather</a:t>
            </a:r>
            <a:r>
              <a:rPr lang="de-DE" sz="2000" b="1" dirty="0" smtClean="0">
                <a:solidFill>
                  <a:srgbClr val="FF0000"/>
                </a:solidFill>
                <a:latin typeface="Frutiger 45 Light" pitchFamily="34" charset="0"/>
              </a:rPr>
              <a:t>  </a:t>
            </a:r>
            <a:r>
              <a:rPr lang="de-DE" sz="2000" b="1" dirty="0" err="1">
                <a:solidFill>
                  <a:srgbClr val="FF0000"/>
                </a:solidFill>
                <a:latin typeface="Frutiger 45 Light" pitchFamily="34" charset="0"/>
              </a:rPr>
              <a:t>and</a:t>
            </a:r>
            <a:r>
              <a:rPr lang="de-DE" sz="2000" b="1" dirty="0">
                <a:solidFill>
                  <a:srgbClr val="FF0000"/>
                </a:solidFill>
                <a:latin typeface="Frutiger 45 Light" pitchFamily="34" charset="0"/>
              </a:rPr>
              <a:t> </a:t>
            </a:r>
            <a:r>
              <a:rPr lang="de-DE" sz="2000" b="1" dirty="0" err="1" smtClean="0">
                <a:solidFill>
                  <a:srgbClr val="FF0000"/>
                </a:solidFill>
                <a:latin typeface="Frutiger 45 Light" pitchFamily="34" charset="0"/>
              </a:rPr>
              <a:t>Climate</a:t>
            </a:r>
            <a:r>
              <a:rPr lang="de-DE" sz="2000" b="1" dirty="0">
                <a:solidFill>
                  <a:srgbClr val="FF0000"/>
                </a:solidFill>
                <a:latin typeface="Frutiger 45 Light" pitchFamily="34" charset="0"/>
              </a:rPr>
              <a:t>	</a:t>
            </a:r>
            <a:r>
              <a:rPr lang="de-DE" sz="2000" b="1" dirty="0" err="1">
                <a:solidFill>
                  <a:srgbClr val="000099"/>
                </a:solidFill>
                <a:latin typeface="Frutiger 45 Light" pitchFamily="34" charset="0"/>
              </a:rPr>
              <a:t>Physics</a:t>
            </a:r>
            <a:r>
              <a:rPr lang="de-DE" sz="2000" b="1" dirty="0">
                <a:solidFill>
                  <a:srgbClr val="000099"/>
                </a:solidFill>
                <a:latin typeface="Frutiger 45 Light" pitchFamily="34" charset="0"/>
              </a:rPr>
              <a:t> </a:t>
            </a:r>
            <a:r>
              <a:rPr lang="de-DE" sz="2000" b="1" dirty="0" err="1">
                <a:solidFill>
                  <a:srgbClr val="000099"/>
                </a:solidFill>
                <a:latin typeface="Frutiger 45 Light" pitchFamily="34" charset="0"/>
              </a:rPr>
              <a:t>of</a:t>
            </a:r>
            <a:r>
              <a:rPr lang="de-DE" sz="2000" b="1" dirty="0">
                <a:solidFill>
                  <a:srgbClr val="000099"/>
                </a:solidFill>
                <a:latin typeface="Frutiger 45 Light" pitchFamily="34" charset="0"/>
              </a:rPr>
              <a:t> </a:t>
            </a:r>
            <a:r>
              <a:rPr lang="de-DE" sz="2000" b="1" dirty="0" err="1">
                <a:solidFill>
                  <a:srgbClr val="000099"/>
                </a:solidFill>
                <a:latin typeface="Frutiger 45 Light" pitchFamily="34" charset="0"/>
              </a:rPr>
              <a:t>the</a:t>
            </a:r>
            <a:r>
              <a:rPr lang="de-DE" sz="2000" b="1" dirty="0">
                <a:solidFill>
                  <a:srgbClr val="000099"/>
                </a:solidFill>
                <a:latin typeface="Frutiger 45 Light" pitchFamily="34" charset="0"/>
              </a:rPr>
              <a:t> </a:t>
            </a:r>
            <a:r>
              <a:rPr lang="de-DE" sz="2000" b="1" dirty="0" err="1">
                <a:solidFill>
                  <a:srgbClr val="000099"/>
                </a:solidFill>
                <a:latin typeface="Frutiger 45 Light" pitchFamily="34" charset="0"/>
              </a:rPr>
              <a:t>Atmosphere</a:t>
            </a:r>
            <a:r>
              <a:rPr lang="de-DE" sz="2000" b="1" dirty="0">
                <a:solidFill>
                  <a:srgbClr val="FF0000"/>
                </a:solidFill>
                <a:latin typeface="Frutiger 45 Light" pitchFamily="34" charset="0"/>
              </a:rPr>
              <a:t> </a:t>
            </a:r>
          </a:p>
          <a:p>
            <a:pPr>
              <a:lnSpc>
                <a:spcPct val="90000"/>
              </a:lnSpc>
              <a:spcAft>
                <a:spcPts val="300"/>
              </a:spcAft>
              <a:buClr>
                <a:srgbClr val="FF0000"/>
              </a:buClr>
              <a:buFont typeface="Marlett" pitchFamily="2" charset="2"/>
              <a:buAutoNum type="arabicPeriod"/>
            </a:pPr>
            <a:r>
              <a:rPr lang="de-DE" sz="2000" b="1" dirty="0" smtClean="0">
                <a:solidFill>
                  <a:srgbClr val="FF0000"/>
                </a:solidFill>
                <a:latin typeface="Frutiger 45 Light" pitchFamily="34" charset="0"/>
              </a:rPr>
              <a:t>  </a:t>
            </a:r>
            <a:r>
              <a:rPr lang="de-DE" sz="2000" b="1" dirty="0" err="1" smtClean="0">
                <a:solidFill>
                  <a:srgbClr val="FF0000"/>
                </a:solidFill>
                <a:latin typeface="Frutiger 45 Light" pitchFamily="34" charset="0"/>
              </a:rPr>
              <a:t>Satellite</a:t>
            </a:r>
            <a:r>
              <a:rPr lang="de-DE" sz="2000" b="1" dirty="0" smtClean="0">
                <a:solidFill>
                  <a:srgbClr val="FF0000"/>
                </a:solidFill>
                <a:latin typeface="Frutiger 45 Light" pitchFamily="34" charset="0"/>
              </a:rPr>
              <a:t> </a:t>
            </a:r>
            <a:r>
              <a:rPr lang="de-DE" sz="2000" b="1" dirty="0">
                <a:solidFill>
                  <a:srgbClr val="FF0000"/>
                </a:solidFill>
                <a:latin typeface="Frutiger 45 Light" pitchFamily="34" charset="0"/>
              </a:rPr>
              <a:t>Data Analysis	</a:t>
            </a:r>
            <a:r>
              <a:rPr lang="de-DE" sz="2000" b="1" dirty="0">
                <a:solidFill>
                  <a:srgbClr val="000099"/>
                </a:solidFill>
                <a:latin typeface="Frutiger 45 Light" pitchFamily="34" charset="0"/>
              </a:rPr>
              <a:t>Remote </a:t>
            </a:r>
            <a:r>
              <a:rPr lang="de-DE" sz="2000" b="1" dirty="0" err="1">
                <a:solidFill>
                  <a:srgbClr val="000099"/>
                </a:solidFill>
                <a:latin typeface="Frutiger 45 Light" pitchFamily="34" charset="0"/>
              </a:rPr>
              <a:t>Sensing</a:t>
            </a:r>
            <a:r>
              <a:rPr lang="de-DE" sz="2000" b="1" dirty="0">
                <a:solidFill>
                  <a:srgbClr val="000099"/>
                </a:solidFill>
                <a:latin typeface="Frutiger 45 Light" pitchFamily="34" charset="0"/>
              </a:rPr>
              <a:t> Data Center</a:t>
            </a:r>
          </a:p>
          <a:p>
            <a:pPr>
              <a:lnSpc>
                <a:spcPct val="90000"/>
              </a:lnSpc>
              <a:spcAft>
                <a:spcPts val="300"/>
              </a:spcAft>
              <a:buClr>
                <a:srgbClr val="FF0000"/>
              </a:buClr>
              <a:buFont typeface="Marlett" pitchFamily="2" charset="2"/>
              <a:buAutoNum type="arabicPeriod"/>
            </a:pPr>
            <a:r>
              <a:rPr lang="de-DE" sz="2000" b="1" dirty="0" smtClean="0">
                <a:solidFill>
                  <a:srgbClr val="FF0000"/>
                </a:solidFill>
                <a:latin typeface="Frutiger 45 Light" pitchFamily="34" charset="0"/>
              </a:rPr>
              <a:t>  </a:t>
            </a:r>
            <a:r>
              <a:rPr lang="de-DE" sz="2000" b="1" dirty="0" err="1" smtClean="0">
                <a:solidFill>
                  <a:srgbClr val="FF0000"/>
                </a:solidFill>
                <a:latin typeface="Frutiger 45 Light" pitchFamily="34" charset="0"/>
              </a:rPr>
              <a:t>Satellite</a:t>
            </a:r>
            <a:r>
              <a:rPr lang="de-DE" sz="2000" b="1" dirty="0" smtClean="0">
                <a:solidFill>
                  <a:srgbClr val="FF0000"/>
                </a:solidFill>
                <a:latin typeface="Frutiger 45 Light" pitchFamily="34" charset="0"/>
              </a:rPr>
              <a:t> </a:t>
            </a:r>
            <a:r>
              <a:rPr lang="de-DE" sz="2000" b="1" dirty="0">
                <a:solidFill>
                  <a:srgbClr val="FF0000"/>
                </a:solidFill>
                <a:latin typeface="Frutiger 45 Light" pitchFamily="34" charset="0"/>
              </a:rPr>
              <a:t>Navigation      	</a:t>
            </a:r>
            <a:r>
              <a:rPr lang="de-DE" sz="2000" b="1" dirty="0" smtClean="0">
                <a:solidFill>
                  <a:srgbClr val="000099"/>
                </a:solidFill>
                <a:latin typeface="Frutiger 45 Light" pitchFamily="34" charset="0"/>
              </a:rPr>
              <a:t>Communication </a:t>
            </a:r>
            <a:r>
              <a:rPr lang="de-DE" sz="2000" b="1" dirty="0" err="1">
                <a:solidFill>
                  <a:srgbClr val="000099"/>
                </a:solidFill>
                <a:latin typeface="Frutiger 45 Light" pitchFamily="34" charset="0"/>
              </a:rPr>
              <a:t>and</a:t>
            </a:r>
            <a:r>
              <a:rPr lang="de-DE" sz="2000" b="1" dirty="0">
                <a:solidFill>
                  <a:srgbClr val="000099"/>
                </a:solidFill>
                <a:latin typeface="Frutiger 45 Light" pitchFamily="34" charset="0"/>
              </a:rPr>
              <a:t> Navigation</a:t>
            </a:r>
          </a:p>
          <a:p>
            <a:pPr>
              <a:lnSpc>
                <a:spcPct val="90000"/>
              </a:lnSpc>
              <a:spcAft>
                <a:spcPts val="300"/>
              </a:spcAft>
              <a:buClr>
                <a:srgbClr val="FF0000"/>
              </a:buClr>
              <a:buFont typeface="Marlett" pitchFamily="2" charset="2"/>
              <a:buAutoNum type="arabicPeriod"/>
            </a:pPr>
            <a:r>
              <a:rPr lang="de-DE" sz="2000" b="1" dirty="0" smtClean="0">
                <a:solidFill>
                  <a:schemeClr val="bg1">
                    <a:lumMod val="50000"/>
                  </a:schemeClr>
                </a:solidFill>
                <a:latin typeface="Frutiger 45 Light" pitchFamily="34" charset="0"/>
              </a:rPr>
              <a:t>  </a:t>
            </a:r>
            <a:r>
              <a:rPr lang="de-DE" sz="2000" b="1" dirty="0" err="1" smtClean="0">
                <a:solidFill>
                  <a:schemeClr val="bg1">
                    <a:lumMod val="50000"/>
                  </a:schemeClr>
                </a:solidFill>
                <a:latin typeface="Frutiger 45 Light" pitchFamily="34" charset="0"/>
              </a:rPr>
              <a:t>Robotics</a:t>
            </a:r>
            <a:r>
              <a:rPr lang="de-DE" sz="2000" b="1" dirty="0">
                <a:solidFill>
                  <a:schemeClr val="bg1">
                    <a:lumMod val="50000"/>
                  </a:schemeClr>
                </a:solidFill>
                <a:latin typeface="Frutiger 45 Light" pitchFamily="34" charset="0"/>
              </a:rPr>
              <a:t>		   	</a:t>
            </a:r>
            <a:r>
              <a:rPr lang="de-DE" sz="2000" b="1" dirty="0" err="1">
                <a:solidFill>
                  <a:schemeClr val="bg1">
                    <a:lumMod val="50000"/>
                  </a:schemeClr>
                </a:solidFill>
                <a:latin typeface="Frutiger 45 Light" pitchFamily="34" charset="0"/>
              </a:rPr>
              <a:t>Robotics</a:t>
            </a:r>
            <a:r>
              <a:rPr lang="de-DE" sz="2000" b="1" dirty="0">
                <a:solidFill>
                  <a:schemeClr val="bg1">
                    <a:lumMod val="50000"/>
                  </a:schemeClr>
                </a:solidFill>
                <a:latin typeface="Frutiger 45 Light" pitchFamily="34" charset="0"/>
              </a:rPr>
              <a:t> </a:t>
            </a:r>
            <a:r>
              <a:rPr lang="de-DE" sz="2000" b="1" dirty="0" err="1">
                <a:solidFill>
                  <a:schemeClr val="bg1">
                    <a:lumMod val="50000"/>
                  </a:schemeClr>
                </a:solidFill>
                <a:latin typeface="Frutiger 45 Light" pitchFamily="34" charset="0"/>
              </a:rPr>
              <a:t>and</a:t>
            </a:r>
            <a:r>
              <a:rPr lang="de-DE" sz="2000" b="1" dirty="0">
                <a:solidFill>
                  <a:schemeClr val="bg1">
                    <a:lumMod val="50000"/>
                  </a:schemeClr>
                </a:solidFill>
                <a:latin typeface="Frutiger 45 Light" pitchFamily="34" charset="0"/>
              </a:rPr>
              <a:t> </a:t>
            </a:r>
            <a:r>
              <a:rPr lang="de-DE" sz="2000" b="1" dirty="0" err="1">
                <a:solidFill>
                  <a:schemeClr val="bg1">
                    <a:lumMod val="50000"/>
                  </a:schemeClr>
                </a:solidFill>
                <a:latin typeface="Frutiger 45 Light" pitchFamily="34" charset="0"/>
              </a:rPr>
              <a:t>Mechatronics</a:t>
            </a:r>
            <a:endParaRPr lang="de-DE" sz="2000" b="1" dirty="0">
              <a:solidFill>
                <a:schemeClr val="bg1">
                  <a:lumMod val="50000"/>
                </a:schemeClr>
              </a:solidFill>
              <a:latin typeface="Frutiger 45 Light" pitchFamily="34" charset="0"/>
            </a:endParaRPr>
          </a:p>
          <a:p>
            <a:pPr>
              <a:lnSpc>
                <a:spcPct val="90000"/>
              </a:lnSpc>
              <a:spcAft>
                <a:spcPts val="300"/>
              </a:spcAft>
              <a:buClr>
                <a:srgbClr val="FF0000"/>
              </a:buClr>
              <a:buFont typeface="Marlett" pitchFamily="2" charset="2"/>
              <a:buAutoNum type="arabicPeriod"/>
            </a:pPr>
            <a:r>
              <a:rPr lang="de-DE" sz="2000" b="1" dirty="0" smtClean="0">
                <a:solidFill>
                  <a:schemeClr val="bg1">
                    <a:lumMod val="50000"/>
                  </a:schemeClr>
                </a:solidFill>
                <a:latin typeface="Frutiger 45 Light" pitchFamily="34" charset="0"/>
              </a:rPr>
              <a:t>  Virtual </a:t>
            </a:r>
            <a:r>
              <a:rPr lang="de-DE" sz="2000" b="1" dirty="0" err="1" smtClean="0">
                <a:solidFill>
                  <a:schemeClr val="bg1">
                    <a:lumMod val="50000"/>
                  </a:schemeClr>
                </a:solidFill>
                <a:latin typeface="Frutiger 45 Light" pitchFamily="34" charset="0"/>
              </a:rPr>
              <a:t>Mechanics</a:t>
            </a:r>
            <a:r>
              <a:rPr lang="de-DE" sz="2000" b="1" dirty="0">
                <a:solidFill>
                  <a:schemeClr val="bg1">
                    <a:lumMod val="50000"/>
                  </a:schemeClr>
                </a:solidFill>
                <a:latin typeface="Frutiger 45 Light" pitchFamily="34" charset="0"/>
              </a:rPr>
              <a:t>	   	</a:t>
            </a:r>
            <a:r>
              <a:rPr lang="de-DE" sz="2000" b="1" dirty="0" err="1">
                <a:solidFill>
                  <a:schemeClr val="bg1">
                    <a:lumMod val="50000"/>
                  </a:schemeClr>
                </a:solidFill>
                <a:latin typeface="Frutiger 45 Light" pitchFamily="34" charset="0"/>
              </a:rPr>
              <a:t>Robotics</a:t>
            </a:r>
            <a:r>
              <a:rPr lang="de-DE" sz="2000" b="1" dirty="0">
                <a:solidFill>
                  <a:schemeClr val="bg1">
                    <a:lumMod val="50000"/>
                  </a:schemeClr>
                </a:solidFill>
                <a:latin typeface="Frutiger 45 Light" pitchFamily="34" charset="0"/>
              </a:rPr>
              <a:t> </a:t>
            </a:r>
            <a:r>
              <a:rPr lang="de-DE" sz="2000" b="1" dirty="0" err="1">
                <a:solidFill>
                  <a:schemeClr val="bg1">
                    <a:lumMod val="50000"/>
                  </a:schemeClr>
                </a:solidFill>
                <a:latin typeface="Frutiger 45 Light" pitchFamily="34" charset="0"/>
              </a:rPr>
              <a:t>and</a:t>
            </a:r>
            <a:r>
              <a:rPr lang="de-DE" sz="2000" b="1" dirty="0">
                <a:solidFill>
                  <a:schemeClr val="bg1">
                    <a:lumMod val="50000"/>
                  </a:schemeClr>
                </a:solidFill>
                <a:latin typeface="Frutiger 45 Light" pitchFamily="34" charset="0"/>
              </a:rPr>
              <a:t> </a:t>
            </a:r>
            <a:r>
              <a:rPr lang="de-DE" sz="2000" b="1" dirty="0" err="1">
                <a:solidFill>
                  <a:schemeClr val="bg1">
                    <a:lumMod val="50000"/>
                  </a:schemeClr>
                </a:solidFill>
                <a:latin typeface="Frutiger 45 Light" pitchFamily="34" charset="0"/>
              </a:rPr>
              <a:t>Mechatronics</a:t>
            </a:r>
            <a:endParaRPr lang="de-DE" sz="2000" b="1" dirty="0">
              <a:solidFill>
                <a:schemeClr val="bg1">
                  <a:lumMod val="50000"/>
                </a:schemeClr>
              </a:solidFill>
              <a:latin typeface="Frutiger 45 Light" pitchFamily="34" charset="0"/>
            </a:endParaRPr>
          </a:p>
          <a:p>
            <a:pPr>
              <a:lnSpc>
                <a:spcPct val="90000"/>
              </a:lnSpc>
              <a:spcAft>
                <a:spcPts val="300"/>
              </a:spcAft>
              <a:buClr>
                <a:srgbClr val="FF0000"/>
              </a:buClr>
              <a:buFont typeface="Marlett" pitchFamily="2" charset="2"/>
              <a:buAutoNum type="arabicPeriod"/>
            </a:pPr>
            <a:r>
              <a:rPr lang="de-DE" sz="2000" b="1" dirty="0" smtClean="0">
                <a:solidFill>
                  <a:schemeClr val="bg1">
                    <a:lumMod val="50000"/>
                  </a:schemeClr>
                </a:solidFill>
                <a:latin typeface="Frutiger 45 Light" pitchFamily="34" charset="0"/>
              </a:rPr>
              <a:t> Flight </a:t>
            </a:r>
            <a:r>
              <a:rPr lang="de-DE" sz="2000" b="1" dirty="0">
                <a:solidFill>
                  <a:schemeClr val="bg1">
                    <a:lumMod val="50000"/>
                  </a:schemeClr>
                </a:solidFill>
                <a:latin typeface="Frutiger 45 Light" pitchFamily="34" charset="0"/>
              </a:rPr>
              <a:t>Team Simulator	</a:t>
            </a:r>
            <a:r>
              <a:rPr lang="de-DE" sz="2000" b="1" dirty="0" err="1">
                <a:solidFill>
                  <a:schemeClr val="bg1">
                    <a:lumMod val="50000"/>
                  </a:schemeClr>
                </a:solidFill>
                <a:latin typeface="Frutiger 45 Light" pitchFamily="34" charset="0"/>
              </a:rPr>
              <a:t>Flighte</a:t>
            </a:r>
            <a:r>
              <a:rPr lang="de-DE" sz="2000" b="1" dirty="0">
                <a:solidFill>
                  <a:schemeClr val="bg1">
                    <a:lumMod val="50000"/>
                  </a:schemeClr>
                </a:solidFill>
                <a:latin typeface="Frutiger 45 Light" pitchFamily="34" charset="0"/>
              </a:rPr>
              <a:t> </a:t>
            </a:r>
            <a:r>
              <a:rPr lang="de-DE" sz="2000" b="1" dirty="0" err="1">
                <a:solidFill>
                  <a:schemeClr val="bg1">
                    <a:lumMod val="50000"/>
                  </a:schemeClr>
                </a:solidFill>
                <a:latin typeface="Frutiger 45 Light" pitchFamily="34" charset="0"/>
              </a:rPr>
              <a:t>Operations</a:t>
            </a:r>
            <a:endParaRPr lang="de-DE" sz="2000" b="1" dirty="0">
              <a:solidFill>
                <a:schemeClr val="bg1">
                  <a:lumMod val="50000"/>
                </a:schemeClr>
              </a:solidFill>
              <a:latin typeface="Frutiger 45 Light" pitchFamily="34" charset="0"/>
            </a:endParaRPr>
          </a:p>
          <a:p>
            <a:pPr>
              <a:lnSpc>
                <a:spcPct val="90000"/>
              </a:lnSpc>
              <a:spcAft>
                <a:spcPts val="300"/>
              </a:spcAft>
              <a:buClr>
                <a:srgbClr val="FF0000"/>
              </a:buClr>
              <a:buFont typeface="Marlett" pitchFamily="2" charset="2"/>
              <a:buAutoNum type="arabicPeriod"/>
            </a:pPr>
            <a:r>
              <a:rPr lang="de-DE" sz="2000" b="1" dirty="0" smtClean="0">
                <a:solidFill>
                  <a:schemeClr val="bg1">
                    <a:lumMod val="50000"/>
                  </a:schemeClr>
                </a:solidFill>
                <a:latin typeface="Frutiger 45 Light" pitchFamily="34" charset="0"/>
              </a:rPr>
              <a:t> Mobile </a:t>
            </a:r>
            <a:r>
              <a:rPr lang="de-DE" sz="2000" b="1" dirty="0">
                <a:solidFill>
                  <a:schemeClr val="bg1">
                    <a:lumMod val="50000"/>
                  </a:schemeClr>
                </a:solidFill>
                <a:latin typeface="Frutiger 45 Light" pitchFamily="34" charset="0"/>
              </a:rPr>
              <a:t>Rocket Basis   	</a:t>
            </a:r>
            <a:r>
              <a:rPr lang="de-DE" sz="2000" b="1" dirty="0" smtClean="0">
                <a:solidFill>
                  <a:schemeClr val="bg1">
                    <a:lumMod val="50000"/>
                  </a:schemeClr>
                </a:solidFill>
                <a:latin typeface="Frutiger 45 Light" pitchFamily="34" charset="0"/>
              </a:rPr>
              <a:t>Space </a:t>
            </a:r>
            <a:r>
              <a:rPr lang="de-DE" sz="2000" b="1" dirty="0" err="1">
                <a:solidFill>
                  <a:schemeClr val="bg1">
                    <a:lumMod val="50000"/>
                  </a:schemeClr>
                </a:solidFill>
                <a:latin typeface="Frutiger 45 Light" pitchFamily="34" charset="0"/>
              </a:rPr>
              <a:t>Operations</a:t>
            </a:r>
            <a:endParaRPr lang="de-DE" sz="2000" b="1" dirty="0">
              <a:solidFill>
                <a:schemeClr val="bg1">
                  <a:lumMod val="50000"/>
                </a:schemeClr>
              </a:solidFill>
              <a:latin typeface="Frutiger 45 Light" pitchFamily="34" charset="0"/>
            </a:endParaRPr>
          </a:p>
          <a:p>
            <a:pPr>
              <a:lnSpc>
                <a:spcPct val="90000"/>
              </a:lnSpc>
              <a:spcAft>
                <a:spcPts val="300"/>
              </a:spcAft>
              <a:buClr>
                <a:srgbClr val="FF0000"/>
              </a:buClr>
              <a:buFont typeface="Marlett" pitchFamily="2" charset="2"/>
              <a:buAutoNum type="arabicPeriod"/>
            </a:pPr>
            <a:r>
              <a:rPr lang="de-DE" sz="2000" b="1" dirty="0" smtClean="0">
                <a:solidFill>
                  <a:schemeClr val="bg1">
                    <a:lumMod val="50000"/>
                  </a:schemeClr>
                </a:solidFill>
                <a:latin typeface="Frutiger 45 Light" pitchFamily="34" charset="0"/>
              </a:rPr>
              <a:t> </a:t>
            </a:r>
            <a:r>
              <a:rPr lang="de-DE" sz="2000" b="1" dirty="0" err="1" smtClean="0">
                <a:solidFill>
                  <a:schemeClr val="bg1">
                    <a:lumMod val="50000"/>
                  </a:schemeClr>
                </a:solidFill>
                <a:latin typeface="Frutiger 45 Light" pitchFamily="34" charset="0"/>
              </a:rPr>
              <a:t>ASUROnaut</a:t>
            </a:r>
            <a:r>
              <a:rPr lang="de-DE" sz="2000" b="1" dirty="0">
                <a:solidFill>
                  <a:schemeClr val="bg1">
                    <a:lumMod val="50000"/>
                  </a:schemeClr>
                </a:solidFill>
                <a:latin typeface="Frutiger 45 Light" pitchFamily="34" charset="0"/>
              </a:rPr>
              <a:t>		</a:t>
            </a:r>
            <a:r>
              <a:rPr lang="de-DE" sz="2000" b="1" dirty="0" err="1" smtClean="0">
                <a:solidFill>
                  <a:schemeClr val="bg1">
                    <a:lumMod val="50000"/>
                  </a:schemeClr>
                </a:solidFill>
                <a:latin typeface="Frutiger 45 Light" pitchFamily="34" charset="0"/>
              </a:rPr>
              <a:t>Robotics</a:t>
            </a:r>
            <a:r>
              <a:rPr lang="de-DE" sz="2000" b="1" dirty="0" smtClean="0">
                <a:solidFill>
                  <a:schemeClr val="bg1">
                    <a:lumMod val="50000"/>
                  </a:schemeClr>
                </a:solidFill>
                <a:latin typeface="Frutiger 45 Light" pitchFamily="34" charset="0"/>
              </a:rPr>
              <a:t> </a:t>
            </a:r>
            <a:r>
              <a:rPr lang="de-DE" sz="2000" b="1" dirty="0" err="1">
                <a:solidFill>
                  <a:schemeClr val="bg1">
                    <a:lumMod val="50000"/>
                  </a:schemeClr>
                </a:solidFill>
                <a:latin typeface="Frutiger 45 Light" pitchFamily="34" charset="0"/>
              </a:rPr>
              <a:t>and</a:t>
            </a:r>
            <a:r>
              <a:rPr lang="de-DE" sz="2000" b="1" dirty="0">
                <a:solidFill>
                  <a:schemeClr val="bg1">
                    <a:lumMod val="50000"/>
                  </a:schemeClr>
                </a:solidFill>
                <a:latin typeface="Frutiger 45 Light" pitchFamily="34" charset="0"/>
              </a:rPr>
              <a:t> </a:t>
            </a:r>
            <a:r>
              <a:rPr lang="de-DE" sz="2000" b="1" dirty="0" err="1">
                <a:solidFill>
                  <a:schemeClr val="bg1">
                    <a:lumMod val="50000"/>
                  </a:schemeClr>
                </a:solidFill>
                <a:latin typeface="Frutiger 45 Light" pitchFamily="34" charset="0"/>
              </a:rPr>
              <a:t>Mechatronics</a:t>
            </a:r>
            <a:endParaRPr lang="de-DE" sz="2000" b="1" dirty="0">
              <a:solidFill>
                <a:schemeClr val="bg1">
                  <a:lumMod val="50000"/>
                </a:schemeClr>
              </a:solidFill>
              <a:latin typeface="Frutiger 45 Light" pitchFamily="34" charset="0"/>
            </a:endParaRPr>
          </a:p>
          <a:p>
            <a:pPr>
              <a:lnSpc>
                <a:spcPct val="90000"/>
              </a:lnSpc>
              <a:spcAft>
                <a:spcPts val="300"/>
              </a:spcAft>
              <a:buClr>
                <a:srgbClr val="FF0000"/>
              </a:buClr>
              <a:buFont typeface="Marlett" pitchFamily="2" charset="2"/>
              <a:buAutoNum type="arabicPeriod"/>
            </a:pPr>
            <a:r>
              <a:rPr lang="de-DE" sz="2000" b="1" dirty="0" smtClean="0">
                <a:solidFill>
                  <a:schemeClr val="bg1">
                    <a:lumMod val="50000"/>
                  </a:schemeClr>
                </a:solidFill>
                <a:latin typeface="Frutiger 45 Light" pitchFamily="34" charset="0"/>
              </a:rPr>
              <a:t> Tunnel </a:t>
            </a:r>
            <a:r>
              <a:rPr lang="de-DE" sz="2000" b="1" dirty="0" err="1">
                <a:solidFill>
                  <a:schemeClr val="bg1">
                    <a:lumMod val="50000"/>
                  </a:schemeClr>
                </a:solidFill>
                <a:latin typeface="Frutiger 45 Light" pitchFamily="34" charset="0"/>
              </a:rPr>
              <a:t>Boring</a:t>
            </a:r>
            <a:r>
              <a:rPr lang="de-DE" sz="2000" b="1" dirty="0">
                <a:solidFill>
                  <a:schemeClr val="bg1">
                    <a:lumMod val="50000"/>
                  </a:schemeClr>
                </a:solidFill>
                <a:latin typeface="Frutiger 45 Light" pitchFamily="34" charset="0"/>
              </a:rPr>
              <a:t> </a:t>
            </a:r>
            <a:r>
              <a:rPr lang="de-DE" sz="2000" b="1" dirty="0" err="1">
                <a:solidFill>
                  <a:schemeClr val="bg1">
                    <a:lumMod val="50000"/>
                  </a:schemeClr>
                </a:solidFill>
                <a:latin typeface="Frutiger 45 Light" pitchFamily="34" charset="0"/>
              </a:rPr>
              <a:t>Machine</a:t>
            </a:r>
            <a:r>
              <a:rPr lang="de-DE" sz="2000" b="1" dirty="0">
                <a:solidFill>
                  <a:schemeClr val="bg1">
                    <a:lumMod val="50000"/>
                  </a:schemeClr>
                </a:solidFill>
                <a:latin typeface="Frutiger 45 Light" pitchFamily="34" charset="0"/>
              </a:rPr>
              <a:t>	Technical University </a:t>
            </a:r>
            <a:r>
              <a:rPr lang="de-DE" sz="2000" b="1" dirty="0" err="1">
                <a:solidFill>
                  <a:schemeClr val="bg1">
                    <a:lumMod val="50000"/>
                  </a:schemeClr>
                </a:solidFill>
                <a:latin typeface="Frutiger 45 Light" pitchFamily="34" charset="0"/>
              </a:rPr>
              <a:t>Munich</a:t>
            </a:r>
            <a:endParaRPr lang="de-DE" sz="2000" b="1" dirty="0">
              <a:solidFill>
                <a:schemeClr val="bg1">
                  <a:lumMod val="50000"/>
                </a:schemeClr>
              </a:solidFill>
              <a:latin typeface="Frutiger 45 Light" pitchFamily="34" charset="0"/>
            </a:endParaRPr>
          </a:p>
          <a:p>
            <a:pPr>
              <a:lnSpc>
                <a:spcPct val="90000"/>
              </a:lnSpc>
              <a:spcAft>
                <a:spcPts val="300"/>
              </a:spcAft>
              <a:buClr>
                <a:srgbClr val="FF0000"/>
              </a:buClr>
              <a:buFont typeface="Marlett" pitchFamily="2" charset="2"/>
              <a:buNone/>
            </a:pPr>
            <a:endParaRPr lang="de-DE" sz="2000" b="1" dirty="0">
              <a:solidFill>
                <a:srgbClr val="000099"/>
              </a:solidFill>
              <a:latin typeface="Frutiger 45 Light" pitchFamily="34" charset="0"/>
            </a:endParaRPr>
          </a:p>
          <a:p>
            <a:pPr>
              <a:lnSpc>
                <a:spcPct val="90000"/>
              </a:lnSpc>
              <a:spcAft>
                <a:spcPts val="300"/>
              </a:spcAft>
              <a:buClr>
                <a:srgbClr val="FF0000"/>
              </a:buClr>
              <a:buFont typeface="Marlett" pitchFamily="2" charset="2"/>
              <a:buNone/>
            </a:pPr>
            <a:endParaRPr lang="de-DE" sz="2000" b="1" dirty="0">
              <a:solidFill>
                <a:srgbClr val="000099"/>
              </a:solidFill>
              <a:latin typeface="Frutiger 45 Light" pitchFamily="34" charset="0"/>
            </a:endParaRPr>
          </a:p>
          <a:p>
            <a:pPr>
              <a:lnSpc>
                <a:spcPct val="90000"/>
              </a:lnSpc>
              <a:spcAft>
                <a:spcPts val="300"/>
              </a:spcAft>
              <a:buFontTx/>
              <a:buNone/>
            </a:pPr>
            <a:endParaRPr lang="de-DE" sz="2000" baseline="30000" dirty="0">
              <a:solidFill>
                <a:srgbClr val="000099"/>
              </a:solidFill>
              <a:latin typeface="Frutiger 45 Light" pitchFamily="34" charset="0"/>
            </a:endParaRPr>
          </a:p>
          <a:p>
            <a:pPr>
              <a:lnSpc>
                <a:spcPct val="90000"/>
              </a:lnSpc>
              <a:spcAft>
                <a:spcPts val="300"/>
              </a:spcAft>
            </a:pPr>
            <a:endParaRPr lang="de-DE" sz="2000" dirty="0">
              <a:latin typeface="Frutiger 45 Ligh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48829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de-DE"/>
              <a:t>Folie </a:t>
            </a:r>
            <a:fld id="{16E0C0F5-0C0D-468D-8DE7-9B60D9F3957F}" type="slidenum">
              <a:rPr lang="de-DE"/>
              <a:pPr/>
              <a:t>31</a:t>
            </a:fld>
            <a:r>
              <a:rPr lang="de-DE"/>
              <a:t> &gt; DLR_School_Lab Oberpfaffenhofen &gt; D. Hausamann</a:t>
            </a:r>
          </a:p>
        </p:txBody>
      </p:sp>
      <p:pic>
        <p:nvPicPr>
          <p:cNvPr id="2081795" name="Picture 3" descr="DSL-OP Teamfoto Dez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27384"/>
            <a:ext cx="9407526" cy="6907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81796" name="WordArt 4"/>
          <p:cNvSpPr>
            <a:spLocks noChangeArrowheads="1" noChangeShapeType="1" noTextEdit="1"/>
          </p:cNvSpPr>
          <p:nvPr/>
        </p:nvSpPr>
        <p:spPr bwMode="auto">
          <a:xfrm>
            <a:off x="827088" y="1700213"/>
            <a:ext cx="7200900" cy="2881312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99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>
              <a:buNone/>
            </a:pPr>
            <a:r>
              <a:rPr lang="de-DE" sz="3600" kern="10" dirty="0" smtClean="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</a:rPr>
              <a:t>Team </a:t>
            </a:r>
            <a:r>
              <a:rPr lang="de-DE" sz="3600" kern="10" dirty="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</a:rPr>
              <a:t>2011</a:t>
            </a:r>
          </a:p>
        </p:txBody>
      </p:sp>
    </p:spTree>
    <p:extLst>
      <p:ext uri="{BB962C8B-B14F-4D97-AF65-F5344CB8AC3E}">
        <p14:creationId xmlns:p14="http://schemas.microsoft.com/office/powerpoint/2010/main" val="19535317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546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1546244" name="Picture 4" descr="Zeit college adviser Jun0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12300" cy="683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46245" name="WordArt 5"/>
          <p:cNvSpPr>
            <a:spLocks noChangeArrowheads="1" noChangeShapeType="1" noTextEdit="1"/>
          </p:cNvSpPr>
          <p:nvPr/>
        </p:nvSpPr>
        <p:spPr bwMode="auto">
          <a:xfrm>
            <a:off x="2700338" y="1268413"/>
            <a:ext cx="5903912" cy="3673475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99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>
              <a:buNone/>
            </a:pPr>
            <a:r>
              <a:rPr lang="de-DE" sz="36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66FFFF"/>
                    </a:gs>
                  </a:gsLst>
                  <a:lin ang="5400000" scaled="1"/>
                </a:gradFill>
                <a:latin typeface="Impact"/>
              </a:rPr>
              <a:t>College </a:t>
            </a:r>
            <a:r>
              <a:rPr lang="de-DE" sz="3600" kern="10" dirty="0" err="1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66FFFF"/>
                    </a:gs>
                  </a:gsLst>
                  <a:lin ang="5400000" scaled="1"/>
                </a:gradFill>
                <a:latin typeface="Impact"/>
              </a:rPr>
              <a:t>Adviser</a:t>
            </a:r>
            <a:endParaRPr lang="de-DE" sz="3600" kern="10" dirty="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FFFF00"/>
                  </a:gs>
                  <a:gs pos="100000">
                    <a:srgbClr val="66FFFF"/>
                  </a:gs>
                </a:gsLst>
                <a:lin ang="5400000" scaled="1"/>
              </a:gradFill>
              <a:latin typeface="Impact"/>
            </a:endParaRPr>
          </a:p>
        </p:txBody>
      </p:sp>
    </p:spTree>
    <p:extLst>
      <p:ext uri="{BB962C8B-B14F-4D97-AF65-F5344CB8AC3E}">
        <p14:creationId xmlns:p14="http://schemas.microsoft.com/office/powerpoint/2010/main" val="420777049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462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462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46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4624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486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836613"/>
            <a:ext cx="9144000" cy="914400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de-DE" sz="2800">
                <a:latin typeface="Frutiger 45 Light" pitchFamily="34" charset="0"/>
              </a:rPr>
              <a:t>Finnish Students - 05 December, 2011</a:t>
            </a:r>
          </a:p>
        </p:txBody>
      </p:sp>
      <p:sp>
        <p:nvSpPr>
          <p:cNvPr id="2084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1844675"/>
            <a:ext cx="9361487" cy="5040313"/>
          </a:xfrm>
        </p:spPr>
        <p:txBody>
          <a:bodyPr/>
          <a:lstStyle/>
          <a:p>
            <a:pPr>
              <a:spcAft>
                <a:spcPct val="30000"/>
              </a:spcAft>
              <a:buFontTx/>
              <a:buNone/>
            </a:pPr>
            <a:r>
              <a:rPr lang="de-DE" sz="2800" b="1">
                <a:latin typeface="Frutiger 45 Light" pitchFamily="34" charset="0"/>
              </a:rPr>
              <a:t>09:00 – 10:00	Introduction 		</a:t>
            </a:r>
          </a:p>
          <a:p>
            <a:pPr>
              <a:spcAft>
                <a:spcPct val="30000"/>
              </a:spcAft>
              <a:buFontTx/>
              <a:buNone/>
            </a:pPr>
            <a:r>
              <a:rPr lang="de-DE" sz="2800" b="1">
                <a:latin typeface="Frutiger 45 Light" pitchFamily="34" charset="0"/>
              </a:rPr>
              <a:t>10:00 – 12:00	Experiment #1</a:t>
            </a:r>
          </a:p>
          <a:p>
            <a:pPr>
              <a:spcAft>
                <a:spcPct val="30000"/>
              </a:spcAft>
              <a:buFontTx/>
              <a:buNone/>
            </a:pPr>
            <a:r>
              <a:rPr lang="de-DE" sz="2800" b="1">
                <a:latin typeface="Frutiger 45 Light" pitchFamily="34" charset="0"/>
              </a:rPr>
              <a:t>12:00 – 13:00	Lunch Break</a:t>
            </a:r>
          </a:p>
          <a:p>
            <a:pPr>
              <a:spcAft>
                <a:spcPct val="30000"/>
              </a:spcAft>
              <a:buFontTx/>
              <a:buNone/>
            </a:pPr>
            <a:r>
              <a:rPr lang="de-DE" sz="2800" b="1">
                <a:latin typeface="Frutiger 45 Light" pitchFamily="34" charset="0"/>
              </a:rPr>
              <a:t>13:00 – 15:00	Experiment #2</a:t>
            </a:r>
          </a:p>
          <a:p>
            <a:pPr>
              <a:spcAft>
                <a:spcPct val="30000"/>
              </a:spcAft>
              <a:buFontTx/>
              <a:buNone/>
            </a:pPr>
            <a:r>
              <a:rPr lang="de-DE" sz="2800" b="1">
                <a:latin typeface="Frutiger 45 Light" pitchFamily="34" charset="0"/>
              </a:rPr>
              <a:t>15:00 – 15:30	German Space Operations Center</a:t>
            </a:r>
          </a:p>
          <a:p>
            <a:pPr>
              <a:spcAft>
                <a:spcPct val="30000"/>
              </a:spcAft>
              <a:buFontTx/>
              <a:buNone/>
            </a:pPr>
            <a:r>
              <a:rPr lang="de-DE" sz="2800" b="1">
                <a:latin typeface="Frutiger 45 Light" pitchFamily="34" charset="0"/>
              </a:rPr>
              <a:t>15:30 – 16:00 	Feedback 			</a:t>
            </a:r>
          </a:p>
        </p:txBody>
      </p:sp>
    </p:spTree>
    <p:extLst>
      <p:ext uri="{BB962C8B-B14F-4D97-AF65-F5344CB8AC3E}">
        <p14:creationId xmlns:p14="http://schemas.microsoft.com/office/powerpoint/2010/main" val="224909493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281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620713"/>
            <a:ext cx="9144000" cy="914400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de-DE" sz="2800">
                <a:latin typeface="Frutiger 45 Light" pitchFamily="34" charset="0"/>
              </a:rPr>
              <a:t>Today‘s Experimental Programme</a:t>
            </a:r>
          </a:p>
        </p:txBody>
      </p:sp>
      <p:graphicFrame>
        <p:nvGraphicFramePr>
          <p:cNvPr id="2082819" name="Group 3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1260005993"/>
              </p:ext>
            </p:extLst>
          </p:nvPr>
        </p:nvGraphicFramePr>
        <p:xfrm>
          <a:off x="468313" y="1125538"/>
          <a:ext cx="8078787" cy="5186982"/>
        </p:xfrm>
        <a:graphic>
          <a:graphicData uri="http://schemas.openxmlformats.org/drawingml/2006/table">
            <a:tbl>
              <a:tblPr/>
              <a:tblGrid>
                <a:gridCol w="2735262"/>
                <a:gridCol w="1873250"/>
                <a:gridCol w="1727200"/>
                <a:gridCol w="1743075"/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  <a:tabLst/>
                      </a:pPr>
                      <a:r>
                        <a:rPr kumimoji="0" lang="de-DE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utiger 45 Light" pitchFamily="34" charset="0"/>
                        </a:rPr>
                        <a:t>Experiment</a:t>
                      </a:r>
                    </a:p>
                  </a:txBody>
                  <a:tcPr marL="91432" marR="91432" marT="45717" marB="45717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  <a:tabLst/>
                      </a:pPr>
                      <a:r>
                        <a:rPr kumimoji="0" lang="de-DE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utiger 45 Light" pitchFamily="34" charset="0"/>
                        </a:rPr>
                        <a:t>Morning</a:t>
                      </a:r>
                    </a:p>
                  </a:txBody>
                  <a:tcPr marL="91432" marR="91432" marT="45717" marB="45717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  <a:tabLst/>
                      </a:pPr>
                      <a:r>
                        <a:rPr kumimoji="0" lang="de-DE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utiger 45 Light" pitchFamily="34" charset="0"/>
                        </a:rPr>
                        <a:t>Afternoon</a:t>
                      </a:r>
                    </a:p>
                  </a:txBody>
                  <a:tcPr marL="91432" marR="91432"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  <a:tabLst/>
                      </a:pPr>
                      <a:r>
                        <a:rPr kumimoji="0" lang="de-DE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utiger 45 Light" pitchFamily="34" charset="0"/>
                        </a:rPr>
                        <a:t>Max. Number</a:t>
                      </a:r>
                    </a:p>
                  </a:txBody>
                  <a:tcPr marL="91432" marR="91432"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21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  <a:tabLst/>
                      </a:pPr>
                      <a:r>
                        <a:rPr kumimoji="0" lang="de-DE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utiger 45 Light" pitchFamily="34" charset="0"/>
                        </a:rPr>
                        <a:t>Infrared Technology</a:t>
                      </a:r>
                    </a:p>
                  </a:txBody>
                  <a:tcPr marL="91432" marR="91432" marT="45717" marB="45717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  <a:tabLst/>
                      </a:pPr>
                      <a:endParaRPr kumimoji="0" lang="de-DE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rutiger 45 Light" pitchFamily="34" charset="0"/>
                      </a:endParaRPr>
                    </a:p>
                  </a:txBody>
                  <a:tcPr marL="91432" marR="91432" marT="45717" marB="45717"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  <a:tabLst/>
                      </a:pPr>
                      <a:endParaRPr kumimoji="0" lang="de-DE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rutiger 45 Light" pitchFamily="34" charset="0"/>
                      </a:endParaRPr>
                    </a:p>
                  </a:txBody>
                  <a:tcPr marL="91432" marR="91432" marT="45717" marB="4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  <a:tabLst/>
                      </a:pPr>
                      <a:r>
                        <a:rPr kumimoji="0" lang="de-DE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utiger 45 Light" pitchFamily="34" charset="0"/>
                        </a:rPr>
                        <a:t>6</a:t>
                      </a:r>
                    </a:p>
                  </a:txBody>
                  <a:tcPr marL="91432" marR="91432"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75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  <a:tabLst/>
                      </a:pPr>
                      <a:r>
                        <a:rPr kumimoji="0" lang="de-DE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utiger 45 Light" pitchFamily="34" charset="0"/>
                        </a:rPr>
                        <a:t>Laser Technology</a:t>
                      </a:r>
                    </a:p>
                  </a:txBody>
                  <a:tcPr marL="91432" marR="91432" marT="45717" marB="45717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  <a:tabLst/>
                      </a:pPr>
                      <a:r>
                        <a:rPr kumimoji="0" lang="de-DE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utiger 45 Light" pitchFamily="34" charset="0"/>
                        </a:rPr>
                        <a:t>Julian </a:t>
                      </a:r>
                    </a:p>
                  </a:txBody>
                  <a:tcPr marL="91432" marR="91432" marT="45717" marB="45717"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  <a:tabLst/>
                      </a:pPr>
                      <a:r>
                        <a:rPr kumimoji="0" lang="de-DE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utiger 45 Light" pitchFamily="34" charset="0"/>
                        </a:rPr>
                        <a:t>Nicola</a:t>
                      </a:r>
                    </a:p>
                  </a:txBody>
                  <a:tcPr marL="91432" marR="91432" marT="45717" marB="4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  <a:tabLst/>
                      </a:pPr>
                      <a:r>
                        <a:rPr kumimoji="0" lang="de-DE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utiger 45 Light" pitchFamily="34" charset="0"/>
                        </a:rPr>
                        <a:t>6</a:t>
                      </a:r>
                    </a:p>
                  </a:txBody>
                  <a:tcPr marL="91432" marR="91432"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46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  <a:tabLst/>
                      </a:pPr>
                      <a:r>
                        <a:rPr kumimoji="0" lang="de-DE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utiger 45 Light" pitchFamily="34" charset="0"/>
                        </a:rPr>
                        <a:t>Robotics</a:t>
                      </a:r>
                    </a:p>
                  </a:txBody>
                  <a:tcPr marL="91432" marR="91432" marT="45717" marB="45717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  <a:tabLst/>
                      </a:pPr>
                      <a:endParaRPr kumimoji="0" lang="de-DE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rutiger 45 Light" pitchFamily="34" charset="0"/>
                      </a:endParaRPr>
                    </a:p>
                  </a:txBody>
                  <a:tcPr marL="91432" marR="91432" marT="45717" marB="45717"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3B3B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  <a:tabLst/>
                      </a:pPr>
                      <a:r>
                        <a:rPr kumimoji="0" lang="de-DE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utiger 45 Light" pitchFamily="34" charset="0"/>
                        </a:rPr>
                        <a:t>4!</a:t>
                      </a:r>
                    </a:p>
                  </a:txBody>
                  <a:tcPr marL="91432" marR="91432"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11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  <a:tabLst/>
                      </a:pPr>
                      <a:r>
                        <a:rPr kumimoji="0" lang="de-DE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utiger 45 Light" pitchFamily="34" charset="0"/>
                        </a:rPr>
                        <a:t>Radar Technology</a:t>
                      </a:r>
                    </a:p>
                  </a:txBody>
                  <a:tcPr marL="91432" marR="91432" marT="45717" marB="45717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  <a:tabLst/>
                      </a:pPr>
                      <a:endParaRPr kumimoji="0" lang="de-DE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rutiger 45 Light" pitchFamily="34" charset="0"/>
                      </a:endParaRPr>
                    </a:p>
                  </a:txBody>
                  <a:tcPr marL="91432" marR="91432" marT="45717" marB="45717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  <a:tabLst/>
                      </a:pPr>
                      <a:endParaRPr kumimoji="0" lang="de-DE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rutiger 45 Light" pitchFamily="34" charset="0"/>
                      </a:endParaRPr>
                    </a:p>
                  </a:txBody>
                  <a:tcPr marL="91432" marR="91432"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  <a:tabLst/>
                      </a:pPr>
                      <a:r>
                        <a:rPr kumimoji="0" lang="de-DE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utiger 45 Light" pitchFamily="34" charset="0"/>
                        </a:rPr>
                        <a:t>6</a:t>
                      </a:r>
                    </a:p>
                  </a:txBody>
                  <a:tcPr marL="91432" marR="91432"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0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  <a:tabLst/>
                      </a:pPr>
                      <a:r>
                        <a:rPr kumimoji="0" lang="de-DE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utiger 45 Light" pitchFamily="34" charset="0"/>
                        </a:rPr>
                        <a:t>Satellite Navigation</a:t>
                      </a:r>
                    </a:p>
                  </a:txBody>
                  <a:tcPr marL="91432" marR="91432" marT="45717" marB="45717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  <a:tabLst/>
                      </a:pPr>
                      <a:endParaRPr kumimoji="0" lang="de-DE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rutiger 45 Light" pitchFamily="34" charset="0"/>
                      </a:endParaRPr>
                    </a:p>
                  </a:txBody>
                  <a:tcPr marL="91432" marR="91432" marT="45717" marB="45717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  <a:tabLst/>
                      </a:pPr>
                      <a:endParaRPr kumimoji="0" lang="de-DE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rutiger 45 Light" pitchFamily="34" charset="0"/>
                      </a:endParaRPr>
                    </a:p>
                  </a:txBody>
                  <a:tcPr marL="91432" marR="91432"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  <a:tabLst/>
                      </a:pPr>
                      <a:r>
                        <a:rPr kumimoji="0" lang="de-DE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utiger 45 Light" pitchFamily="34" charset="0"/>
                        </a:rPr>
                        <a:t>6</a:t>
                      </a:r>
                    </a:p>
                  </a:txBody>
                  <a:tcPr marL="91432" marR="91432"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11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  <a:tabLst/>
                      </a:pPr>
                      <a:r>
                        <a:rPr kumimoji="0" lang="de-DE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utiger 45 Light" pitchFamily="34" charset="0"/>
                        </a:rPr>
                        <a:t>Optical Environmental R.S.</a:t>
                      </a:r>
                    </a:p>
                  </a:txBody>
                  <a:tcPr marL="91432" marR="91432" marT="45717" marB="45717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  <a:tabLst/>
                      </a:pPr>
                      <a:endParaRPr kumimoji="0" lang="de-DE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rutiger 45 Light" pitchFamily="34" charset="0"/>
                      </a:endParaRPr>
                    </a:p>
                  </a:txBody>
                  <a:tcPr marL="91432" marR="91432" marT="45717" marB="45717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  <a:tabLst/>
                      </a:pPr>
                      <a:endParaRPr kumimoji="0" lang="de-DE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rutiger 45 Light" pitchFamily="34" charset="0"/>
                      </a:endParaRPr>
                    </a:p>
                  </a:txBody>
                  <a:tcPr marL="89993" marR="89993" marT="46796" marB="4679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  <a:tabLst/>
                      </a:pPr>
                      <a:r>
                        <a:rPr kumimoji="0" lang="de-DE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utiger 45 Light" pitchFamily="34" charset="0"/>
                        </a:rPr>
                        <a:t>6</a:t>
                      </a:r>
                    </a:p>
                  </a:txBody>
                  <a:tcPr marL="91432" marR="91432"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8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  <a:tabLst/>
                      </a:pPr>
                      <a:r>
                        <a:rPr kumimoji="0" lang="de-DE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utiger 45 Light" pitchFamily="34" charset="0"/>
                        </a:rPr>
                        <a:t>Weather and Climate</a:t>
                      </a:r>
                    </a:p>
                  </a:txBody>
                  <a:tcPr marL="91432" marR="91432" marT="45717" marB="45717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  <a:tabLst/>
                      </a:pPr>
                      <a:endParaRPr kumimoji="0" lang="de-DE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rutiger 45 Light" pitchFamily="34" charset="0"/>
                      </a:endParaRPr>
                    </a:p>
                  </a:txBody>
                  <a:tcPr marL="91432" marR="91432" marT="45717" marB="45717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  <a:tabLst/>
                      </a:pPr>
                      <a:endParaRPr kumimoji="0" lang="de-DE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rutiger 45 Light" pitchFamily="34" charset="0"/>
                      </a:endParaRPr>
                    </a:p>
                  </a:txBody>
                  <a:tcPr marL="91432" marR="91432"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  <a:tabLst/>
                      </a:pPr>
                      <a:r>
                        <a:rPr kumimoji="0" lang="de-DE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utiger 45 Light" pitchFamily="34" charset="0"/>
                        </a:rPr>
                        <a:t>9</a:t>
                      </a:r>
                    </a:p>
                  </a:txBody>
                  <a:tcPr marL="91432" marR="91432"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11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  <a:tabLst/>
                      </a:pPr>
                      <a:r>
                        <a:rPr kumimoji="0" lang="de-DE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utiger 45 Light" pitchFamily="34" charset="0"/>
                        </a:rPr>
                        <a:t>Satellite Data</a:t>
                      </a:r>
                    </a:p>
                  </a:txBody>
                  <a:tcPr marL="91432" marR="91432" marT="45717" marB="45717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  <a:tabLst/>
                      </a:pPr>
                      <a:endParaRPr kumimoji="0" lang="de-DE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rutiger 45 Light" pitchFamily="34" charset="0"/>
                      </a:endParaRPr>
                    </a:p>
                  </a:txBody>
                  <a:tcPr marL="91432" marR="91432" marT="45717" marB="45717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  <a:tabLst/>
                      </a:pPr>
                      <a:endParaRPr kumimoji="0" lang="de-DE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rutiger 45 Light" pitchFamily="34" charset="0"/>
                      </a:endParaRPr>
                    </a:p>
                  </a:txBody>
                  <a:tcPr marL="91432" marR="91432"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  <a:tabLst/>
                      </a:pPr>
                      <a:r>
                        <a:rPr kumimoji="0" lang="de-DE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utiger 45 Light" pitchFamily="34" charset="0"/>
                        </a:rPr>
                        <a:t>9</a:t>
                      </a:r>
                    </a:p>
                  </a:txBody>
                  <a:tcPr marL="91432" marR="91432"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1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  <a:tabLst/>
                      </a:pPr>
                      <a:r>
                        <a:rPr kumimoji="0" lang="de-DE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utiger 45 Light" pitchFamily="34" charset="0"/>
                        </a:rPr>
                        <a:t>Virtual Mechanics</a:t>
                      </a:r>
                    </a:p>
                  </a:txBody>
                  <a:tcPr marL="91432" marR="91432" marT="45717" marB="45717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  <a:tabLst/>
                      </a:pPr>
                      <a:r>
                        <a:rPr kumimoji="0" lang="de-DE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utiger 45 Light" pitchFamily="34" charset="0"/>
                        </a:rPr>
                        <a:t>Ingo </a:t>
                      </a:r>
                    </a:p>
                  </a:txBody>
                  <a:tcPr marL="91432" marR="91432" marT="45717" marB="45717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  <a:tabLst/>
                      </a:pPr>
                      <a:r>
                        <a:rPr kumimoji="0" lang="de-DE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utiger 45 Light" pitchFamily="34" charset="0"/>
                        </a:rPr>
                        <a:t>Ingo </a:t>
                      </a:r>
                    </a:p>
                  </a:txBody>
                  <a:tcPr marL="91432" marR="91432"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  <a:tabLst/>
                      </a:pPr>
                      <a:r>
                        <a:rPr kumimoji="0" lang="de-DE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utiger 45 Light" pitchFamily="34" charset="0"/>
                        </a:rPr>
                        <a:t>9</a:t>
                      </a:r>
                    </a:p>
                  </a:txBody>
                  <a:tcPr marL="91432" marR="91432"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54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  <a:tabLst/>
                      </a:pPr>
                      <a:r>
                        <a:rPr kumimoji="0" lang="de-DE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utiger 45 Light" pitchFamily="34" charset="0"/>
                        </a:rPr>
                        <a:t>Flight Team Simulator</a:t>
                      </a:r>
                    </a:p>
                  </a:txBody>
                  <a:tcPr marL="91432" marR="91432" marT="45717" marB="45717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  <a:tabLst/>
                      </a:pPr>
                      <a:endParaRPr kumimoji="0" lang="de-DE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rutiger 45 Light" pitchFamily="34" charset="0"/>
                      </a:endParaRPr>
                    </a:p>
                  </a:txBody>
                  <a:tcPr marL="91432" marR="91432" marT="45717" marB="45717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  <a:tabLst/>
                      </a:pPr>
                      <a:endParaRPr kumimoji="0" lang="de-DE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rutiger 45 Light" pitchFamily="34" charset="0"/>
                      </a:endParaRPr>
                    </a:p>
                  </a:txBody>
                  <a:tcPr marL="91432" marR="91432"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  <a:tabLst/>
                      </a:pPr>
                      <a:r>
                        <a:rPr kumimoji="0" lang="de-DE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utiger 45 Light" pitchFamily="34" charset="0"/>
                        </a:rPr>
                        <a:t>4!</a:t>
                      </a:r>
                    </a:p>
                  </a:txBody>
                  <a:tcPr marL="91432" marR="91432"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51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  <a:tabLst/>
                      </a:pPr>
                      <a:r>
                        <a:rPr kumimoji="0" lang="de-DE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utiger 45 Light" pitchFamily="34" charset="0"/>
                        </a:rPr>
                        <a:t>Mobile Rocket Basis</a:t>
                      </a:r>
                    </a:p>
                  </a:txBody>
                  <a:tcPr marL="91432" marR="91432" marT="45717" marB="45717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  <a:tabLst/>
                      </a:pPr>
                      <a:r>
                        <a:rPr kumimoji="0" lang="de-DE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utiger 45 Light" pitchFamily="34" charset="0"/>
                        </a:rPr>
                        <a:t>Ulli</a:t>
                      </a:r>
                    </a:p>
                  </a:txBody>
                  <a:tcPr marL="91432" marR="91432" marT="45717" marB="45717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  <a:tabLst/>
                      </a:pPr>
                      <a:endParaRPr kumimoji="0" lang="de-DE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rutiger 45 Light" pitchFamily="34" charset="0"/>
                      </a:endParaRPr>
                    </a:p>
                  </a:txBody>
                  <a:tcPr marL="91432" marR="91432"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  <a:tabLst/>
                      </a:pPr>
                      <a:r>
                        <a:rPr kumimoji="0" lang="de-DE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utiger 45 Light" pitchFamily="34" charset="0"/>
                        </a:rPr>
                        <a:t>6</a:t>
                      </a:r>
                    </a:p>
                  </a:txBody>
                  <a:tcPr marL="91432" marR="91432"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51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  <a:tabLst/>
                      </a:pPr>
                      <a:r>
                        <a:rPr kumimoji="0" lang="de-DE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utiger 45 Light" pitchFamily="34" charset="0"/>
                        </a:rPr>
                        <a:t>Tunnel Boring Machine</a:t>
                      </a:r>
                    </a:p>
                  </a:txBody>
                  <a:tcPr marL="91432" marR="91432" marT="45717" marB="45717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  <a:tabLst/>
                      </a:pPr>
                      <a:endParaRPr kumimoji="0" lang="de-DE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rutiger 45 Light" pitchFamily="34" charset="0"/>
                      </a:endParaRPr>
                    </a:p>
                  </a:txBody>
                  <a:tcPr marL="91432" marR="91432" marT="45717" marB="45717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  <a:tabLst/>
                      </a:pPr>
                      <a:r>
                        <a:rPr kumimoji="0" lang="de-DE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utiger 45 Light" pitchFamily="34" charset="0"/>
                        </a:rPr>
                        <a:t>Thomas </a:t>
                      </a:r>
                    </a:p>
                  </a:txBody>
                  <a:tcPr marL="91432" marR="91432"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  <a:tabLst/>
                      </a:pPr>
                      <a:r>
                        <a:rPr kumimoji="0" lang="de-DE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utiger 45 Light" pitchFamily="34" charset="0"/>
                        </a:rPr>
                        <a:t>4!</a:t>
                      </a:r>
                    </a:p>
                  </a:txBody>
                  <a:tcPr marL="91432" marR="91432"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082897" name="Text Box 81"/>
          <p:cNvSpPr txBox="1">
            <a:spLocks noChangeArrowheads="1"/>
          </p:cNvSpPr>
          <p:nvPr/>
        </p:nvSpPr>
        <p:spPr bwMode="auto">
          <a:xfrm>
            <a:off x="5056188" y="3313113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2" tIns="45717" rIns="91432" bIns="45717">
            <a:spAutoFit/>
          </a:bodyPr>
          <a:lstStyle/>
          <a:p>
            <a:endParaRPr lang="de-DE">
              <a:latin typeface="Frutiger 45 Ligh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59378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&gt; Standard presentation &gt; Jan. 2012</a:t>
            </a:r>
            <a:endParaRPr lang="de-DE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www.DLR.de  •  Chart </a:t>
            </a:r>
            <a:fld id="{AD18FC4C-D580-4D31-B635-268EFBEDCC58}" type="slidenum">
              <a:rPr lang="de-DE" smtClean="0"/>
              <a:pPr>
                <a:defRPr/>
              </a:pPr>
              <a:t>4</a:t>
            </a:fld>
            <a:endParaRPr lang="de-DE"/>
          </a:p>
        </p:txBody>
      </p:sp>
      <p:sp>
        <p:nvSpPr>
          <p:cNvPr id="74" name="Text Box 95"/>
          <p:cNvSpPr txBox="1">
            <a:spLocks noChangeArrowheads="1"/>
          </p:cNvSpPr>
          <p:nvPr/>
        </p:nvSpPr>
        <p:spPr bwMode="auto">
          <a:xfrm>
            <a:off x="107950" y="423863"/>
            <a:ext cx="10033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9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DLR 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bodies</a:t>
            </a:r>
          </a:p>
        </p:txBody>
      </p:sp>
      <p:grpSp>
        <p:nvGrpSpPr>
          <p:cNvPr id="75" name="Gruppieren 37"/>
          <p:cNvGrpSpPr>
            <a:grpSpLocks/>
          </p:cNvGrpSpPr>
          <p:nvPr/>
        </p:nvGrpSpPr>
        <p:grpSpPr bwMode="auto">
          <a:xfrm>
            <a:off x="107950" y="584200"/>
            <a:ext cx="8928100" cy="5653088"/>
            <a:chOff x="107950" y="584200"/>
            <a:chExt cx="8928100" cy="5653088"/>
          </a:xfrm>
        </p:grpSpPr>
        <p:sp>
          <p:nvSpPr>
            <p:cNvPr id="76" name="Rectangle 2"/>
            <p:cNvSpPr>
              <a:spLocks noChangeArrowheads="1"/>
            </p:cNvSpPr>
            <p:nvPr/>
          </p:nvSpPr>
          <p:spPr bwMode="auto">
            <a:xfrm>
              <a:off x="971550" y="2924175"/>
              <a:ext cx="936625" cy="142875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72000" rIns="7200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7" name="Rectangle 3"/>
            <p:cNvSpPr>
              <a:spLocks noChangeArrowheads="1"/>
            </p:cNvSpPr>
            <p:nvPr/>
          </p:nvSpPr>
          <p:spPr bwMode="auto">
            <a:xfrm>
              <a:off x="2771775" y="3716338"/>
              <a:ext cx="1152525" cy="2233612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72000" rIns="72000"/>
            <a:lstStyle/>
            <a:p>
              <a:pPr marL="0" marR="0" lvl="0" indent="0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800" b="0" i="0" u="none" strike="noStrike" kern="0" cap="none" spc="0" normalizeH="0" baseline="3000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8" name="Rectangle 4"/>
            <p:cNvSpPr>
              <a:spLocks noChangeArrowheads="1"/>
            </p:cNvSpPr>
            <p:nvPr/>
          </p:nvSpPr>
          <p:spPr bwMode="auto">
            <a:xfrm>
              <a:off x="1763713" y="3357563"/>
              <a:ext cx="314325" cy="2427287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72000" rIns="7200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9" name="Rectangle 5"/>
            <p:cNvSpPr>
              <a:spLocks noChangeArrowheads="1"/>
            </p:cNvSpPr>
            <p:nvPr/>
          </p:nvSpPr>
          <p:spPr bwMode="auto">
            <a:xfrm>
              <a:off x="1331913" y="3716338"/>
              <a:ext cx="1108075" cy="212090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72000" rIns="72000"/>
            <a:lstStyle/>
            <a:p>
              <a:pPr marL="0" marR="0" lvl="0" indent="0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800" b="0" i="0" u="none" strike="noStrike" kern="0" cap="none" spc="0" normalizeH="0" baseline="3000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0" name="Rectangle 6"/>
            <p:cNvSpPr>
              <a:spLocks noChangeArrowheads="1"/>
            </p:cNvSpPr>
            <p:nvPr/>
          </p:nvSpPr>
          <p:spPr bwMode="auto">
            <a:xfrm>
              <a:off x="468313" y="1773238"/>
              <a:ext cx="234950" cy="31115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72000" rIns="7200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1" name="Rectangle 7"/>
            <p:cNvSpPr>
              <a:spLocks noChangeArrowheads="1"/>
            </p:cNvSpPr>
            <p:nvPr/>
          </p:nvSpPr>
          <p:spPr bwMode="auto">
            <a:xfrm>
              <a:off x="4356100" y="3357563"/>
              <a:ext cx="312738" cy="2276475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72000" rIns="7200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2" name="Rectangle 8"/>
            <p:cNvSpPr>
              <a:spLocks noChangeArrowheads="1"/>
            </p:cNvSpPr>
            <p:nvPr/>
          </p:nvSpPr>
          <p:spPr bwMode="auto">
            <a:xfrm>
              <a:off x="3132138" y="3284538"/>
              <a:ext cx="312737" cy="2592387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72000" rIns="7200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3" name="Rectangle 9"/>
            <p:cNvSpPr>
              <a:spLocks noChangeArrowheads="1"/>
            </p:cNvSpPr>
            <p:nvPr/>
          </p:nvSpPr>
          <p:spPr bwMode="auto">
            <a:xfrm>
              <a:off x="5724525" y="3357563"/>
              <a:ext cx="312738" cy="2276475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72000" rIns="7200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4" name="Rectangle 10"/>
            <p:cNvSpPr>
              <a:spLocks noChangeArrowheads="1"/>
            </p:cNvSpPr>
            <p:nvPr/>
          </p:nvSpPr>
          <p:spPr bwMode="auto">
            <a:xfrm>
              <a:off x="7019925" y="3357563"/>
              <a:ext cx="312738" cy="2276475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72000" rIns="7200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5" name="Rectangle 11"/>
            <p:cNvSpPr>
              <a:spLocks noChangeArrowheads="1"/>
            </p:cNvSpPr>
            <p:nvPr/>
          </p:nvSpPr>
          <p:spPr bwMode="auto">
            <a:xfrm>
              <a:off x="6588125" y="3716338"/>
              <a:ext cx="1187450" cy="2233612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72000" rIns="7200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Institutes and 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Facilities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Program Directorate</a:t>
              </a:r>
            </a:p>
          </p:txBody>
        </p:sp>
        <p:sp>
          <p:nvSpPr>
            <p:cNvPr id="86" name="Rectangle 12"/>
            <p:cNvSpPr>
              <a:spLocks noChangeArrowheads="1"/>
            </p:cNvSpPr>
            <p:nvPr/>
          </p:nvSpPr>
          <p:spPr bwMode="auto">
            <a:xfrm>
              <a:off x="5292725" y="3716338"/>
              <a:ext cx="1181100" cy="2233612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72000" rIns="7200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Institutes and 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Facilities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Program Directorate</a:t>
              </a:r>
            </a:p>
          </p:txBody>
        </p:sp>
        <p:sp>
          <p:nvSpPr>
            <p:cNvPr id="87" name="Rectangle 13"/>
            <p:cNvSpPr>
              <a:spLocks noChangeArrowheads="1"/>
            </p:cNvSpPr>
            <p:nvPr/>
          </p:nvSpPr>
          <p:spPr bwMode="auto">
            <a:xfrm>
              <a:off x="4862513" y="996950"/>
              <a:ext cx="312737" cy="1347788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72000" rIns="7200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8" name="Rectangle 14"/>
            <p:cNvSpPr>
              <a:spLocks noChangeArrowheads="1"/>
            </p:cNvSpPr>
            <p:nvPr/>
          </p:nvSpPr>
          <p:spPr bwMode="auto">
            <a:xfrm>
              <a:off x="1331913" y="3716338"/>
              <a:ext cx="1152525" cy="252095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80808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72000" rIns="7200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Strategy and 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International Relations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Corporate 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Communications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Political and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Economic Relations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Technology Transfer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ESA-Council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Executive Office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Capital Expenditure 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Management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Program Coordination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Security Research</a:t>
              </a:r>
            </a:p>
            <a:p>
              <a:pPr marL="0" marR="0" lvl="0" indent="0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9" name="Rectangle 15"/>
            <p:cNvSpPr>
              <a:spLocks noChangeArrowheads="1"/>
            </p:cNvSpPr>
            <p:nvPr/>
          </p:nvSpPr>
          <p:spPr bwMode="auto">
            <a:xfrm>
              <a:off x="107950" y="1196975"/>
              <a:ext cx="1019175" cy="62071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80808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72000" rIns="7200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0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Space 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0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Committee</a:t>
              </a:r>
            </a:p>
          </p:txBody>
        </p:sp>
        <p:sp>
          <p:nvSpPr>
            <p:cNvPr id="90" name="Rectangle 16"/>
            <p:cNvSpPr>
              <a:spLocks noChangeArrowheads="1"/>
            </p:cNvSpPr>
            <p:nvPr/>
          </p:nvSpPr>
          <p:spPr bwMode="auto">
            <a:xfrm>
              <a:off x="1258888" y="2344738"/>
              <a:ext cx="7777162" cy="113665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000" b="1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Executive Board</a:t>
              </a:r>
            </a:p>
          </p:txBody>
        </p:sp>
        <p:sp>
          <p:nvSpPr>
            <p:cNvPr id="91" name="Rectangle 17"/>
            <p:cNvSpPr>
              <a:spLocks noChangeArrowheads="1"/>
            </p:cNvSpPr>
            <p:nvPr/>
          </p:nvSpPr>
          <p:spPr bwMode="auto">
            <a:xfrm>
              <a:off x="1403350" y="2636838"/>
              <a:ext cx="1152525" cy="784225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80808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72000" rIns="7200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Chairman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Prof. Dr. Wörner</a:t>
              </a:r>
            </a:p>
            <a:p>
              <a:pPr marL="0" marR="0" lvl="0" indent="0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2" name="Rectangle 18"/>
            <p:cNvSpPr>
              <a:spLocks noChangeArrowheads="1"/>
            </p:cNvSpPr>
            <p:nvPr/>
          </p:nvSpPr>
          <p:spPr bwMode="auto">
            <a:xfrm>
              <a:off x="107950" y="2636838"/>
              <a:ext cx="1019175" cy="784225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80808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72000" rIns="7200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0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0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Scientific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0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Technical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0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Council</a:t>
              </a:r>
            </a:p>
            <a:p>
              <a:pPr marL="0" marR="0" lvl="0" indent="0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  <a:p>
              <a:pPr marL="0" marR="0" lvl="0" indent="0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3" name="Rectangle 19"/>
            <p:cNvSpPr>
              <a:spLocks noChangeArrowheads="1"/>
            </p:cNvSpPr>
            <p:nvPr/>
          </p:nvSpPr>
          <p:spPr bwMode="auto">
            <a:xfrm>
              <a:off x="2700338" y="3716338"/>
              <a:ext cx="1223962" cy="252095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80808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72000" rIns="7200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Human Resources,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Finance and Corporate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Organization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Infrastructure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Quality Assurance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Internal Auditing and 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Joint Venture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Management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Technology Marketing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Information Technology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Project Management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Agency</a:t>
              </a:r>
            </a:p>
          </p:txBody>
        </p:sp>
        <p:sp>
          <p:nvSpPr>
            <p:cNvPr id="94" name="Rectangle 20"/>
            <p:cNvSpPr>
              <a:spLocks noChangeArrowheads="1"/>
            </p:cNvSpPr>
            <p:nvPr/>
          </p:nvSpPr>
          <p:spPr bwMode="auto">
            <a:xfrm>
              <a:off x="5292725" y="4292600"/>
              <a:ext cx="1187450" cy="1944688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80808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72000" rIns="7200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Programs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Projects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Technology Transfer</a:t>
              </a:r>
            </a:p>
            <a:p>
              <a:pPr marL="0" marR="0" lvl="0" indent="0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  <a:p>
              <a:pPr marL="0" marR="0" lvl="0" indent="0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800" b="0" i="0" u="none" strike="noStrike" kern="0" cap="none" spc="0" normalizeH="0" baseline="3000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5" name="Rectangle 21"/>
            <p:cNvSpPr>
              <a:spLocks noChangeArrowheads="1"/>
            </p:cNvSpPr>
            <p:nvPr/>
          </p:nvSpPr>
          <p:spPr bwMode="auto">
            <a:xfrm>
              <a:off x="6588125" y="4292600"/>
              <a:ext cx="1187450" cy="1944688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80808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72000" rIns="7200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Programs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Projects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Technology Transfer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Approved Design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Organization</a:t>
              </a:r>
            </a:p>
            <a:p>
              <a:pPr marL="0" marR="0" lvl="0" indent="0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800" b="0" i="0" u="none" strike="noStrike" kern="0" cap="none" spc="0" normalizeH="0" baseline="3000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6" name="Rectangle 22"/>
            <p:cNvSpPr>
              <a:spLocks noChangeArrowheads="1"/>
            </p:cNvSpPr>
            <p:nvPr/>
          </p:nvSpPr>
          <p:spPr bwMode="auto">
            <a:xfrm>
              <a:off x="3995738" y="3716338"/>
              <a:ext cx="1152525" cy="2233612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72000" rIns="7200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Project/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Program Directorates</a:t>
              </a:r>
            </a:p>
          </p:txBody>
        </p:sp>
        <p:sp>
          <p:nvSpPr>
            <p:cNvPr id="97" name="Rectangle 23"/>
            <p:cNvSpPr>
              <a:spLocks noChangeArrowheads="1"/>
            </p:cNvSpPr>
            <p:nvPr/>
          </p:nvSpPr>
          <p:spPr bwMode="auto">
            <a:xfrm>
              <a:off x="3995738" y="4292600"/>
              <a:ext cx="1152525" cy="1944688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80808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72000" rIns="7200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National-/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ESA Program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Integrated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Space Program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Budget Officer 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Space Administration</a:t>
              </a:r>
            </a:p>
            <a:p>
              <a:pPr marL="0" marR="0" lvl="0" indent="0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6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  <a:p>
              <a:pPr marL="0" marR="0" lvl="0" indent="0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8" name="Rectangle 24"/>
            <p:cNvSpPr>
              <a:spLocks noChangeArrowheads="1"/>
            </p:cNvSpPr>
            <p:nvPr/>
          </p:nvSpPr>
          <p:spPr bwMode="auto">
            <a:xfrm>
              <a:off x="1258888" y="1204913"/>
              <a:ext cx="7777162" cy="620712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000" b="1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Senate</a:t>
              </a:r>
            </a:p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0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Chairman: State Secretary of the Federal Ministry of Economics and Technology (Homann)</a:t>
              </a:r>
            </a:p>
          </p:txBody>
        </p:sp>
        <p:sp>
          <p:nvSpPr>
            <p:cNvPr id="99" name="Rectangle 25"/>
            <p:cNvSpPr>
              <a:spLocks noChangeArrowheads="1"/>
            </p:cNvSpPr>
            <p:nvPr/>
          </p:nvSpPr>
          <p:spPr bwMode="auto">
            <a:xfrm>
              <a:off x="1258888" y="584200"/>
              <a:ext cx="7777162" cy="41275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000" b="1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General Assembly</a:t>
              </a:r>
            </a:p>
          </p:txBody>
        </p:sp>
        <p:sp>
          <p:nvSpPr>
            <p:cNvPr id="100" name="Rectangle 26"/>
            <p:cNvSpPr>
              <a:spLocks noChangeArrowheads="1"/>
            </p:cNvSpPr>
            <p:nvPr/>
          </p:nvSpPr>
          <p:spPr bwMode="auto">
            <a:xfrm>
              <a:off x="468313" y="1989138"/>
              <a:ext cx="4394200" cy="147637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72000" rIns="7200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1" name="Rectangle 30"/>
            <p:cNvSpPr>
              <a:spLocks noChangeArrowheads="1"/>
            </p:cNvSpPr>
            <p:nvPr/>
          </p:nvSpPr>
          <p:spPr bwMode="auto">
            <a:xfrm>
              <a:off x="2627313" y="2636838"/>
              <a:ext cx="1368425" cy="792162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80808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72000" rIns="7200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Vice Chairman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Administration/Technology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Marketing and Project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Management Agency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Hamacher</a:t>
              </a:r>
            </a:p>
          </p:txBody>
        </p:sp>
        <p:sp>
          <p:nvSpPr>
            <p:cNvPr id="102" name="Rectangle 31"/>
            <p:cNvSpPr>
              <a:spLocks noChangeArrowheads="1"/>
            </p:cNvSpPr>
            <p:nvPr/>
          </p:nvSpPr>
          <p:spPr bwMode="auto">
            <a:xfrm>
              <a:off x="5219700" y="2636838"/>
              <a:ext cx="1296988" cy="784225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80808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72000" rIns="7200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Space Research 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and Technology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Prof. Dr. Dittus</a:t>
              </a:r>
            </a:p>
          </p:txBody>
        </p:sp>
        <p:sp>
          <p:nvSpPr>
            <p:cNvPr id="103" name="Rectangle 32"/>
            <p:cNvSpPr>
              <a:spLocks noChangeArrowheads="1"/>
            </p:cNvSpPr>
            <p:nvPr/>
          </p:nvSpPr>
          <p:spPr bwMode="auto">
            <a:xfrm>
              <a:off x="6588125" y="2636838"/>
              <a:ext cx="1223963" cy="784225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80808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72000" rIns="7200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Aeronautics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Prof. Henke</a:t>
              </a:r>
            </a:p>
          </p:txBody>
        </p:sp>
        <p:sp>
          <p:nvSpPr>
            <p:cNvPr id="104" name="Rectangle 33"/>
            <p:cNvSpPr>
              <a:spLocks noChangeArrowheads="1"/>
            </p:cNvSpPr>
            <p:nvPr/>
          </p:nvSpPr>
          <p:spPr bwMode="auto">
            <a:xfrm>
              <a:off x="4067175" y="2636838"/>
              <a:ext cx="1081088" cy="784225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80808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72000" rIns="7200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Space Administration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Dr. Gruppe</a:t>
              </a:r>
            </a:p>
          </p:txBody>
        </p:sp>
        <p:sp>
          <p:nvSpPr>
            <p:cNvPr id="105" name="Rectangle 34"/>
            <p:cNvSpPr>
              <a:spLocks noChangeArrowheads="1"/>
            </p:cNvSpPr>
            <p:nvPr/>
          </p:nvSpPr>
          <p:spPr bwMode="auto">
            <a:xfrm>
              <a:off x="7885113" y="2636838"/>
              <a:ext cx="1150937" cy="784225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80808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72000" rIns="72000" anchor="ctr"/>
            <a:lstStyle/>
            <a:p>
              <a:pPr marL="0" marR="0" lvl="0" indent="0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Energy and Transport</a:t>
              </a:r>
            </a:p>
            <a:p>
              <a:pPr marL="0" marR="0" lvl="0" indent="0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  <a:p>
              <a:pPr marL="0" marR="0" lvl="0" indent="0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  <a:p>
              <a:pPr marL="0" marR="0" lvl="0" indent="0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  <a:p>
              <a:pPr marL="0" marR="0" lvl="0" indent="0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  <a:p>
              <a:pPr marL="0" marR="0" lvl="0" indent="0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Prof. Dr. Wagner</a:t>
              </a:r>
            </a:p>
          </p:txBody>
        </p:sp>
        <p:sp>
          <p:nvSpPr>
            <p:cNvPr id="106" name="Rectangle 35"/>
            <p:cNvSpPr>
              <a:spLocks noChangeArrowheads="1"/>
            </p:cNvSpPr>
            <p:nvPr/>
          </p:nvSpPr>
          <p:spPr bwMode="auto">
            <a:xfrm>
              <a:off x="8316913" y="3429000"/>
              <a:ext cx="312737" cy="792163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72000" rIns="7200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7" name="Rectangle 36"/>
            <p:cNvSpPr>
              <a:spLocks noChangeArrowheads="1"/>
            </p:cNvSpPr>
            <p:nvPr/>
          </p:nvSpPr>
          <p:spPr bwMode="auto">
            <a:xfrm>
              <a:off x="7956550" y="3716338"/>
              <a:ext cx="1079500" cy="720725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72000" rIns="7200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Institutes and 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Facilities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Program Directorates</a:t>
              </a:r>
            </a:p>
          </p:txBody>
        </p:sp>
        <p:sp>
          <p:nvSpPr>
            <p:cNvPr id="108" name="Rectangle 37"/>
            <p:cNvSpPr>
              <a:spLocks noChangeArrowheads="1"/>
            </p:cNvSpPr>
            <p:nvPr/>
          </p:nvSpPr>
          <p:spPr bwMode="auto">
            <a:xfrm>
              <a:off x="7956550" y="4292600"/>
              <a:ext cx="1079500" cy="1944688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80808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72000" rIns="7200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Programs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Projects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Technology Transfer</a:t>
              </a:r>
            </a:p>
            <a:p>
              <a:pPr marL="0" marR="0" lvl="0" indent="0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  <a:p>
              <a:pPr marL="0" marR="0" lvl="0" indent="0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800" b="0" i="0" u="none" strike="noStrike" kern="0" cap="none" spc="0" normalizeH="0" baseline="3000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pic>
        <p:nvPicPr>
          <p:cNvPr id="39" name="Picture 38" descr="Portrait_Prof_Woern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3716338"/>
            <a:ext cx="1438275" cy="201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312429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Percentage of overall income from</a:t>
            </a:r>
            <a:br>
              <a:rPr lang="en-GB" smtClean="0"/>
            </a:br>
            <a:r>
              <a:rPr lang="en-GB" smtClean="0"/>
              <a:t>research and operations 2010</a:t>
            </a:r>
            <a:endParaRPr lang="de-DE" smtClean="0"/>
          </a:p>
        </p:txBody>
      </p:sp>
      <p:graphicFrame>
        <p:nvGraphicFramePr>
          <p:cNvPr id="26627" name="Object 3"/>
          <p:cNvGraphicFramePr>
            <a:graphicFrameLocks noChangeAspect="1"/>
          </p:cNvGraphicFramePr>
          <p:nvPr/>
        </p:nvGraphicFramePr>
        <p:xfrm>
          <a:off x="990600" y="2133600"/>
          <a:ext cx="7772400" cy="3960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7" name="Diagramm" r:id="rId3" imgW="7772535" imgH="3962400" progId="MSGraph.Chart.8">
                  <p:embed followColorScheme="full"/>
                </p:oleObj>
              </mc:Choice>
              <mc:Fallback>
                <p:oleObj name="Diagramm" r:id="rId3" imgW="7772535" imgH="3962400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0600" y="2133600"/>
                        <a:ext cx="7772400" cy="39608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6628" name="Group 4"/>
          <p:cNvGrpSpPr>
            <a:grpSpLocks/>
          </p:cNvGrpSpPr>
          <p:nvPr/>
        </p:nvGrpSpPr>
        <p:grpSpPr bwMode="auto">
          <a:xfrm>
            <a:off x="990600" y="2133600"/>
            <a:ext cx="7772400" cy="152400"/>
            <a:chOff x="624" y="1200"/>
            <a:chExt cx="4896" cy="96"/>
          </a:xfrm>
        </p:grpSpPr>
        <p:sp>
          <p:nvSpPr>
            <p:cNvPr id="26634" name="Line 5"/>
            <p:cNvSpPr>
              <a:spLocks noChangeShapeType="1"/>
            </p:cNvSpPr>
            <p:nvPr/>
          </p:nvSpPr>
          <p:spPr bwMode="auto">
            <a:xfrm>
              <a:off x="624" y="1200"/>
              <a:ext cx="489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6635" name="Line 6"/>
            <p:cNvSpPr>
              <a:spLocks noChangeShapeType="1"/>
            </p:cNvSpPr>
            <p:nvPr/>
          </p:nvSpPr>
          <p:spPr bwMode="auto">
            <a:xfrm flipH="1">
              <a:off x="624" y="1200"/>
              <a:ext cx="0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6636" name="Line 7"/>
            <p:cNvSpPr>
              <a:spLocks noChangeShapeType="1"/>
            </p:cNvSpPr>
            <p:nvPr/>
          </p:nvSpPr>
          <p:spPr bwMode="auto">
            <a:xfrm flipH="1">
              <a:off x="5520" y="1200"/>
              <a:ext cx="0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</p:grpSp>
      <p:grpSp>
        <p:nvGrpSpPr>
          <p:cNvPr id="26629" name="Group 8"/>
          <p:cNvGrpSpPr>
            <a:grpSpLocks/>
          </p:cNvGrpSpPr>
          <p:nvPr/>
        </p:nvGrpSpPr>
        <p:grpSpPr bwMode="auto">
          <a:xfrm rot="10800000">
            <a:off x="990600" y="5943600"/>
            <a:ext cx="7772400" cy="152400"/>
            <a:chOff x="624" y="1200"/>
            <a:chExt cx="4896" cy="96"/>
          </a:xfrm>
        </p:grpSpPr>
        <p:sp>
          <p:nvSpPr>
            <p:cNvPr id="26631" name="Line 9"/>
            <p:cNvSpPr>
              <a:spLocks noChangeShapeType="1"/>
            </p:cNvSpPr>
            <p:nvPr/>
          </p:nvSpPr>
          <p:spPr bwMode="auto">
            <a:xfrm>
              <a:off x="624" y="1200"/>
              <a:ext cx="489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6632" name="Line 10"/>
            <p:cNvSpPr>
              <a:spLocks noChangeShapeType="1"/>
            </p:cNvSpPr>
            <p:nvPr/>
          </p:nvSpPr>
          <p:spPr bwMode="auto">
            <a:xfrm flipH="1">
              <a:off x="624" y="1200"/>
              <a:ext cx="0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6633" name="Line 11"/>
            <p:cNvSpPr>
              <a:spLocks noChangeShapeType="1"/>
            </p:cNvSpPr>
            <p:nvPr/>
          </p:nvSpPr>
          <p:spPr bwMode="auto">
            <a:xfrm flipH="1">
              <a:off x="5520" y="1200"/>
              <a:ext cx="0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</p:grpSp>
      <p:sp>
        <p:nvSpPr>
          <p:cNvPr id="26630" name="Text Box 12"/>
          <p:cNvSpPr txBox="1">
            <a:spLocks noChangeArrowheads="1"/>
          </p:cNvSpPr>
          <p:nvPr/>
        </p:nvSpPr>
        <p:spPr bwMode="auto">
          <a:xfrm>
            <a:off x="5562600" y="3070225"/>
            <a:ext cx="3200400" cy="264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 marL="190500" indent="-1905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9pPr>
          </a:lstStyle>
          <a:p>
            <a:pPr algn="l" eaLnBrk="1" hangingPunct="1">
              <a:spcBef>
                <a:spcPct val="70000"/>
              </a:spcBef>
              <a:buClr>
                <a:srgbClr val="993300"/>
              </a:buClr>
              <a:buFont typeface="Wingdings" pitchFamily="2" charset="2"/>
              <a:buChar char="n"/>
            </a:pPr>
            <a:r>
              <a:rPr lang="de-DE" sz="1400"/>
              <a:t>Space Research and Technology</a:t>
            </a:r>
          </a:p>
          <a:p>
            <a:pPr algn="l" eaLnBrk="1" hangingPunct="1">
              <a:spcBef>
                <a:spcPct val="70000"/>
              </a:spcBef>
              <a:buClr>
                <a:srgbClr val="3333CC"/>
              </a:buClr>
              <a:buFont typeface="Wingdings" pitchFamily="2" charset="2"/>
              <a:buChar char="n"/>
            </a:pPr>
            <a:r>
              <a:rPr lang="de-DE" sz="1400"/>
              <a:t>Aeronoautics</a:t>
            </a:r>
          </a:p>
          <a:p>
            <a:pPr algn="l" eaLnBrk="1" hangingPunct="1">
              <a:spcBef>
                <a:spcPct val="70000"/>
              </a:spcBef>
              <a:buClr>
                <a:srgbClr val="339966"/>
              </a:buClr>
              <a:buFont typeface="Wingdings" pitchFamily="2" charset="2"/>
              <a:buChar char="n"/>
            </a:pPr>
            <a:r>
              <a:rPr lang="de-DE" sz="1400"/>
              <a:t>Transport</a:t>
            </a:r>
          </a:p>
          <a:p>
            <a:pPr algn="l" eaLnBrk="1" hangingPunct="1">
              <a:spcBef>
                <a:spcPct val="70000"/>
              </a:spcBef>
              <a:buClr>
                <a:srgbClr val="FCF305"/>
              </a:buClr>
              <a:buFont typeface="Wingdings" pitchFamily="2" charset="2"/>
              <a:buChar char="n"/>
            </a:pPr>
            <a:r>
              <a:rPr lang="de-DE" sz="1400"/>
              <a:t>Energy</a:t>
            </a:r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dirty="0" smtClean="0"/>
              <a:t>&gt; Standard </a:t>
            </a:r>
            <a:r>
              <a:rPr lang="de-DE" dirty="0" err="1" smtClean="0"/>
              <a:t>presentation</a:t>
            </a:r>
            <a:r>
              <a:rPr lang="de-DE" dirty="0" smtClean="0"/>
              <a:t> &gt; Jan. 2012</a:t>
            </a: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dirty="0" smtClean="0"/>
              <a:t>www.DLR.de  •  Chart </a:t>
            </a:r>
            <a:fld id="{3506621A-C0A4-4A0C-B85C-C8F5CD15F720}" type="slidenum">
              <a:rPr lang="de-DE" smtClean="0"/>
              <a:pPr>
                <a:defRPr/>
              </a:pPr>
              <a:t>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57173730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Financing of DLR and research funding 2012 (planned)</a:t>
            </a:r>
            <a:endParaRPr lang="de-DE" b="0" smtClean="0"/>
          </a:p>
        </p:txBody>
      </p:sp>
      <p:graphicFrame>
        <p:nvGraphicFramePr>
          <p:cNvPr id="29699" name="Object 3"/>
          <p:cNvGraphicFramePr>
            <a:graphicFrameLocks noGrp="1" noChangeAspect="1"/>
          </p:cNvGraphicFramePr>
          <p:nvPr>
            <p:ph type="chart" idx="1"/>
          </p:nvPr>
        </p:nvGraphicFramePr>
        <p:xfrm>
          <a:off x="989013" y="1922463"/>
          <a:ext cx="7904162" cy="4170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9" name="Diagramm" r:id="rId3" imgW="7905711" imgH="4172085" progId="MSGraph.Chart.8">
                  <p:embed followColorScheme="full"/>
                </p:oleObj>
              </mc:Choice>
              <mc:Fallback>
                <p:oleObj name="Diagramm" r:id="rId3" imgW="7905711" imgH="4172085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89013" y="1922463"/>
                        <a:ext cx="7904162" cy="41703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9700" name="Group 4"/>
          <p:cNvGrpSpPr>
            <a:grpSpLocks/>
          </p:cNvGrpSpPr>
          <p:nvPr/>
        </p:nvGrpSpPr>
        <p:grpSpPr bwMode="auto">
          <a:xfrm>
            <a:off x="1049338" y="1905000"/>
            <a:ext cx="7772400" cy="152400"/>
            <a:chOff x="624" y="1200"/>
            <a:chExt cx="4896" cy="96"/>
          </a:xfrm>
        </p:grpSpPr>
        <p:sp>
          <p:nvSpPr>
            <p:cNvPr id="29706" name="Line 5"/>
            <p:cNvSpPr>
              <a:spLocks noChangeShapeType="1"/>
            </p:cNvSpPr>
            <p:nvPr/>
          </p:nvSpPr>
          <p:spPr bwMode="auto">
            <a:xfrm>
              <a:off x="624" y="1200"/>
              <a:ext cx="489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9707" name="Line 6"/>
            <p:cNvSpPr>
              <a:spLocks noChangeShapeType="1"/>
            </p:cNvSpPr>
            <p:nvPr/>
          </p:nvSpPr>
          <p:spPr bwMode="auto">
            <a:xfrm flipH="1">
              <a:off x="624" y="1200"/>
              <a:ext cx="0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9708" name="Line 7"/>
            <p:cNvSpPr>
              <a:spLocks noChangeShapeType="1"/>
            </p:cNvSpPr>
            <p:nvPr/>
          </p:nvSpPr>
          <p:spPr bwMode="auto">
            <a:xfrm flipH="1">
              <a:off x="5520" y="1200"/>
              <a:ext cx="0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</p:grpSp>
      <p:grpSp>
        <p:nvGrpSpPr>
          <p:cNvPr id="29701" name="Group 8"/>
          <p:cNvGrpSpPr>
            <a:grpSpLocks/>
          </p:cNvGrpSpPr>
          <p:nvPr/>
        </p:nvGrpSpPr>
        <p:grpSpPr bwMode="auto">
          <a:xfrm rot="10800000">
            <a:off x="1049338" y="5943600"/>
            <a:ext cx="7772400" cy="152400"/>
            <a:chOff x="624" y="1200"/>
            <a:chExt cx="4896" cy="96"/>
          </a:xfrm>
        </p:grpSpPr>
        <p:sp>
          <p:nvSpPr>
            <p:cNvPr id="29703" name="Line 9"/>
            <p:cNvSpPr>
              <a:spLocks noChangeShapeType="1"/>
            </p:cNvSpPr>
            <p:nvPr/>
          </p:nvSpPr>
          <p:spPr bwMode="auto">
            <a:xfrm>
              <a:off x="624" y="1200"/>
              <a:ext cx="489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9704" name="Line 10"/>
            <p:cNvSpPr>
              <a:spLocks noChangeShapeType="1"/>
            </p:cNvSpPr>
            <p:nvPr/>
          </p:nvSpPr>
          <p:spPr bwMode="auto">
            <a:xfrm flipH="1">
              <a:off x="624" y="1200"/>
              <a:ext cx="0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9705" name="Line 11"/>
            <p:cNvSpPr>
              <a:spLocks noChangeShapeType="1"/>
            </p:cNvSpPr>
            <p:nvPr/>
          </p:nvSpPr>
          <p:spPr bwMode="auto">
            <a:xfrm flipH="1">
              <a:off x="5520" y="1200"/>
              <a:ext cx="0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</p:grpSp>
      <p:sp>
        <p:nvSpPr>
          <p:cNvPr id="13" name="Text Box 18"/>
          <p:cNvSpPr txBox="1">
            <a:spLocks noChangeArrowheads="1"/>
          </p:cNvSpPr>
          <p:nvPr/>
        </p:nvSpPr>
        <p:spPr bwMode="auto">
          <a:xfrm>
            <a:off x="1352748" y="5949280"/>
            <a:ext cx="2667718" cy="377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9pPr>
          </a:lstStyle>
          <a:p>
            <a:pPr algn="l" eaLnBrk="1" hangingPunct="1">
              <a:buNone/>
            </a:pPr>
            <a:r>
              <a:rPr lang="de-DE" sz="1200" dirty="0" err="1"/>
              <a:t>without</a:t>
            </a:r>
            <a:r>
              <a:rPr lang="de-DE" sz="1200" dirty="0"/>
              <a:t> </a:t>
            </a:r>
            <a:r>
              <a:rPr lang="de-DE" sz="1200" dirty="0" err="1"/>
              <a:t>settlement</a:t>
            </a:r>
            <a:r>
              <a:rPr lang="de-DE" sz="1200" dirty="0"/>
              <a:t> </a:t>
            </a:r>
            <a:r>
              <a:rPr lang="de-DE" sz="1200" dirty="0" err="1"/>
              <a:t>of</a:t>
            </a:r>
            <a:r>
              <a:rPr lang="de-DE" sz="1200" dirty="0"/>
              <a:t> </a:t>
            </a:r>
            <a:r>
              <a:rPr lang="de-DE" sz="1200" dirty="0" err="1"/>
              <a:t>cross-financing</a:t>
            </a:r>
            <a:endParaRPr lang="de-DE" sz="1200" dirty="0"/>
          </a:p>
        </p:txBody>
      </p:sp>
      <p:sp>
        <p:nvSpPr>
          <p:cNvPr id="14" name="Fußzeilenplatzhalter 1"/>
          <p:cNvSpPr txBox="1">
            <a:spLocks/>
          </p:cNvSpPr>
          <p:nvPr/>
        </p:nvSpPr>
        <p:spPr>
          <a:xfrm>
            <a:off x="2374900" y="122238"/>
            <a:ext cx="5399088" cy="12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>
              <a:lnSpc>
                <a:spcPct val="100000"/>
              </a:lnSpc>
              <a:buFontTx/>
              <a:buNone/>
              <a:defRPr sz="800">
                <a:solidFill>
                  <a:srgbClr val="686868"/>
                </a:solidFill>
              </a:defRPr>
            </a:lvl1pPr>
          </a:lstStyle>
          <a:p>
            <a:r>
              <a:rPr lang="de-DE" dirty="0"/>
              <a:t>&gt; Standard </a:t>
            </a:r>
            <a:r>
              <a:rPr lang="de-DE" dirty="0" err="1"/>
              <a:t>presentation</a:t>
            </a:r>
            <a:r>
              <a:rPr lang="de-DE" dirty="0"/>
              <a:t> &gt; Jan. 2012</a:t>
            </a:r>
          </a:p>
        </p:txBody>
      </p:sp>
      <p:sp>
        <p:nvSpPr>
          <p:cNvPr id="15" name="Foliennummernplatzhalter 2"/>
          <p:cNvSpPr txBox="1">
            <a:spLocks/>
          </p:cNvSpPr>
          <p:nvPr/>
        </p:nvSpPr>
        <p:spPr>
          <a:xfrm>
            <a:off x="1143000" y="122238"/>
            <a:ext cx="1230313" cy="12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>
              <a:lnSpc>
                <a:spcPct val="100000"/>
              </a:lnSpc>
              <a:buFontTx/>
              <a:buNone/>
              <a:defRPr sz="800">
                <a:solidFill>
                  <a:srgbClr val="686868"/>
                </a:solidFill>
              </a:defRPr>
            </a:lvl1pPr>
          </a:lstStyle>
          <a:p>
            <a:r>
              <a:rPr lang="de-DE" dirty="0"/>
              <a:t>www.DLR.de  •  Chart </a:t>
            </a:r>
            <a:fld id="{3506621A-C0A4-4A0C-B85C-C8F5CD15F720}" type="slidenum">
              <a:rPr lang="de-DE"/>
              <a:pPr/>
              <a:t>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46824593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6025" y="1909763"/>
            <a:ext cx="3736975" cy="418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0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4618038"/>
            <a:ext cx="2471738" cy="147796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709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mtClean="0">
                <a:cs typeface="Arial" charset="0"/>
                <a:sym typeface="Arial" charset="0"/>
              </a:rPr>
              <a:t>DLR’s tasks as the National Space Agency</a:t>
            </a:r>
            <a:br>
              <a:rPr lang="en-GB" smtClean="0">
                <a:cs typeface="Arial" charset="0"/>
                <a:sym typeface="Arial" charset="0"/>
              </a:rPr>
            </a:br>
            <a:endParaRPr lang="en-GB" smtClean="0">
              <a:cs typeface="Arial" charset="0"/>
              <a:sym typeface="Arial" charset="0"/>
            </a:endParaRPr>
          </a:p>
        </p:txBody>
      </p:sp>
      <p:sp>
        <p:nvSpPr>
          <p:cNvPr id="72710" name="Rectangle 8"/>
          <p:cNvSpPr>
            <a:spLocks noChangeArrowheads="1"/>
          </p:cNvSpPr>
          <p:nvPr/>
        </p:nvSpPr>
        <p:spPr bwMode="auto">
          <a:xfrm>
            <a:off x="990600" y="1905000"/>
            <a:ext cx="3733800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381000" indent="-381000" algn="l" eaLnBrk="0" hangingPunct="0">
              <a:spcBef>
                <a:spcPct val="25000"/>
              </a:spcBef>
              <a:buSzPct val="90000"/>
              <a:buFont typeface="Symbol" pitchFamily="18" charset="2"/>
              <a:buChar char="-"/>
            </a:pPr>
            <a:r>
              <a:rPr lang="en-US" sz="1800" dirty="0"/>
              <a:t>Defining German space planning on behalf of the federal government</a:t>
            </a:r>
          </a:p>
          <a:p>
            <a:pPr marL="381000" indent="-381000" algn="l" eaLnBrk="0" hangingPunct="0">
              <a:spcBef>
                <a:spcPct val="25000"/>
              </a:spcBef>
              <a:buSzPct val="90000"/>
              <a:buFont typeface="Symbol" pitchFamily="18" charset="2"/>
              <a:buChar char="-"/>
            </a:pPr>
            <a:r>
              <a:rPr lang="en-US" sz="1800" dirty="0"/>
              <a:t>Representing German space-related interests in the international arena, in particular in ESA</a:t>
            </a:r>
          </a:p>
          <a:p>
            <a:pPr marL="381000" indent="-381000" algn="l" eaLnBrk="0" hangingPunct="0">
              <a:spcBef>
                <a:spcPct val="25000"/>
              </a:spcBef>
              <a:buSzPct val="90000"/>
              <a:buFont typeface="Symbol" pitchFamily="18" charset="2"/>
              <a:buChar char="-"/>
            </a:pPr>
            <a:r>
              <a:rPr lang="en-US" sz="1800" dirty="0"/>
              <a:t>Tendering, award and support of space projects in the context of the National Space Program</a:t>
            </a:r>
            <a:endParaRPr lang="de-DE" sz="1800" dirty="0"/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&gt; Standard presentation &gt; Jan. 2012</a:t>
            </a:r>
            <a:endParaRPr lang="de-DE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www.DLR.de  •  Chart </a:t>
            </a:r>
            <a:fld id="{3506621A-C0A4-4A0C-B85C-C8F5CD15F720}" type="slidenum">
              <a:rPr lang="de-DE" smtClean="0"/>
              <a:pPr>
                <a:defRPr/>
              </a:pPr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2199303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de-DE" smtClean="0"/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de-DE" smtClean="0"/>
          </a:p>
        </p:txBody>
      </p:sp>
      <p:sp>
        <p:nvSpPr>
          <p:cNvPr id="57348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000066"/>
              </a:gs>
              <a:gs pos="100000">
                <a:schemeClr val="tx1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pic>
        <p:nvPicPr>
          <p:cNvPr id="203367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288" y="-96838"/>
            <a:ext cx="7197725" cy="7197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12446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3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0336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0336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60475" y="0"/>
            <a:ext cx="11196638" cy="7018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47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9038" y="0"/>
            <a:ext cx="11058526" cy="7018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47364" name="Picture 4" descr="10_07_2010_Oberpfaffenhofen_DLR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76600" y="-1827213"/>
            <a:ext cx="13060363" cy="899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541894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7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2447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7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3000"/>
                                        <p:tgtEl>
                                          <p:spTgt spid="2447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tandarddesign">
  <a:themeElements>
    <a:clrScheme name="Standarddesign 6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Standarddesign">
      <a:majorFont>
        <a:latin typeface="Arial"/>
        <a:ea typeface="ヒラギノ角ゴ Pro W3"/>
        <a:cs typeface="Arial"/>
      </a:majorFont>
      <a:minorFont>
        <a:latin typeface="Arial"/>
        <a:ea typeface="ヒラギノ角ゴ Pro W3"/>
        <a:cs typeface="Arial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ts val="2600"/>
          </a:lnSpc>
          <a:spcBef>
            <a:spcPct val="0"/>
          </a:spcBef>
          <a:spcAft>
            <a:spcPct val="0"/>
          </a:spcAft>
          <a:buClrTx/>
          <a:buSzTx/>
          <a:buFontTx/>
          <a:buChar char="-"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charset="-128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ts val="2600"/>
          </a:lnSpc>
          <a:spcBef>
            <a:spcPct val="0"/>
          </a:spcBef>
          <a:spcAft>
            <a:spcPct val="0"/>
          </a:spcAft>
          <a:buClrTx/>
          <a:buSzTx/>
          <a:buFontTx/>
          <a:buChar char="-"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charset="-128"/>
            <a:cs typeface="Arial" charset="0"/>
          </a:defRPr>
        </a:defPPr>
      </a:lstStyle>
    </a:ln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0000FF"/>
        </a:hlink>
        <a:folHlink>
          <a:srgbClr val="0000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0_Standarddesign">
  <a:themeElements>
    <a:clrScheme name="20_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0_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0_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_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_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_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_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_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_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_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_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_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_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_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Kategorie xmlns="BFE9A280-B088-4160-BC05-D8A8E8291C9A" xsi:nil="true"/>
    <Status xmlns="BFE9A280-B088-4160-BC05-D8A8E8291C9A" xsi:nil="true"/>
    <SPSDescription xmlns="BFE9A280-B088-4160-BC05-D8A8E8291C9A" xsi:nil="true"/>
    <Owner xmlns="BFE9A280-B088-4160-BC05-D8A8E8291C9A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80A2E9BF88B06041BC05D8A8E8291C9A" ma:contentTypeVersion="0" ma:contentTypeDescription="Ein neues Dokument erstellen." ma:contentTypeScope="" ma:versionID="0fc95706f8bb51336abf1d7a2e56aacc">
  <xsd:schema xmlns:xsd="http://www.w3.org/2001/XMLSchema" xmlns:xs="http://www.w3.org/2001/XMLSchema" xmlns:p="http://schemas.microsoft.com/office/2006/metadata/properties" xmlns:ns2="BFE9A280-B088-4160-BC05-D8A8E8291C9A" targetNamespace="http://schemas.microsoft.com/office/2006/metadata/properties" ma:root="true" ma:fieldsID="f8dfcf1d5fadcd364ecf6aed5b947c1d" ns2:_="">
    <xsd:import namespace="BFE9A280-B088-4160-BC05-D8A8E8291C9A"/>
    <xsd:element name="properties">
      <xsd:complexType>
        <xsd:sequence>
          <xsd:element name="documentManagement">
            <xsd:complexType>
              <xsd:all>
                <xsd:element ref="ns2:Owner" minOccurs="0"/>
                <xsd:element ref="ns2:SPSDescription" minOccurs="0"/>
                <xsd:element ref="ns2:Status" minOccurs="0"/>
                <xsd:element ref="ns2:Kategori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FE9A280-B088-4160-BC05-D8A8E8291C9A" elementFormDefault="qualified">
    <xsd:import namespace="http://schemas.microsoft.com/office/2006/documentManagement/types"/>
    <xsd:import namespace="http://schemas.microsoft.com/office/infopath/2007/PartnerControls"/>
    <xsd:element name="Owner" ma:index="8" nillable="true" ma:displayName="Besitzer" ma:internalName="Owner">
      <xsd:simpleType>
        <xsd:restriction base="dms:Text"/>
      </xsd:simpleType>
    </xsd:element>
    <xsd:element name="SPSDescription" ma:index="9" nillable="true" ma:displayName="Beschreibung" ma:internalName="SPSDescription">
      <xsd:simpleType>
        <xsd:restriction base="dms:Note">
          <xsd:maxLength value="255"/>
        </xsd:restriction>
      </xsd:simpleType>
    </xsd:element>
    <xsd:element name="Status" ma:index="10" nillable="true" ma:displayName="Status" ma:internalName="Status">
      <xsd:simpleType>
        <xsd:restriction base="dms:Choice">
          <xsd:enumeration value="Rough"/>
          <xsd:enumeration value="Draft"/>
          <xsd:enumeration value="In Review"/>
          <xsd:enumeration value="Final"/>
        </xsd:restriction>
      </xsd:simpleType>
    </xsd:element>
    <xsd:element name="Kategorie" ma:index="11" nillable="true" ma:displayName="Kategorie" ma:format="Dropdown" ma:internalName="Kategorie">
      <xsd:simpleType>
        <xsd:restriction base="dms:Choice">
          <xsd:enumeration value="Foliensatz"/>
          <xsd:enumeration value="Formatvorlage"/>
          <xsd:enumeration value="Handoutsatz"/>
          <xsd:enumeration value="Info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1D7AE7E-704D-4950-BEB2-E9A8EA72B4F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C70284A-D0EF-41E7-9BD9-146EA81C7A5E}">
  <ds:schemaRefs>
    <ds:schemaRef ds:uri="http://schemas.microsoft.com/office/infopath/2007/PartnerControls"/>
    <ds:schemaRef ds:uri="http://www.w3.org/XML/1998/namespace"/>
    <ds:schemaRef ds:uri="http://schemas.microsoft.com/office/2006/documentManagement/types"/>
    <ds:schemaRef ds:uri="http://purl.org/dc/dcmitype/"/>
    <ds:schemaRef ds:uri="http://schemas.microsoft.com/office/2006/metadata/properties"/>
    <ds:schemaRef ds:uri="http://purl.org/dc/terms/"/>
    <ds:schemaRef ds:uri="http://purl.org/dc/elements/1.1/"/>
    <ds:schemaRef ds:uri="BFE9A280-B088-4160-BC05-D8A8E8291C9A"/>
    <ds:schemaRef ds:uri="http://schemas.openxmlformats.org/package/2006/metadata/core-properties"/>
  </ds:schemaRefs>
</ds:datastoreItem>
</file>

<file path=customXml/itemProps3.xml><?xml version="1.0" encoding="utf-8"?>
<ds:datastoreItem xmlns:ds="http://schemas.openxmlformats.org/officeDocument/2006/customXml" ds:itemID="{2E877537-FBE8-4BA7-94D2-35A83C438EA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FE9A280-B088-4160-BC05-D8A8E8291C9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747</Words>
  <Application>Microsoft Office PowerPoint</Application>
  <PresentationFormat>Apresentação na tela (4:3)</PresentationFormat>
  <Paragraphs>358</Paragraphs>
  <Slides>34</Slides>
  <Notes>6</Notes>
  <HiddenSlides>0</HiddenSlides>
  <MMClips>0</MMClips>
  <ScaleCrop>false</ScaleCrop>
  <HeadingPairs>
    <vt:vector size="6" baseType="variant">
      <vt:variant>
        <vt:lpstr>Tema</vt:lpstr>
      </vt:variant>
      <vt:variant>
        <vt:i4>2</vt:i4>
      </vt:variant>
      <vt:variant>
        <vt:lpstr>Servidores OLE incorporados</vt:lpstr>
      </vt:variant>
      <vt:variant>
        <vt:i4>3</vt:i4>
      </vt:variant>
      <vt:variant>
        <vt:lpstr>Títulos de slides</vt:lpstr>
      </vt:variant>
      <vt:variant>
        <vt:i4>34</vt:i4>
      </vt:variant>
    </vt:vector>
  </HeadingPairs>
  <TitlesOfParts>
    <vt:vector size="39" baseType="lpstr">
      <vt:lpstr>Standarddesign</vt:lpstr>
      <vt:lpstr>20_Standarddesign</vt:lpstr>
      <vt:lpstr>Diagramm</vt:lpstr>
      <vt:lpstr>Photo Editor Photo</vt:lpstr>
      <vt:lpstr>Picture Publisher 9 Objekt</vt:lpstr>
      <vt:lpstr>German Aerospace Center (DLR)</vt:lpstr>
      <vt:lpstr>Apresentação do PowerPoint</vt:lpstr>
      <vt:lpstr>Locations and employees</vt:lpstr>
      <vt:lpstr>Apresentação do PowerPoint</vt:lpstr>
      <vt:lpstr>Percentage of overall income from research and operations 2010</vt:lpstr>
      <vt:lpstr>Financing of DLR and research funding 2012 (planned)</vt:lpstr>
      <vt:lpstr>DLR’s tasks as the National Space Agency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Indonesia/Lho‘Nga - Pre/Post-Disaster mapping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General Outline of the Data Acquisition Plan</vt:lpstr>
      <vt:lpstr>Mission TanDEM-X: Status End 2011</vt:lpstr>
      <vt:lpstr>Earth Observation Center EOC – 20.07.2010</vt:lpstr>
      <vt:lpstr>Apresentação do PowerPoint</vt:lpstr>
      <vt:lpstr>Apresentação do PowerPoint</vt:lpstr>
      <vt:lpstr>Promoting the Next-Generation Scientists</vt:lpstr>
      <vt:lpstr>Apresentação do PowerPoint</vt:lpstr>
      <vt:lpstr>DLR Site  Oberpfaffenhofen</vt:lpstr>
      <vt:lpstr>Apresentação do PowerPoint</vt:lpstr>
      <vt:lpstr>Experiments  DLR_School_Lab Oberpfaffenhofen </vt:lpstr>
      <vt:lpstr>Apresentação do PowerPoint</vt:lpstr>
      <vt:lpstr>Apresentação do PowerPoint</vt:lpstr>
      <vt:lpstr>Finnish Students - 05 December, 2011</vt:lpstr>
      <vt:lpstr>Today‘s Experimental Programme</vt:lpstr>
    </vt:vector>
  </TitlesOfParts>
  <Company>T-Systems SfR (im Auftrag des DLR)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DLR-Präsentation im 4:3 Format (Englisch)</dc:title>
  <dc:subject>DLR CD-Vorlagen</dc:subject>
  <dc:creator>Walter, Michael (VO-PR)</dc:creator>
  <dc:description>Diese Version nutzt die Fußzeile zur Eingabe von_x000d_
Vortrag &gt; Autor &gt; Dokumentname &gt; Datum_x000d_
Variante mit Untertitel auf Titelfolienmaster und_x000d_
geändertem Standard Farbschema (für Hyperlink)_x000d_
Arial als Schriftart bei neuen Textfeldern</dc:description>
  <cp:lastModifiedBy>Hilcea</cp:lastModifiedBy>
  <cp:revision>307</cp:revision>
  <cp:lastPrinted>2004-02-03T08:35:42Z</cp:lastPrinted>
  <dcterms:created xsi:type="dcterms:W3CDTF">2003-10-01T09:44:24Z</dcterms:created>
  <dcterms:modified xsi:type="dcterms:W3CDTF">2012-02-29T20:27:52Z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rojekt">
    <vt:lpwstr>DLR allgemein</vt:lpwstr>
  </property>
  <property fmtid="{D5CDD505-2E9C-101B-9397-08002B2CF9AE}" pid="3" name="ContentTypeId">
    <vt:lpwstr>0x01010080A2E9BF88B06041BC05D8A8E8291C9A</vt:lpwstr>
  </property>
</Properties>
</file>