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740" r:id="rId5"/>
    <p:sldMasterId id="2147483752" r:id="rId6"/>
    <p:sldMasterId id="2147483764" r:id="rId7"/>
  </p:sldMasterIdLst>
  <p:notesMasterIdLst>
    <p:notesMasterId r:id="rId45"/>
  </p:notesMasterIdLst>
  <p:handoutMasterIdLst>
    <p:handoutMasterId r:id="rId46"/>
  </p:handoutMasterIdLst>
  <p:sldIdLst>
    <p:sldId id="444" r:id="rId8"/>
    <p:sldId id="446" r:id="rId9"/>
    <p:sldId id="447" r:id="rId10"/>
    <p:sldId id="448" r:id="rId11"/>
    <p:sldId id="449" r:id="rId12"/>
    <p:sldId id="450" r:id="rId13"/>
    <p:sldId id="451" r:id="rId14"/>
    <p:sldId id="453" r:id="rId15"/>
    <p:sldId id="454" r:id="rId16"/>
    <p:sldId id="455" r:id="rId17"/>
    <p:sldId id="457" r:id="rId18"/>
    <p:sldId id="460" r:id="rId19"/>
    <p:sldId id="461" r:id="rId20"/>
    <p:sldId id="458" r:id="rId21"/>
    <p:sldId id="502" r:id="rId22"/>
    <p:sldId id="462" r:id="rId23"/>
    <p:sldId id="463" r:id="rId24"/>
    <p:sldId id="474" r:id="rId25"/>
    <p:sldId id="467" r:id="rId26"/>
    <p:sldId id="470" r:id="rId27"/>
    <p:sldId id="471" r:id="rId28"/>
    <p:sldId id="472" r:id="rId29"/>
    <p:sldId id="475" r:id="rId30"/>
    <p:sldId id="476" r:id="rId31"/>
    <p:sldId id="477" r:id="rId32"/>
    <p:sldId id="465" r:id="rId33"/>
    <p:sldId id="491" r:id="rId34"/>
    <p:sldId id="492" r:id="rId35"/>
    <p:sldId id="493" r:id="rId36"/>
    <p:sldId id="494" r:id="rId37"/>
    <p:sldId id="495" r:id="rId38"/>
    <p:sldId id="496" r:id="rId39"/>
    <p:sldId id="497" r:id="rId40"/>
    <p:sldId id="480" r:id="rId41"/>
    <p:sldId id="504" r:id="rId42"/>
    <p:sldId id="506" r:id="rId43"/>
    <p:sldId id="507" r:id="rId44"/>
  </p:sldIdLst>
  <p:sldSz cx="9144000" cy="6858000" type="screen4x3"/>
  <p:notesSz cx="6858000" cy="9144000"/>
  <p:defaultTextStyle>
    <a:defPPr>
      <a:defRPr lang="de-DE"/>
    </a:defPPr>
    <a:lvl1pPr algn="l" rtl="0" fontAlgn="base">
      <a:lnSpc>
        <a:spcPts val="2600"/>
      </a:lnSpc>
      <a:spcBef>
        <a:spcPct val="0"/>
      </a:spcBef>
      <a:spcAft>
        <a:spcPct val="0"/>
      </a:spcAft>
      <a:buChar char="-"/>
      <a:defRPr kern="1200">
        <a:solidFill>
          <a:schemeClr val="tx1"/>
        </a:solidFill>
        <a:latin typeface="Arial" charset="0"/>
        <a:ea typeface="ヒラギノ角ゴ Pro W3" charset="-128"/>
        <a:cs typeface="+mn-cs"/>
      </a:defRPr>
    </a:lvl1pPr>
    <a:lvl2pPr marL="457200" algn="l" rtl="0" fontAlgn="base">
      <a:lnSpc>
        <a:spcPts val="2600"/>
      </a:lnSpc>
      <a:spcBef>
        <a:spcPct val="0"/>
      </a:spcBef>
      <a:spcAft>
        <a:spcPct val="0"/>
      </a:spcAft>
      <a:buChar char="-"/>
      <a:defRPr kern="1200">
        <a:solidFill>
          <a:schemeClr val="tx1"/>
        </a:solidFill>
        <a:latin typeface="Arial" charset="0"/>
        <a:ea typeface="ヒラギノ角ゴ Pro W3" charset="-128"/>
        <a:cs typeface="+mn-cs"/>
      </a:defRPr>
    </a:lvl2pPr>
    <a:lvl3pPr marL="914400" algn="l" rtl="0" fontAlgn="base">
      <a:lnSpc>
        <a:spcPts val="2600"/>
      </a:lnSpc>
      <a:spcBef>
        <a:spcPct val="0"/>
      </a:spcBef>
      <a:spcAft>
        <a:spcPct val="0"/>
      </a:spcAft>
      <a:buChar char="-"/>
      <a:defRPr kern="1200">
        <a:solidFill>
          <a:schemeClr val="tx1"/>
        </a:solidFill>
        <a:latin typeface="Arial" charset="0"/>
        <a:ea typeface="ヒラギノ角ゴ Pro W3" charset="-128"/>
        <a:cs typeface="+mn-cs"/>
      </a:defRPr>
    </a:lvl3pPr>
    <a:lvl4pPr marL="1371600" algn="l" rtl="0" fontAlgn="base">
      <a:lnSpc>
        <a:spcPts val="2600"/>
      </a:lnSpc>
      <a:spcBef>
        <a:spcPct val="0"/>
      </a:spcBef>
      <a:spcAft>
        <a:spcPct val="0"/>
      </a:spcAft>
      <a:buChar char="-"/>
      <a:defRPr kern="1200">
        <a:solidFill>
          <a:schemeClr val="tx1"/>
        </a:solidFill>
        <a:latin typeface="Arial" charset="0"/>
        <a:ea typeface="ヒラギノ角ゴ Pro W3" charset="-128"/>
        <a:cs typeface="+mn-cs"/>
      </a:defRPr>
    </a:lvl4pPr>
    <a:lvl5pPr marL="1828800" algn="l" rtl="0" fontAlgn="base">
      <a:lnSpc>
        <a:spcPts val="2600"/>
      </a:lnSpc>
      <a:spcBef>
        <a:spcPct val="0"/>
      </a:spcBef>
      <a:spcAft>
        <a:spcPct val="0"/>
      </a:spcAft>
      <a:buChar char="-"/>
      <a:defRPr kern="1200">
        <a:solidFill>
          <a:schemeClr val="tx1"/>
        </a:solidFill>
        <a:latin typeface="Arial" charset="0"/>
        <a:ea typeface="ヒラギノ角ゴ Pro W3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ヒラギノ角ゴ Pro W3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ヒラギノ角ゴ Pro W3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ヒラギノ角ゴ Pro W3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ヒラギノ角ゴ Pro W3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3B3B3"/>
    <a:srgbClr val="D2D2D2"/>
    <a:srgbClr val="FF8D00"/>
    <a:srgbClr val="686868"/>
    <a:srgbClr val="FAFAFA"/>
    <a:srgbClr val="FFE700"/>
    <a:srgbClr val="E7E7E7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39" autoAdjust="0"/>
    <p:restoredTop sz="94622" autoAdjust="0"/>
  </p:normalViewPr>
  <p:slideViewPr>
    <p:cSldViewPr showGuides="1">
      <p:cViewPr varScale="1">
        <p:scale>
          <a:sx n="70" d="100"/>
          <a:sy n="70" d="100"/>
        </p:scale>
        <p:origin x="-128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notesViewPr>
    <p:cSldViewPr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viewProps" Target="viewProps.xml"/><Relationship Id="rId8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FontTx/>
              <a:buNone/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60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60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FontTx/>
              <a:buNone/>
              <a:defRPr sz="1200"/>
            </a:lvl1pPr>
          </a:lstStyle>
          <a:p>
            <a:pPr>
              <a:defRPr/>
            </a:pPr>
            <a:fld id="{9FA044F6-8E21-4B10-B636-04939A1CFAD9}" type="slidenum">
              <a:rPr lang="de-DE"/>
              <a:pPr>
                <a:defRPr/>
              </a:pPr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03748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FontTx/>
              <a:buNone/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92150" y="611188"/>
            <a:ext cx="5473700" cy="4105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39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932363"/>
            <a:ext cx="5486400" cy="352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839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39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FontTx/>
              <a:buNone/>
              <a:defRPr sz="1200"/>
            </a:lvl1pPr>
          </a:lstStyle>
          <a:p>
            <a:pPr>
              <a:defRPr/>
            </a:pPr>
            <a:fld id="{7E2B6D93-CD9C-4BE9-BDEE-7FFFB7E0BCCC}" type="slidenum">
              <a:rPr lang="de-DE"/>
              <a:pPr>
                <a:defRPr/>
              </a:pPr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57698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E7FB1BD-C194-448D-B3F2-1E1792253507}" type="slidenum">
              <a:rPr lang="de-DE"/>
              <a:pPr/>
              <a:t>1</a:t>
            </a:fld>
            <a:endParaRPr lang="de-DE"/>
          </a:p>
        </p:txBody>
      </p:sp>
      <p:sp>
        <p:nvSpPr>
          <p:cNvPr id="200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00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935" y="4343400"/>
            <a:ext cx="5028132" cy="4114800"/>
          </a:xfrm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C7F6C5-AA53-49B5-8D7A-536C4BD31C0E}" type="slidenum">
              <a:rPr lang="de-DE"/>
              <a:pPr/>
              <a:t>22</a:t>
            </a:fld>
            <a:endParaRPr lang="de-DE"/>
          </a:p>
        </p:txBody>
      </p:sp>
      <p:sp>
        <p:nvSpPr>
          <p:cNvPr id="201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93738" y="611188"/>
            <a:ext cx="5475287" cy="4106862"/>
          </a:xfrm>
          <a:ln/>
        </p:spPr>
      </p:sp>
      <p:sp>
        <p:nvSpPr>
          <p:cNvPr id="2015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931020"/>
            <a:ext cx="5486400" cy="3527180"/>
          </a:xfrm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95092FF-BF07-4B79-88F8-1BA689D6F24F}" type="slidenum">
              <a:rPr lang="de-DE" sz="1200" smtClean="0">
                <a:latin typeface="Arial" charset="0"/>
              </a:rPr>
              <a:pPr eaLnBrk="1" hangingPunct="1"/>
              <a:t>25</a:t>
            </a:fld>
            <a:endParaRPr lang="de-DE" sz="1200" smtClean="0">
              <a:latin typeface="Arial" charset="0"/>
            </a:endParaRPr>
          </a:p>
        </p:txBody>
      </p:sp>
      <p:sp>
        <p:nvSpPr>
          <p:cNvPr id="346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7283" y="718584"/>
            <a:ext cx="4925174" cy="3367532"/>
          </a:xfrm>
          <a:ln/>
        </p:spPr>
      </p:sp>
      <p:sp>
        <p:nvSpPr>
          <p:cNvPr id="3461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9491" y="4377354"/>
            <a:ext cx="5035942" cy="4086115"/>
          </a:xfrm>
          <a:noFill/>
        </p:spPr>
        <p:txBody>
          <a:bodyPr lIns="92257" tIns="46128" rIns="92257" bIns="46128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5966AB-AD88-48F2-885E-06F801E0CD79}" type="slidenum">
              <a:rPr lang="de-DE"/>
              <a:pPr/>
              <a:t>26</a:t>
            </a:fld>
            <a:endParaRPr lang="de-DE"/>
          </a:p>
        </p:txBody>
      </p:sp>
      <p:sp>
        <p:nvSpPr>
          <p:cNvPr id="1490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6988" y="792163"/>
            <a:ext cx="4283075" cy="3211512"/>
          </a:xfrm>
          <a:ln/>
        </p:spPr>
      </p:sp>
      <p:sp>
        <p:nvSpPr>
          <p:cNvPr id="1490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332" y="4343400"/>
            <a:ext cx="5031336" cy="3852497"/>
          </a:xfrm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DF24A42-2F9D-4573-866B-4E68D0F2F626}" type="slidenum">
              <a:rPr lang="de-DE"/>
              <a:pPr/>
              <a:t>2</a:t>
            </a:fld>
            <a:endParaRPr lang="de-DE"/>
          </a:p>
        </p:txBody>
      </p:sp>
      <p:sp>
        <p:nvSpPr>
          <p:cNvPr id="200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93738" y="611188"/>
            <a:ext cx="5475287" cy="4106862"/>
          </a:xfrm>
          <a:ln/>
        </p:spPr>
      </p:sp>
      <p:sp>
        <p:nvSpPr>
          <p:cNvPr id="200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931020"/>
            <a:ext cx="5486400" cy="3527180"/>
          </a:xfrm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56B3AE-67EF-46DA-BF13-F1DECBE3E66F}" type="slidenum">
              <a:rPr lang="de-DE"/>
              <a:pPr/>
              <a:t>4</a:t>
            </a:fld>
            <a:endParaRPr lang="de-DE"/>
          </a:p>
        </p:txBody>
      </p:sp>
      <p:sp>
        <p:nvSpPr>
          <p:cNvPr id="135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703263"/>
            <a:ext cx="4587875" cy="3441700"/>
          </a:xfrm>
          <a:ln/>
        </p:spPr>
      </p:sp>
      <p:sp>
        <p:nvSpPr>
          <p:cNvPr id="1355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9356" y="4359520"/>
            <a:ext cx="5034541" cy="4075234"/>
          </a:xfr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CCC301-6DDD-49E9-9A85-39785CB14C1A}" type="slidenum">
              <a:rPr lang="de-DE"/>
              <a:pPr/>
              <a:t>5</a:t>
            </a:fld>
            <a:endParaRPr lang="de-DE"/>
          </a:p>
        </p:txBody>
      </p:sp>
      <p:sp>
        <p:nvSpPr>
          <p:cNvPr id="135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703263"/>
            <a:ext cx="4591050" cy="3443287"/>
          </a:xfrm>
          <a:ln/>
        </p:spPr>
      </p:sp>
      <p:sp>
        <p:nvSpPr>
          <p:cNvPr id="135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9356" y="4358054"/>
            <a:ext cx="5034541" cy="4076700"/>
          </a:xfr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825B16-5202-45FB-99A4-F8EB794BFC75}" type="slidenum">
              <a:rPr lang="de-DE"/>
              <a:pPr/>
              <a:t>7</a:t>
            </a:fld>
            <a:endParaRPr lang="de-DE"/>
          </a:p>
        </p:txBody>
      </p:sp>
      <p:sp>
        <p:nvSpPr>
          <p:cNvPr id="200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93738" y="611188"/>
            <a:ext cx="5475287" cy="4106862"/>
          </a:xfrm>
          <a:ln/>
        </p:spPr>
      </p:sp>
      <p:sp>
        <p:nvSpPr>
          <p:cNvPr id="200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931020"/>
            <a:ext cx="5486400" cy="3527180"/>
          </a:xfrm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2FA93E-D27F-4EAD-AB78-826572D36735}" type="slidenum">
              <a:rPr lang="de-DE"/>
              <a:pPr/>
              <a:t>11</a:t>
            </a:fld>
            <a:endParaRPr lang="de-DE"/>
          </a:p>
        </p:txBody>
      </p:sp>
      <p:sp>
        <p:nvSpPr>
          <p:cNvPr id="200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93738" y="611188"/>
            <a:ext cx="5475287" cy="4106862"/>
          </a:xfrm>
          <a:ln/>
        </p:spPr>
      </p:sp>
      <p:sp>
        <p:nvSpPr>
          <p:cNvPr id="200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931020"/>
            <a:ext cx="5486400" cy="3527180"/>
          </a:xfrm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7E1FBE3-A135-4167-9812-4C1FE76B8C36}" type="slidenum">
              <a:rPr lang="de-DE"/>
              <a:pPr/>
              <a:t>14</a:t>
            </a:fld>
            <a:endParaRPr lang="de-DE"/>
          </a:p>
        </p:txBody>
      </p:sp>
      <p:sp>
        <p:nvSpPr>
          <p:cNvPr id="1874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7753" y="685801"/>
            <a:ext cx="4997687" cy="3427535"/>
          </a:xfrm>
          <a:ln/>
        </p:spPr>
      </p:sp>
      <p:sp>
        <p:nvSpPr>
          <p:cNvPr id="1874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935" y="4343401"/>
            <a:ext cx="5023324" cy="4113335"/>
          </a:xfrm>
        </p:spPr>
        <p:txBody>
          <a:bodyPr/>
          <a:lstStyle/>
          <a:p>
            <a:r>
              <a:rPr lang="de-DE"/>
              <a:t>Ergänzende Hinweise zur Vertiefung: </a:t>
            </a:r>
          </a:p>
          <a:p>
            <a:endParaRPr lang="de-DE"/>
          </a:p>
          <a:p>
            <a:r>
              <a:rPr lang="de-DE" b="1" u="sng"/>
              <a:t>Weitere Informationen:</a:t>
            </a:r>
          </a:p>
          <a:p>
            <a:endParaRPr lang="de-DE"/>
          </a:p>
          <a:p>
            <a:r>
              <a:rPr lang="de-DE"/>
              <a:t>Neben den Internet-Seiten des DLR – </a:t>
            </a:r>
            <a:r>
              <a:rPr lang="de-DE" b="1"/>
              <a:t>www.DLR.de</a:t>
            </a:r>
            <a:r>
              <a:rPr lang="de-DE"/>
              <a:t> – kann im Web zum Thema Raumfahrt auf vielfältige Weise recherchiert werden. Zu empfehlen sind u.a. die deutschsprachigen Seiten der Europäischen Weltraumorganisation ESA unter </a:t>
            </a:r>
            <a:r>
              <a:rPr lang="de-DE" b="1"/>
              <a:t>http://www.esa.int/esaCP/Germany.html</a:t>
            </a:r>
            <a:r>
              <a:rPr lang="de-DE"/>
              <a:t> sowie die (englischen) Seiten der NASA unter </a:t>
            </a:r>
            <a:r>
              <a:rPr lang="de-DE" b="1"/>
              <a:t>www.nasa.gov </a:t>
            </a:r>
            <a:r>
              <a:rPr lang="de-DE"/>
              <a:t> </a:t>
            </a:r>
          </a:p>
          <a:p>
            <a:endParaRPr lang="de-D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1EC525-6616-4A50-8D3A-C7EFD8672208}" type="slidenum">
              <a:rPr lang="de-DE"/>
              <a:pPr/>
              <a:t>17</a:t>
            </a:fld>
            <a:endParaRPr lang="de-DE"/>
          </a:p>
        </p:txBody>
      </p:sp>
      <p:sp>
        <p:nvSpPr>
          <p:cNvPr id="201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93738" y="611188"/>
            <a:ext cx="5475287" cy="4106862"/>
          </a:xfrm>
          <a:ln/>
        </p:spPr>
      </p:sp>
      <p:sp>
        <p:nvSpPr>
          <p:cNvPr id="2011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931020"/>
            <a:ext cx="5486400" cy="3527180"/>
          </a:xfrm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CE8F77-FA2D-4568-BF2D-62493EDA6C36}" type="slidenum">
              <a:rPr lang="de-DE"/>
              <a:pPr/>
              <a:t>20</a:t>
            </a:fld>
            <a:endParaRPr lang="de-DE"/>
          </a:p>
        </p:txBody>
      </p:sp>
      <p:sp>
        <p:nvSpPr>
          <p:cNvPr id="140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85800"/>
            <a:ext cx="4575175" cy="3430588"/>
          </a:xfrm>
          <a:ln/>
        </p:spPr>
      </p:sp>
      <p:sp>
        <p:nvSpPr>
          <p:cNvPr id="1404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935" y="4344866"/>
            <a:ext cx="5028132" cy="4113334"/>
          </a:xfrm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7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\\psf\Host\Users\cd\Desktop\Startbild_4zu3-E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48" y="18202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ik 10" descr="dlr_signe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" y="5857875"/>
            <a:ext cx="857250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143000" y="1392238"/>
            <a:ext cx="7342188" cy="741362"/>
          </a:xfrm>
        </p:spPr>
        <p:txBody>
          <a:bodyPr/>
          <a:lstStyle>
            <a:lvl1pPr>
              <a:tabLst>
                <a:tab pos="2038350" algn="l"/>
              </a:tabLst>
              <a:defRPr/>
            </a:lvl1pPr>
          </a:lstStyle>
          <a:p>
            <a:pPr lvl="0"/>
            <a:r>
              <a:rPr lang="de-DE" noProof="0" dirty="0" smtClean="0"/>
              <a:t>Mastertitelformat bearbeiten</a:t>
            </a:r>
          </a:p>
        </p:txBody>
      </p:sp>
      <p:sp>
        <p:nvSpPr>
          <p:cNvPr id="85029" name="Rectangle 37"/>
          <p:cNvSpPr>
            <a:spLocks noGrp="1" noChangeArrowheads="1"/>
          </p:cNvSpPr>
          <p:nvPr>
            <p:ph type="subTitle" idx="1"/>
          </p:nvPr>
        </p:nvSpPr>
        <p:spPr>
          <a:xfrm>
            <a:off x="1143000" y="2159000"/>
            <a:ext cx="7342188" cy="371475"/>
          </a:xfrm>
        </p:spPr>
        <p:txBody>
          <a:bodyPr/>
          <a:lstStyle>
            <a:lvl1pPr marL="0" indent="0">
              <a:buFontTx/>
              <a:buNone/>
              <a:defRPr sz="2400">
                <a:solidFill>
                  <a:srgbClr val="686868"/>
                </a:solidFill>
              </a:defRPr>
            </a:lvl1pPr>
          </a:lstStyle>
          <a:p>
            <a:pPr lvl="0"/>
            <a:r>
              <a:rPr lang="de-DE" noProof="0" smtClean="0"/>
              <a:t>Formatvorlage des Untertitelmasters durch Klicken bearbeiten</a:t>
            </a:r>
          </a:p>
        </p:txBody>
      </p:sp>
      <p:sp>
        <p:nvSpPr>
          <p:cNvPr id="6" name="Rectangle 51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lnSpc>
                <a:spcPct val="100000"/>
              </a:lnSpc>
              <a:buFontTx/>
              <a:buNone/>
              <a:defRPr sz="800">
                <a:solidFill>
                  <a:srgbClr val="686868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de-DE"/>
              <a:t>www.DLR.de  •  Chart </a:t>
            </a:r>
            <a:fld id="{E19ADC32-8BA4-452D-8D92-8E4AF5BC6D76}" type="slidenum">
              <a:rPr lang="de-DE"/>
              <a:pPr>
                <a:defRPr/>
              </a:pPr>
              <a:t>‹nº›</a:t>
            </a:fld>
            <a:endParaRPr lang="de-DE"/>
          </a:p>
        </p:txBody>
      </p:sp>
      <p:sp>
        <p:nvSpPr>
          <p:cNvPr id="7" name="Rectangle 5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100000"/>
              </a:lnSpc>
              <a:buFontTx/>
              <a:buNone/>
              <a:defRPr sz="800">
                <a:solidFill>
                  <a:srgbClr val="686868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de-DE" dirty="0" smtClean="0"/>
              <a:t>&gt; </a:t>
            </a:r>
            <a:r>
              <a:rPr lang="de-DE" dirty="0" err="1" smtClean="0"/>
              <a:t>DLR_School_Lab</a:t>
            </a:r>
            <a:r>
              <a:rPr lang="de-DE" dirty="0" smtClean="0"/>
              <a:t> Oberpfaffenhofen  &gt; Dieter </a:t>
            </a:r>
            <a:r>
              <a:rPr lang="de-DE" dirty="0" err="1" smtClean="0"/>
              <a:t>Hausamann</a:t>
            </a:r>
            <a:r>
              <a:rPr lang="de-DE" dirty="0" smtClean="0"/>
              <a:t>  •  1st CEOS-WGCBDD Meeting </a:t>
            </a:r>
            <a:r>
              <a:rPr lang="de-DE" dirty="0" err="1" smtClean="0"/>
              <a:t>Ilhabella</a:t>
            </a:r>
            <a:r>
              <a:rPr lang="de-DE" dirty="0" smtClean="0"/>
              <a:t> &gt; Datum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72642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06588431"/>
      </p:ext>
    </p:extLst>
  </p:cSld>
  <p:clrMapOvr>
    <a:masterClrMapping/>
  </p:clrMapOvr>
  <p:transition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078650026"/>
      </p:ext>
    </p:extLst>
  </p:cSld>
  <p:clrMapOvr>
    <a:masterClrMapping/>
  </p:clrMapOvr>
  <p:transition>
    <p:zo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6794106"/>
      </p:ext>
    </p:extLst>
  </p:cSld>
  <p:clrMapOvr>
    <a:masterClrMapping/>
  </p:clrMapOvr>
  <p:transition>
    <p:zo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93747336"/>
      </p:ext>
    </p:extLst>
  </p:cSld>
  <p:clrMapOvr>
    <a:masterClrMapping/>
  </p:clrMapOvr>
  <p:transition>
    <p:zo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1802483"/>
      </p:ext>
    </p:extLst>
  </p:cSld>
  <p:clrMapOvr>
    <a:masterClrMapping/>
  </p:clrMapOvr>
  <p:transition>
    <p:zo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1846557"/>
      </p:ext>
    </p:extLst>
  </p:cSld>
  <p:clrMapOvr>
    <a:masterClrMapping/>
  </p:clrMapOvr>
  <p:transition>
    <p:zo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255179928"/>
      </p:ext>
    </p:extLst>
  </p:cSld>
  <p:clrMapOvr>
    <a:masterClrMapping/>
  </p:clrMapOvr>
  <p:transition>
    <p:zo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048282669"/>
      </p:ext>
    </p:extLst>
  </p:cSld>
  <p:clrMapOvr>
    <a:masterClrMapping/>
  </p:clrMapOvr>
  <p:transition>
    <p:zo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4962516"/>
      </p:ext>
    </p:extLst>
  </p:cSld>
  <p:clrMapOvr>
    <a:masterClrMapping/>
  </p:clrMapOvr>
  <p:transition>
    <p:zo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15100" y="914400"/>
            <a:ext cx="1943100" cy="55626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914400"/>
            <a:ext cx="5676900" cy="556260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5250832"/>
      </p:ext>
    </p:extLst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www.DLR.de  •  Chart </a:t>
            </a:r>
            <a:fld id="{3506621A-C0A4-4A0C-B85C-C8F5CD15F720}" type="slidenum">
              <a:rPr lang="de-DE"/>
              <a:pPr>
                <a:defRPr/>
              </a:pPr>
              <a:t>‹nº›</a:t>
            </a:fld>
            <a:endParaRPr lang="de-DE"/>
          </a:p>
        </p:txBody>
      </p:sp>
      <p:sp>
        <p:nvSpPr>
          <p:cNvPr id="5" name="Rectangle 5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&gt; Vortrag &gt; Autor  •  Dokumentname &gt; Datum</a:t>
            </a:r>
          </a:p>
        </p:txBody>
      </p:sp>
    </p:spTree>
    <p:extLst>
      <p:ext uri="{BB962C8B-B14F-4D97-AF65-F5344CB8AC3E}">
        <p14:creationId xmlns:p14="http://schemas.microsoft.com/office/powerpoint/2010/main" val="42320240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2852677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8928037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128341459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38173092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38703322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4624983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6451148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101291456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05971833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9299082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43000" y="938213"/>
            <a:ext cx="7342188" cy="738187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1143000" y="1884363"/>
            <a:ext cx="3770313" cy="3992562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065713" y="1884363"/>
            <a:ext cx="3771900" cy="3992562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5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www.DLR.de  •  Chart </a:t>
            </a:r>
            <a:fld id="{8403CA8D-A942-4B99-8FFB-5DE4FC6456AC}" type="slidenum">
              <a:rPr lang="de-DE"/>
              <a:pPr>
                <a:defRPr/>
              </a:pPr>
              <a:t>‹nº›</a:t>
            </a:fld>
            <a:endParaRPr lang="de-DE"/>
          </a:p>
        </p:txBody>
      </p:sp>
      <p:sp>
        <p:nvSpPr>
          <p:cNvPr id="6" name="Rectangle 5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&gt; Vortrag &gt; Autor  •  Dokumentname &gt; Datum</a:t>
            </a:r>
          </a:p>
        </p:txBody>
      </p:sp>
    </p:spTree>
    <p:extLst>
      <p:ext uri="{BB962C8B-B14F-4D97-AF65-F5344CB8AC3E}">
        <p14:creationId xmlns:p14="http://schemas.microsoft.com/office/powerpoint/2010/main" val="2405499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1600200"/>
            <a:ext cx="2057400" cy="52038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6019800" cy="52038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209746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11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90600" y="4191000"/>
            <a:ext cx="7772400" cy="1905000"/>
          </a:xfrm>
        </p:spPr>
        <p:txBody>
          <a:bodyPr/>
          <a:lstStyle>
            <a:lvl1pPr>
              <a:tabLst>
                <a:tab pos="2038350" algn="l"/>
              </a:tabLst>
              <a:defRPr/>
            </a:lvl1pPr>
          </a:lstStyle>
          <a:p>
            <a:pPr lvl="0"/>
            <a:r>
              <a:rPr lang="de-DE" noProof="0" smtClean="0"/>
              <a:t>Mastertitelformat bearbeiten</a:t>
            </a:r>
          </a:p>
        </p:txBody>
      </p:sp>
      <p:pic>
        <p:nvPicPr>
          <p:cNvPr id="1711107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40825" cy="238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11108" name="Rectangle 4"/>
          <p:cNvSpPr>
            <a:spLocks noGrp="1" noChangeArrowheads="1"/>
          </p:cNvSpPr>
          <p:nvPr>
            <p:ph type="sldNum" sz="quarter" idx="4"/>
          </p:nvPr>
        </p:nvSpPr>
        <p:spPr>
          <a:xfrm>
            <a:off x="3200400" y="6477000"/>
            <a:ext cx="5562600" cy="152400"/>
          </a:xfrm>
        </p:spPr>
        <p:txBody>
          <a:bodyPr/>
          <a:lstStyle>
            <a:lvl1pPr>
              <a:defRPr>
                <a:solidFill>
                  <a:srgbClr val="808080"/>
                </a:solidFill>
              </a:defRPr>
            </a:lvl1pPr>
          </a:lstStyle>
          <a:p>
            <a:r>
              <a:rPr lang="de-DE"/>
              <a:t>Folie </a:t>
            </a:r>
            <a:fld id="{7267B4BD-EE2C-4D95-883B-9116E46D3B17}" type="slidenum">
              <a:rPr lang="de-DE"/>
              <a:pPr/>
              <a:t>‹nº›</a:t>
            </a:fld>
            <a:endParaRPr lang="de-DE"/>
          </a:p>
        </p:txBody>
      </p:sp>
      <p:sp>
        <p:nvSpPr>
          <p:cNvPr id="1711109" name="Rectangle 5"/>
          <p:cNvSpPr>
            <a:spLocks noChangeArrowheads="1"/>
          </p:cNvSpPr>
          <p:nvPr userDrawn="1"/>
        </p:nvSpPr>
        <p:spPr bwMode="auto">
          <a:xfrm>
            <a:off x="3200400" y="6629400"/>
            <a:ext cx="55626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17998" rIns="0" bIns="0"/>
          <a:lstStyle/>
          <a:p>
            <a:pPr algn="r">
              <a:lnSpc>
                <a:spcPct val="100000"/>
              </a:lnSpc>
              <a:buFontTx/>
              <a:buNone/>
            </a:pPr>
            <a:r>
              <a:rPr lang="de-DE" sz="600" smtClean="0">
                <a:solidFill>
                  <a:srgbClr val="808080"/>
                </a:solidFill>
                <a:ea typeface="+mn-ea"/>
              </a:rPr>
              <a:t>Standardfoliensatz  &gt;23.07.2008</a:t>
            </a:r>
          </a:p>
        </p:txBody>
      </p:sp>
      <p:sp>
        <p:nvSpPr>
          <p:cNvPr id="1711110" name="Freeform 6"/>
          <p:cNvSpPr>
            <a:spLocks/>
          </p:cNvSpPr>
          <p:nvPr userDrawn="1"/>
        </p:nvSpPr>
        <p:spPr bwMode="auto">
          <a:xfrm>
            <a:off x="0" y="0"/>
            <a:ext cx="990600" cy="4038600"/>
          </a:xfrm>
          <a:custGeom>
            <a:avLst/>
            <a:gdLst>
              <a:gd name="T0" fmla="*/ 0 w 624"/>
              <a:gd name="T1" fmla="*/ 0 h 2544"/>
              <a:gd name="T2" fmla="*/ 624 w 624"/>
              <a:gd name="T3" fmla="*/ 1373 h 2544"/>
              <a:gd name="T4" fmla="*/ 0 w 624"/>
              <a:gd name="T5" fmla="*/ 2544 h 25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24" h="2544">
                <a:moveTo>
                  <a:pt x="0" y="0"/>
                </a:moveTo>
                <a:cubicBezTo>
                  <a:pt x="248" y="720"/>
                  <a:pt x="411" y="989"/>
                  <a:pt x="624" y="1373"/>
                </a:cubicBezTo>
                <a:cubicBezTo>
                  <a:pt x="232" y="1971"/>
                  <a:pt x="78" y="2388"/>
                  <a:pt x="0" y="2544"/>
                </a:cubicBezTo>
              </a:path>
            </a:pathLst>
          </a:custGeom>
          <a:solidFill>
            <a:srgbClr val="B3B3B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100000"/>
              </a:lnSpc>
              <a:buFontTx/>
              <a:buNone/>
            </a:pPr>
            <a:endParaRPr lang="de-DE" sz="2400" smtClean="0">
              <a:solidFill>
                <a:srgbClr val="000000"/>
              </a:solidFill>
              <a:latin typeface="Times New Roman" pitchFamily="18" charset="0"/>
              <a:ea typeface="+mn-ea"/>
            </a:endParaRPr>
          </a:p>
        </p:txBody>
      </p:sp>
      <p:pic>
        <p:nvPicPr>
          <p:cNvPr id="1711111" name="Picture 7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84900"/>
            <a:ext cx="248285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3405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>
                <a:solidFill>
                  <a:srgbClr val="000000"/>
                </a:solidFill>
              </a:rPr>
              <a:t>&lt; </a:t>
            </a:r>
            <a:fld id="{5BA5DB53-27BF-49B4-91AD-E9BDC241DE27}" type="slidenum">
              <a:rPr lang="de-DE">
                <a:solidFill>
                  <a:srgbClr val="000000"/>
                </a:solidFill>
              </a:rPr>
              <a:pPr/>
              <a:t>‹nº›</a:t>
            </a:fld>
            <a:r>
              <a:rPr lang="de-DE">
                <a:solidFill>
                  <a:srgbClr val="000000"/>
                </a:solidFill>
              </a:rPr>
              <a:t> &gt; 19th WCGT Conference Prague August 2011 &gt; Dieter Hausamann DLR</a:t>
            </a:r>
          </a:p>
        </p:txBody>
      </p:sp>
    </p:spTree>
    <p:extLst>
      <p:ext uri="{BB962C8B-B14F-4D97-AF65-F5344CB8AC3E}">
        <p14:creationId xmlns:p14="http://schemas.microsoft.com/office/powerpoint/2010/main" val="11157832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>
                <a:solidFill>
                  <a:srgbClr val="000000"/>
                </a:solidFill>
              </a:rPr>
              <a:t>&lt; </a:t>
            </a:r>
            <a:fld id="{BD59E11C-203A-4BA4-9455-AEF485C068EA}" type="slidenum">
              <a:rPr lang="de-DE">
                <a:solidFill>
                  <a:srgbClr val="000000"/>
                </a:solidFill>
              </a:rPr>
              <a:pPr/>
              <a:t>‹nº›</a:t>
            </a:fld>
            <a:r>
              <a:rPr lang="de-DE">
                <a:solidFill>
                  <a:srgbClr val="000000"/>
                </a:solidFill>
              </a:rPr>
              <a:t> &gt; 19th WCGT Conference Prague August 2011 &gt; Dieter Hausamann DLR</a:t>
            </a:r>
          </a:p>
        </p:txBody>
      </p:sp>
    </p:spTree>
    <p:extLst>
      <p:ext uri="{BB962C8B-B14F-4D97-AF65-F5344CB8AC3E}">
        <p14:creationId xmlns:p14="http://schemas.microsoft.com/office/powerpoint/2010/main" val="22962516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990600" y="1905000"/>
            <a:ext cx="38100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953000" y="1905000"/>
            <a:ext cx="38100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>
                <a:solidFill>
                  <a:srgbClr val="000000"/>
                </a:solidFill>
              </a:rPr>
              <a:t>&lt; </a:t>
            </a:r>
            <a:fld id="{E4EC58AC-0422-4BFD-BCCC-303B1517B123}" type="slidenum">
              <a:rPr lang="de-DE">
                <a:solidFill>
                  <a:srgbClr val="000000"/>
                </a:solidFill>
              </a:rPr>
              <a:pPr/>
              <a:t>‹nº›</a:t>
            </a:fld>
            <a:r>
              <a:rPr lang="de-DE">
                <a:solidFill>
                  <a:srgbClr val="000000"/>
                </a:solidFill>
              </a:rPr>
              <a:t> &gt; 19th WCGT Conference Prague August 2011 &gt; Dieter Hausamann DLR</a:t>
            </a:r>
          </a:p>
        </p:txBody>
      </p:sp>
    </p:spTree>
    <p:extLst>
      <p:ext uri="{BB962C8B-B14F-4D97-AF65-F5344CB8AC3E}">
        <p14:creationId xmlns:p14="http://schemas.microsoft.com/office/powerpoint/2010/main" val="14627450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>
                <a:solidFill>
                  <a:srgbClr val="000000"/>
                </a:solidFill>
              </a:rPr>
              <a:t>&lt; </a:t>
            </a:r>
            <a:fld id="{05D6AEF3-523E-4841-95C5-901577BA918E}" type="slidenum">
              <a:rPr lang="de-DE">
                <a:solidFill>
                  <a:srgbClr val="000000"/>
                </a:solidFill>
              </a:rPr>
              <a:pPr/>
              <a:t>‹nº›</a:t>
            </a:fld>
            <a:r>
              <a:rPr lang="de-DE">
                <a:solidFill>
                  <a:srgbClr val="000000"/>
                </a:solidFill>
              </a:rPr>
              <a:t> &gt; 19th WCGT Conference Prague August 2011 &gt; Dieter Hausamann DLR</a:t>
            </a:r>
          </a:p>
        </p:txBody>
      </p:sp>
    </p:spTree>
    <p:extLst>
      <p:ext uri="{BB962C8B-B14F-4D97-AF65-F5344CB8AC3E}">
        <p14:creationId xmlns:p14="http://schemas.microsoft.com/office/powerpoint/2010/main" val="36032457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>
                <a:solidFill>
                  <a:srgbClr val="000000"/>
                </a:solidFill>
              </a:rPr>
              <a:t>&lt; </a:t>
            </a:r>
            <a:fld id="{09BC8907-71BB-4FA6-952F-97C717544551}" type="slidenum">
              <a:rPr lang="de-DE">
                <a:solidFill>
                  <a:srgbClr val="000000"/>
                </a:solidFill>
              </a:rPr>
              <a:pPr/>
              <a:t>‹nº›</a:t>
            </a:fld>
            <a:r>
              <a:rPr lang="de-DE">
                <a:solidFill>
                  <a:srgbClr val="000000"/>
                </a:solidFill>
              </a:rPr>
              <a:t> &gt; 19th WCGT Conference Prague August 2011 &gt; Dieter Hausamann DLR</a:t>
            </a:r>
          </a:p>
        </p:txBody>
      </p:sp>
    </p:spTree>
    <p:extLst>
      <p:ext uri="{BB962C8B-B14F-4D97-AF65-F5344CB8AC3E}">
        <p14:creationId xmlns:p14="http://schemas.microsoft.com/office/powerpoint/2010/main" val="7079345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>
                <a:solidFill>
                  <a:srgbClr val="000000"/>
                </a:solidFill>
              </a:rPr>
              <a:t>&lt; </a:t>
            </a:r>
            <a:fld id="{F4D901DB-74BD-4F8B-86E1-E80DDC80990C}" type="slidenum">
              <a:rPr lang="de-DE">
                <a:solidFill>
                  <a:srgbClr val="000000"/>
                </a:solidFill>
              </a:rPr>
              <a:pPr/>
              <a:t>‹nº›</a:t>
            </a:fld>
            <a:r>
              <a:rPr lang="de-DE">
                <a:solidFill>
                  <a:srgbClr val="000000"/>
                </a:solidFill>
              </a:rPr>
              <a:t> &gt; 19th WCGT Conference Prague August 2011 &gt; Dieter Hausamann DLR</a:t>
            </a:r>
          </a:p>
        </p:txBody>
      </p:sp>
    </p:spTree>
    <p:extLst>
      <p:ext uri="{BB962C8B-B14F-4D97-AF65-F5344CB8AC3E}">
        <p14:creationId xmlns:p14="http://schemas.microsoft.com/office/powerpoint/2010/main" val="306044227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>
                <a:solidFill>
                  <a:srgbClr val="000000"/>
                </a:solidFill>
              </a:rPr>
              <a:t>&lt; </a:t>
            </a:r>
            <a:fld id="{69FB06EA-49E7-4949-A7A8-B92D1F016DA2}" type="slidenum">
              <a:rPr lang="de-DE">
                <a:solidFill>
                  <a:srgbClr val="000000"/>
                </a:solidFill>
              </a:rPr>
              <a:pPr/>
              <a:t>‹nº›</a:t>
            </a:fld>
            <a:r>
              <a:rPr lang="de-DE">
                <a:solidFill>
                  <a:srgbClr val="000000"/>
                </a:solidFill>
              </a:rPr>
              <a:t> &gt; 19th WCGT Conference Prague August 2011 &gt; Dieter Hausamann DLR</a:t>
            </a:r>
          </a:p>
        </p:txBody>
      </p:sp>
    </p:spTree>
    <p:extLst>
      <p:ext uri="{BB962C8B-B14F-4D97-AF65-F5344CB8AC3E}">
        <p14:creationId xmlns:p14="http://schemas.microsoft.com/office/powerpoint/2010/main" val="23019867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>
                <a:solidFill>
                  <a:srgbClr val="000000"/>
                </a:solidFill>
              </a:rPr>
              <a:t>&lt; </a:t>
            </a:r>
            <a:fld id="{E1C658FB-F3C6-434F-A6DE-74E81F6B0036}" type="slidenum">
              <a:rPr lang="de-DE">
                <a:solidFill>
                  <a:srgbClr val="000000"/>
                </a:solidFill>
              </a:rPr>
              <a:pPr/>
              <a:t>‹nº›</a:t>
            </a:fld>
            <a:r>
              <a:rPr lang="de-DE">
                <a:solidFill>
                  <a:srgbClr val="000000"/>
                </a:solidFill>
              </a:rPr>
              <a:t> &gt; 19th WCGT Conference Prague August 2011 &gt; Dieter Hausamann DLR</a:t>
            </a:r>
          </a:p>
        </p:txBody>
      </p:sp>
    </p:spTree>
    <p:extLst>
      <p:ext uri="{BB962C8B-B14F-4D97-AF65-F5344CB8AC3E}">
        <p14:creationId xmlns:p14="http://schemas.microsoft.com/office/powerpoint/2010/main" val="4172076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2"/>
          <p:cNvSpPr>
            <a:spLocks noGrp="1"/>
          </p:cNvSpPr>
          <p:nvPr>
            <p:ph type="body" idx="1"/>
          </p:nvPr>
        </p:nvSpPr>
        <p:spPr>
          <a:xfrm>
            <a:off x="1144800" y="1871439"/>
            <a:ext cx="3769200" cy="333425"/>
          </a:xfrm>
        </p:spPr>
        <p:txBody>
          <a:bodyPr anchor="b">
            <a:no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10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065200" y="1872000"/>
            <a:ext cx="3769200" cy="334800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1143000" y="938213"/>
            <a:ext cx="7342188" cy="738187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12" name="Inhaltsplatzhalter 2"/>
          <p:cNvSpPr>
            <a:spLocks noGrp="1"/>
          </p:cNvSpPr>
          <p:nvPr>
            <p:ph idx="12"/>
          </p:nvPr>
        </p:nvSpPr>
        <p:spPr>
          <a:xfrm>
            <a:off x="1144800" y="2420888"/>
            <a:ext cx="3769200" cy="3600400"/>
          </a:xfr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3" name="Inhaltsplatzhalter 2"/>
          <p:cNvSpPr>
            <a:spLocks noGrp="1"/>
          </p:cNvSpPr>
          <p:nvPr>
            <p:ph idx="13"/>
          </p:nvPr>
        </p:nvSpPr>
        <p:spPr>
          <a:xfrm>
            <a:off x="5065200" y="2420888"/>
            <a:ext cx="3769200" cy="3600400"/>
          </a:xfr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7" name="Rectangle 51"/>
          <p:cNvSpPr>
            <a:spLocks noGrp="1" noChangeArrowheads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www.DLR.de  •  Chart </a:t>
            </a:r>
            <a:fld id="{DAF37945-9962-4CB1-B478-66BDA73302AA}" type="slidenum">
              <a:rPr lang="de-DE"/>
              <a:pPr>
                <a:defRPr/>
              </a:pPr>
              <a:t>‹nº›</a:t>
            </a:fld>
            <a:endParaRPr lang="de-DE"/>
          </a:p>
        </p:txBody>
      </p:sp>
      <p:sp>
        <p:nvSpPr>
          <p:cNvPr id="8" name="Rectangle 52"/>
          <p:cNvSpPr>
            <a:spLocks noGrp="1" noChangeArrowheads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&gt; Vortrag &gt; Autor  •  Dokumentname &gt; Datum</a:t>
            </a:r>
          </a:p>
        </p:txBody>
      </p:sp>
    </p:spTree>
    <p:extLst>
      <p:ext uri="{BB962C8B-B14F-4D97-AF65-F5344CB8AC3E}">
        <p14:creationId xmlns:p14="http://schemas.microsoft.com/office/powerpoint/2010/main" val="48887264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>
                <a:solidFill>
                  <a:srgbClr val="000000"/>
                </a:solidFill>
              </a:rPr>
              <a:t>&lt; </a:t>
            </a:r>
            <a:fld id="{25DA4DDE-E4B8-47D7-ACED-33C3082214DB}" type="slidenum">
              <a:rPr lang="de-DE">
                <a:solidFill>
                  <a:srgbClr val="000000"/>
                </a:solidFill>
              </a:rPr>
              <a:pPr/>
              <a:t>‹nº›</a:t>
            </a:fld>
            <a:r>
              <a:rPr lang="de-DE">
                <a:solidFill>
                  <a:srgbClr val="000000"/>
                </a:solidFill>
              </a:rPr>
              <a:t> &gt; 19th WCGT Conference Prague August 2011 &gt; Dieter Hausamann DLR</a:t>
            </a:r>
          </a:p>
        </p:txBody>
      </p:sp>
    </p:spTree>
    <p:extLst>
      <p:ext uri="{BB962C8B-B14F-4D97-AF65-F5344CB8AC3E}">
        <p14:creationId xmlns:p14="http://schemas.microsoft.com/office/powerpoint/2010/main" val="6673780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819900" y="838200"/>
            <a:ext cx="1943100" cy="52578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990600" y="838200"/>
            <a:ext cx="5676900" cy="525780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>
                <a:solidFill>
                  <a:srgbClr val="000000"/>
                </a:solidFill>
              </a:rPr>
              <a:t>&lt; </a:t>
            </a:r>
            <a:fld id="{804510E9-3C57-49F2-8E39-B3CDD06948DD}" type="slidenum">
              <a:rPr lang="de-DE">
                <a:solidFill>
                  <a:srgbClr val="000000"/>
                </a:solidFill>
              </a:rPr>
              <a:pPr/>
              <a:t>‹nº›</a:t>
            </a:fld>
            <a:r>
              <a:rPr lang="de-DE">
                <a:solidFill>
                  <a:srgbClr val="000000"/>
                </a:solidFill>
              </a:rPr>
              <a:t> &gt; 19th WCGT Conference Prague August 2011 &gt; Dieter Hausamann DLR</a:t>
            </a:r>
          </a:p>
        </p:txBody>
      </p:sp>
    </p:spTree>
    <p:extLst>
      <p:ext uri="{BB962C8B-B14F-4D97-AF65-F5344CB8AC3E}">
        <p14:creationId xmlns:p14="http://schemas.microsoft.com/office/powerpoint/2010/main" val="21340076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5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www.DLR.de  •  Chart </a:t>
            </a:r>
            <a:fld id="{AD18FC4C-D580-4D31-B635-268EFBEDCC58}" type="slidenum">
              <a:rPr lang="de-DE"/>
              <a:pPr>
                <a:defRPr/>
              </a:pPr>
              <a:t>‹nº›</a:t>
            </a:fld>
            <a:endParaRPr lang="de-DE"/>
          </a:p>
        </p:txBody>
      </p:sp>
      <p:sp>
        <p:nvSpPr>
          <p:cNvPr id="4" name="Rectangle 5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&gt; Vortrag &gt; Autor  •  Dokumentname &gt; Datum</a:t>
            </a:r>
          </a:p>
        </p:txBody>
      </p:sp>
    </p:spTree>
    <p:extLst>
      <p:ext uri="{BB962C8B-B14F-4D97-AF65-F5344CB8AC3E}">
        <p14:creationId xmlns:p14="http://schemas.microsoft.com/office/powerpoint/2010/main" val="2285289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www.DLR.de  •  Chart </a:t>
            </a:r>
            <a:fld id="{32472557-09D5-4963-8EC6-B344159E914B}" type="slidenum">
              <a:rPr lang="de-DE"/>
              <a:pPr>
                <a:defRPr/>
              </a:pPr>
              <a:t>‹nº›</a:t>
            </a:fld>
            <a:endParaRPr lang="de-DE"/>
          </a:p>
        </p:txBody>
      </p:sp>
      <p:sp>
        <p:nvSpPr>
          <p:cNvPr id="3" name="Rectangle 5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&gt; Vortrag &gt; Autor  •  Dokumentname &gt; Datum</a:t>
            </a:r>
          </a:p>
        </p:txBody>
      </p:sp>
    </p:spTree>
    <p:extLst>
      <p:ext uri="{BB962C8B-B14F-4D97-AF65-F5344CB8AC3E}">
        <p14:creationId xmlns:p14="http://schemas.microsoft.com/office/powerpoint/2010/main" val="1281287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990600" y="4191000"/>
            <a:ext cx="7772400" cy="1905000"/>
          </a:xfrm>
        </p:spPr>
        <p:txBody>
          <a:bodyPr/>
          <a:lstStyle>
            <a:lvl1pPr>
              <a:tabLst>
                <a:tab pos="2038350" algn="l"/>
              </a:tabLst>
              <a:defRPr/>
            </a:lvl1pPr>
          </a:lstStyle>
          <a:p>
            <a:pPr lvl="0"/>
            <a:r>
              <a:rPr lang="de-DE" noProof="0" smtClean="0"/>
              <a:t>Mastertitelformat bearbeiten</a:t>
            </a:r>
          </a:p>
        </p:txBody>
      </p:sp>
      <p:pic>
        <p:nvPicPr>
          <p:cNvPr id="85026" name="Picture 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40825" cy="238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027" name="Rectangle 3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200400" y="6477000"/>
            <a:ext cx="55626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7197" rIns="0" bIns="0" numCol="1" anchor="t" anchorCtr="0" compatLnSpc="1">
            <a:prstTxWarp prst="textNoShape">
              <a:avLst/>
            </a:prstTxWarp>
          </a:bodyPr>
          <a:lstStyle>
            <a:lvl1pPr algn="r">
              <a:defRPr sz="800">
                <a:solidFill>
                  <a:srgbClr val="808080"/>
                </a:solidFill>
                <a:latin typeface="+mn-lt"/>
              </a:defRPr>
            </a:lvl1pPr>
          </a:lstStyle>
          <a:p>
            <a:r>
              <a:rPr lang="de-DE"/>
              <a:t>Folie </a:t>
            </a:r>
            <a:fld id="{3B47005B-A2ED-4009-9FA7-168BDE8724D7}" type="slidenum">
              <a:rPr lang="de-DE"/>
              <a:pPr/>
              <a:t>‹nº›</a:t>
            </a:fld>
            <a:endParaRPr lang="de-DE"/>
          </a:p>
        </p:txBody>
      </p:sp>
      <p:sp>
        <p:nvSpPr>
          <p:cNvPr id="85028" name="Rectangle 36"/>
          <p:cNvSpPr>
            <a:spLocks noChangeArrowheads="1"/>
          </p:cNvSpPr>
          <p:nvPr/>
        </p:nvSpPr>
        <p:spPr bwMode="auto">
          <a:xfrm>
            <a:off x="3200400" y="6629400"/>
            <a:ext cx="55626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17976" rIns="0" bIns="0"/>
          <a:lstStyle/>
          <a:p>
            <a:pPr algn="r"/>
            <a:r>
              <a:rPr lang="de-DE" sz="600">
                <a:solidFill>
                  <a:srgbClr val="808080"/>
                </a:solidFill>
                <a:latin typeface="Arial" charset="0"/>
              </a:rPr>
              <a:t>Standardfoliensatz  &gt;23.07.2008</a:t>
            </a:r>
          </a:p>
        </p:txBody>
      </p:sp>
      <p:sp>
        <p:nvSpPr>
          <p:cNvPr id="85029" name="Freeform 37"/>
          <p:cNvSpPr>
            <a:spLocks/>
          </p:cNvSpPr>
          <p:nvPr/>
        </p:nvSpPr>
        <p:spPr bwMode="auto">
          <a:xfrm>
            <a:off x="0" y="0"/>
            <a:ext cx="990600" cy="4038600"/>
          </a:xfrm>
          <a:custGeom>
            <a:avLst/>
            <a:gdLst>
              <a:gd name="T0" fmla="*/ 0 w 624"/>
              <a:gd name="T1" fmla="*/ 0 h 2544"/>
              <a:gd name="T2" fmla="*/ 624 w 624"/>
              <a:gd name="T3" fmla="*/ 1373 h 2544"/>
              <a:gd name="T4" fmla="*/ 0 w 624"/>
              <a:gd name="T5" fmla="*/ 2544 h 25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24" h="2544">
                <a:moveTo>
                  <a:pt x="0" y="0"/>
                </a:moveTo>
                <a:cubicBezTo>
                  <a:pt x="248" y="720"/>
                  <a:pt x="411" y="989"/>
                  <a:pt x="624" y="1373"/>
                </a:cubicBezTo>
                <a:cubicBezTo>
                  <a:pt x="232" y="1971"/>
                  <a:pt x="78" y="2388"/>
                  <a:pt x="0" y="2544"/>
                </a:cubicBezTo>
              </a:path>
            </a:pathLst>
          </a:custGeom>
          <a:solidFill>
            <a:srgbClr val="B3B3B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85030" name="Picture 3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84900"/>
            <a:ext cx="248285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4043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990600" y="1905000"/>
            <a:ext cx="38100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953000" y="1905000"/>
            <a:ext cx="38100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0867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914400" y="5257800"/>
            <a:ext cx="73152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2" tIns="45717" rIns="91432" bIns="45717"/>
          <a:lstStyle/>
          <a:p>
            <a:pPr>
              <a:lnSpc>
                <a:spcPct val="100000"/>
              </a:lnSpc>
              <a:buFontTx/>
              <a:buNone/>
            </a:pPr>
            <a:r>
              <a:rPr lang="de-DE" sz="2400" smtClean="0">
                <a:solidFill>
                  <a:srgbClr val="000000"/>
                </a:solidFill>
                <a:latin typeface="Times New Roman" pitchFamily="18" charset="0"/>
                <a:ea typeface="+mn-ea"/>
              </a:rPr>
              <a:t>Deutsches Zentrum für Luft- und Raumfahrt e.V. (DLR)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6083300" y="165100"/>
            <a:ext cx="2873375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4606" tIns="34922" rIns="74606" bIns="34922">
            <a:spAutoFit/>
          </a:bodyPr>
          <a:lstStyle/>
          <a:p>
            <a:pPr defTabSz="736600" eaLnBrk="0" hangingPunct="0">
              <a:lnSpc>
                <a:spcPct val="100000"/>
              </a:lnSpc>
              <a:buFontTx/>
              <a:buNone/>
            </a:pPr>
            <a:r>
              <a:rPr lang="en-US" sz="1400" b="1" smtClean="0">
                <a:solidFill>
                  <a:srgbClr val="FFFFFF"/>
                </a:solidFill>
                <a:latin typeface="Frutiger 45 Light" pitchFamily="34" charset="0"/>
                <a:ea typeface="+mn-ea"/>
              </a:rPr>
              <a:t>Cluster </a:t>
            </a:r>
          </a:p>
          <a:p>
            <a:pPr defTabSz="736600" eaLnBrk="0" hangingPunct="0">
              <a:lnSpc>
                <a:spcPct val="100000"/>
              </a:lnSpc>
              <a:buFontTx/>
              <a:buNone/>
            </a:pPr>
            <a:r>
              <a:rPr lang="en-US" sz="1400" b="1" smtClean="0">
                <a:solidFill>
                  <a:srgbClr val="FFFFFF"/>
                </a:solidFill>
                <a:latin typeface="Frutiger 45 Light" pitchFamily="34" charset="0"/>
                <a:ea typeface="+mn-ea"/>
              </a:rPr>
              <a:t>Angewandte Fernerkundung</a:t>
            </a:r>
            <a:endParaRPr lang="en-US" sz="1400" smtClean="0">
              <a:solidFill>
                <a:srgbClr val="000000"/>
              </a:solidFill>
              <a:latin typeface="Frutiger 45 Light" pitchFamily="34" charset="0"/>
              <a:ea typeface="+mn-ea"/>
            </a:endParaRPr>
          </a:p>
        </p:txBody>
      </p:sp>
      <p:sp>
        <p:nvSpPr>
          <p:cNvPr id="6" name="Line 6"/>
          <p:cNvSpPr>
            <a:spLocks noChangeShapeType="1"/>
          </p:cNvSpPr>
          <p:nvPr/>
        </p:nvSpPr>
        <p:spPr bwMode="auto">
          <a:xfrm>
            <a:off x="457200" y="723900"/>
            <a:ext cx="8229600" cy="0"/>
          </a:xfrm>
          <a:prstGeom prst="line">
            <a:avLst/>
          </a:prstGeom>
          <a:noFill/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100000"/>
              </a:lnSpc>
              <a:buFontTx/>
              <a:buNone/>
            </a:pPr>
            <a:endParaRPr lang="de-DE" sz="2400" smtClean="0">
              <a:solidFill>
                <a:srgbClr val="000000"/>
              </a:solidFill>
              <a:latin typeface="Times New Roman" pitchFamily="18" charset="0"/>
              <a:ea typeface="+mn-ea"/>
            </a:endParaRPr>
          </a:p>
        </p:txBody>
      </p:sp>
      <p:graphicFrame>
        <p:nvGraphicFramePr>
          <p:cNvPr id="7" name="Object 7"/>
          <p:cNvGraphicFramePr>
            <a:graphicFrameLocks/>
          </p:cNvGraphicFramePr>
          <p:nvPr/>
        </p:nvGraphicFramePr>
        <p:xfrm>
          <a:off x="263525" y="80963"/>
          <a:ext cx="723900" cy="604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1" name="Dokument" r:id="rId3" imgW="7534224" imgH="1457257" progId="Word.Document.8">
                  <p:embed/>
                </p:oleObj>
              </mc:Choice>
              <mc:Fallback>
                <p:oleObj name="Dokument" r:id="rId3" imgW="7534224" imgH="1457257" progId="Word.Documen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lum bright="38000" contrast="-10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80940" t="46979" r="5879" b="500"/>
                      <a:stretch>
                        <a:fillRect/>
                      </a:stretch>
                    </p:blipFill>
                    <p:spPr bwMode="auto">
                      <a:xfrm>
                        <a:off x="263525" y="80963"/>
                        <a:ext cx="723900" cy="604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425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238250"/>
            <a:ext cx="7772400" cy="1143000"/>
          </a:xfrm>
        </p:spPr>
        <p:txBody>
          <a:bodyPr/>
          <a:lstStyle>
            <a:lvl1pPr algn="ctr">
              <a:defRPr sz="3200"/>
            </a:lvl1pPr>
          </a:lstStyle>
          <a:p>
            <a:pPr lvl="0"/>
            <a:r>
              <a:rPr lang="de-DE" noProof="0" smtClean="0"/>
              <a:t>Überschrift</a:t>
            </a:r>
          </a:p>
        </p:txBody>
      </p:sp>
      <p:sp>
        <p:nvSpPr>
          <p:cNvPr id="22425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66800" y="2762250"/>
            <a:ext cx="7010400" cy="1905000"/>
          </a:xfrm>
        </p:spPr>
        <p:txBody>
          <a:bodyPr/>
          <a:lstStyle>
            <a:lvl1pPr marL="0" indent="0" algn="ctr">
              <a:buFont typeface="Symbol" pitchFamily="18" charset="2"/>
              <a:buNone/>
              <a:defRPr/>
            </a:lvl1pPr>
          </a:lstStyle>
          <a:p>
            <a:pPr lvl="0"/>
            <a:r>
              <a:rPr lang="de-DE" noProof="0" smtClean="0"/>
              <a:t>anläßlich der 11. Konferenz für richtige Folienerstellung</a:t>
            </a:r>
            <a:br>
              <a:rPr lang="de-DE" noProof="0" smtClean="0"/>
            </a:br>
            <a:r>
              <a:rPr lang="de-DE" noProof="0" smtClean="0"/>
              <a:t>Dieses Folienlayout nur für </a:t>
            </a:r>
            <a:br>
              <a:rPr lang="de-DE" noProof="0" smtClean="0"/>
            </a:br>
            <a:r>
              <a:rPr lang="de-DE" noProof="0" smtClean="0"/>
              <a:t>On-Line Powerpoint-Präsentationen </a:t>
            </a:r>
            <a:br>
              <a:rPr lang="de-DE" noProof="0" smtClean="0"/>
            </a:br>
            <a:r>
              <a:rPr lang="de-DE" noProof="0" smtClean="0"/>
              <a:t>verwenden.</a:t>
            </a:r>
          </a:p>
        </p:txBody>
      </p:sp>
    </p:spTree>
    <p:extLst>
      <p:ext uri="{BB962C8B-B14F-4D97-AF65-F5344CB8AC3E}">
        <p14:creationId xmlns:p14="http://schemas.microsoft.com/office/powerpoint/2010/main" val="2287262942"/>
      </p:ext>
    </p:extLst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6.emf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oleObject" Target="../embeddings/oleObject1.bin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image" Target="../media/image10.png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image" Target="../media/image9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\\psf\Host\Users\cd\Desktop\Startbild_4zu3-Fuss.jpg"/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7138"/>
            <a:ext cx="9144000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938213"/>
            <a:ext cx="7342188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Mastertitelformat bearbeiten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43000" y="1884363"/>
            <a:ext cx="7694613" cy="399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pic>
        <p:nvPicPr>
          <p:cNvPr id="1029" name="Grafik 10" descr="dlr_signet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" y="6143625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" name="Rectangle 5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43000" y="122238"/>
            <a:ext cx="1230313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800">
                <a:solidFill>
                  <a:srgbClr val="686868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de-DE"/>
              <a:t>www.DLR.de  •  Chart </a:t>
            </a:r>
            <a:fld id="{52917C3B-CD55-4701-84F9-F08C458EA711}" type="slidenum">
              <a:rPr lang="de-DE"/>
              <a:pPr>
                <a:defRPr/>
              </a:pPr>
              <a:t>‹nº›</a:t>
            </a:fld>
            <a:endParaRPr lang="de-DE"/>
          </a:p>
        </p:txBody>
      </p:sp>
      <p:sp>
        <p:nvSpPr>
          <p:cNvPr id="1076" name="Rectangle 5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74900" y="122238"/>
            <a:ext cx="5399088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800">
                <a:solidFill>
                  <a:srgbClr val="686868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de-DE"/>
              <a:t>&gt; Vortrag &gt; Autor  •  Dokumentname &gt; Datum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7" r:id="rId7"/>
    <p:sldLayoutId id="2147483739" r:id="rId8"/>
  </p:sldLayoutIdLst>
  <p:hf hdr="0" dt="0"/>
  <p:txStyles>
    <p:titleStyle>
      <a:lvl1pPr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2pPr>
      <a:lvl3pPr algn="l" rtl="0" eaLnBrk="0" fontAlgn="base" hangingPunct="0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3pPr>
      <a:lvl4pPr algn="l" rtl="0" eaLnBrk="0" fontAlgn="base" hangingPunct="0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4pPr>
      <a:lvl5pPr algn="l" rtl="0" eaLnBrk="0" fontAlgn="base" hangingPunct="0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5pPr>
      <a:lvl6pPr marL="457200" algn="l" rtl="0" fontAlgn="base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6pPr>
      <a:lvl7pPr marL="914400" algn="l" rtl="0" fontAlgn="base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7pPr>
      <a:lvl8pPr marL="1371600" algn="l" rtl="0" fontAlgn="base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8pPr>
      <a:lvl9pPr marL="1828800" algn="l" rtl="0" fontAlgn="base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686868"/>
          </a:solidFill>
          <a:latin typeface="Arial" charset="0"/>
          <a:ea typeface="ヒラギノ角ゴ Pro W3" charset="-128"/>
          <a:cs typeface="Arial" charset="0"/>
        </a:defRPr>
      </a:lvl9pPr>
    </p:titleStyle>
    <p:bodyStyle>
      <a:lvl1pPr marL="179388" indent="-179388"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625475" indent="-179388"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2pPr>
      <a:lvl3pPr marL="1077913" indent="-179388"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3pPr>
      <a:lvl4pPr marL="1524000" indent="-179388"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970088" indent="-173038"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5pPr>
      <a:lvl6pPr marL="2427288" indent="-173038" algn="l" rtl="0" fontAlgn="base">
        <a:lnSpc>
          <a:spcPts val="26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6pPr>
      <a:lvl7pPr marL="2884488" indent="-173038" algn="l" rtl="0" fontAlgn="base">
        <a:lnSpc>
          <a:spcPts val="26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7pPr>
      <a:lvl8pPr marL="3341688" indent="-173038" algn="l" rtl="0" fontAlgn="base">
        <a:lnSpc>
          <a:spcPts val="26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8pPr>
      <a:lvl9pPr marL="3798888" indent="-173038" algn="l" rtl="0" fontAlgn="base">
        <a:lnSpc>
          <a:spcPts val="2600"/>
        </a:lnSpc>
        <a:spcBef>
          <a:spcPct val="0"/>
        </a:spcBef>
        <a:spcAft>
          <a:spcPct val="0"/>
        </a:spcAft>
        <a:buChar char="-"/>
        <a:defRPr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1847"/>
            </a:gs>
            <a:gs pos="100000">
              <a:srgbClr val="0033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914400"/>
            <a:ext cx="77724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2" tIns="45717" rIns="91432" bIns="457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Hauptüberschrift 24 Bold, Klicken Sie...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00200"/>
            <a:ext cx="77724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2" tIns="45717" rIns="91432" bIns="4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Erste Bulletreihe, Schriftfont 22, alle in Frutiger 45 light, Einrückung ist zeilenbündig, Zeilenabstand 1 plus 0,5 nach Absatz und 0,25 vor einem Absatz</a:t>
            </a:r>
          </a:p>
          <a:p>
            <a:pPr lvl="0"/>
            <a:r>
              <a:rPr lang="de-DE" smtClean="0"/>
              <a:t>Aufzählungszeichen ist Symbol, 80% des Textes</a:t>
            </a:r>
          </a:p>
          <a:p>
            <a:pPr lvl="1"/>
            <a:r>
              <a:rPr lang="de-DE" smtClean="0"/>
              <a:t>Zweite Bulletreihe, Schriftfont 20, Einrückung ist ebenfalls zeilenbündig, Zeilenabstand 1 plus 0,25 nach Absatz</a:t>
            </a:r>
          </a:p>
          <a:p>
            <a:pPr lvl="1"/>
            <a:r>
              <a:rPr lang="de-DE" smtClean="0"/>
              <a:t>Aufzählungszeichen ist Marlet, 80% des Textes</a:t>
            </a:r>
          </a:p>
          <a:p>
            <a:pPr lvl="2"/>
            <a:r>
              <a:rPr lang="de-DE" smtClean="0"/>
              <a:t>Dritte Bulletreihe, Schriftfont 20, Einrückung ist ebenfalls zeilenbündig, Zeilenabstand 1 plus 0,15 nach Absatz </a:t>
            </a:r>
          </a:p>
          <a:p>
            <a:pPr lvl="2"/>
            <a:r>
              <a:rPr lang="de-DE" smtClean="0"/>
              <a:t>Keine weitere Einrückung verwenden!</a:t>
            </a:r>
          </a:p>
          <a:p>
            <a:pPr lvl="2"/>
            <a:r>
              <a:rPr lang="de-DE" smtClean="0"/>
              <a:t>Aufzählungszeichen ist Symbol, 80% des Textes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6083300" y="165100"/>
            <a:ext cx="2873375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4606" tIns="34922" rIns="74606" bIns="34922">
            <a:spAutoFit/>
          </a:bodyPr>
          <a:lstStyle/>
          <a:p>
            <a:pPr defTabSz="736600" eaLnBrk="0" hangingPunct="0">
              <a:lnSpc>
                <a:spcPct val="100000"/>
              </a:lnSpc>
              <a:buFontTx/>
              <a:buNone/>
            </a:pPr>
            <a:r>
              <a:rPr lang="en-US" sz="1400" b="1" smtClean="0">
                <a:solidFill>
                  <a:srgbClr val="FFFFFF"/>
                </a:solidFill>
                <a:latin typeface="Frutiger 45 Light" pitchFamily="34" charset="0"/>
                <a:ea typeface="+mn-ea"/>
              </a:rPr>
              <a:t>Cluster </a:t>
            </a:r>
          </a:p>
          <a:p>
            <a:pPr defTabSz="736600" eaLnBrk="0" hangingPunct="0">
              <a:lnSpc>
                <a:spcPct val="100000"/>
              </a:lnSpc>
              <a:buFontTx/>
              <a:buNone/>
            </a:pPr>
            <a:r>
              <a:rPr lang="en-US" sz="1400" b="1" smtClean="0">
                <a:solidFill>
                  <a:srgbClr val="FFFFFF"/>
                </a:solidFill>
                <a:latin typeface="Frutiger 45 Light" pitchFamily="34" charset="0"/>
                <a:ea typeface="+mn-ea"/>
              </a:rPr>
              <a:t>Angewandte Fernerkundung</a:t>
            </a:r>
            <a:endParaRPr lang="en-US" sz="1400" smtClean="0">
              <a:solidFill>
                <a:srgbClr val="000000"/>
              </a:solidFill>
              <a:latin typeface="Frutiger 45 Light" pitchFamily="34" charset="0"/>
              <a:ea typeface="+mn-ea"/>
            </a:endParaRPr>
          </a:p>
        </p:txBody>
      </p:sp>
      <p:sp>
        <p:nvSpPr>
          <p:cNvPr id="19461" name="Line 5"/>
          <p:cNvSpPr>
            <a:spLocks noChangeShapeType="1"/>
          </p:cNvSpPr>
          <p:nvPr/>
        </p:nvSpPr>
        <p:spPr bwMode="auto">
          <a:xfrm>
            <a:off x="457200" y="723900"/>
            <a:ext cx="8229600" cy="0"/>
          </a:xfrm>
          <a:prstGeom prst="line">
            <a:avLst/>
          </a:prstGeom>
          <a:noFill/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100000"/>
              </a:lnSpc>
              <a:buFontTx/>
              <a:buNone/>
            </a:pPr>
            <a:endParaRPr lang="de-DE" sz="2400" smtClean="0">
              <a:solidFill>
                <a:srgbClr val="000000"/>
              </a:solidFill>
              <a:latin typeface="Times New Roman" pitchFamily="18" charset="0"/>
              <a:ea typeface="+mn-ea"/>
            </a:endParaRPr>
          </a:p>
        </p:txBody>
      </p:sp>
      <p:graphicFrame>
        <p:nvGraphicFramePr>
          <p:cNvPr id="19462" name="Object 6"/>
          <p:cNvGraphicFramePr>
            <a:graphicFrameLocks/>
          </p:cNvGraphicFramePr>
          <p:nvPr/>
        </p:nvGraphicFramePr>
        <p:xfrm>
          <a:off x="263525" y="80963"/>
          <a:ext cx="723900" cy="604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7" name="Dokument" r:id="rId14" imgW="7534224" imgH="1457257" progId="Word.Document.8">
                  <p:embed/>
                </p:oleObj>
              </mc:Choice>
              <mc:Fallback>
                <p:oleObj name="Dokument" r:id="rId14" imgW="7534224" imgH="1457257" progId="Word.Documen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5">
                        <a:lum bright="38000" contrast="-10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80940" t="46979" r="5879" b="500"/>
                      <a:stretch>
                        <a:fillRect/>
                      </a:stretch>
                    </p:blipFill>
                    <p:spPr bwMode="auto">
                      <a:xfrm>
                        <a:off x="263525" y="80963"/>
                        <a:ext cx="723900" cy="604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65759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ransition>
    <p:zo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FFC8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FFC800"/>
          </a:solidFill>
          <a:latin typeface="Frutiger 45 Ligh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FFC800"/>
          </a:solidFill>
          <a:latin typeface="Frutiger 45 Ligh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FFC800"/>
          </a:solidFill>
          <a:latin typeface="Frutiger 45 Ligh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FFC800"/>
          </a:solidFill>
          <a:latin typeface="Frutiger 45 Light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FFC800"/>
          </a:solidFill>
          <a:latin typeface="Frutiger 45 Ligh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FFC800"/>
          </a:solidFill>
          <a:latin typeface="Frutiger 45 Ligh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FFC800"/>
          </a:solidFill>
          <a:latin typeface="Frutiger 45 Ligh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FFC800"/>
          </a:solidFill>
          <a:latin typeface="Frutiger 45 Light" pitchFamily="34" charset="0"/>
        </a:defRPr>
      </a:lvl9pPr>
    </p:titleStyle>
    <p:bodyStyle>
      <a:lvl1pPr marL="284163" indent="-284163" algn="l" rtl="0" eaLnBrk="0" fontAlgn="base" hangingPunct="0">
        <a:spcBef>
          <a:spcPct val="25000"/>
        </a:spcBef>
        <a:spcAft>
          <a:spcPct val="50000"/>
        </a:spcAft>
        <a:buSzPct val="80000"/>
        <a:buFont typeface="Symbol" pitchFamily="18" charset="2"/>
        <a:buChar char="·"/>
        <a:defRPr sz="2200">
          <a:solidFill>
            <a:schemeClr val="bg1"/>
          </a:solidFill>
          <a:latin typeface="+mn-lt"/>
          <a:ea typeface="+mn-ea"/>
          <a:cs typeface="+mn-cs"/>
        </a:defRPr>
      </a:lvl1pPr>
      <a:lvl2pPr marL="765175" indent="-290513" algn="l" rtl="0" eaLnBrk="0" fontAlgn="base" hangingPunct="0">
        <a:spcBef>
          <a:spcPct val="0"/>
        </a:spcBef>
        <a:spcAft>
          <a:spcPct val="25000"/>
        </a:spcAft>
        <a:buSzPct val="80000"/>
        <a:buFont typeface="Marlett" pitchFamily="2" charset="2"/>
        <a:buChar char="4"/>
        <a:defRPr sz="2000">
          <a:solidFill>
            <a:schemeClr val="bg1"/>
          </a:solidFill>
          <a:latin typeface="+mn-lt"/>
        </a:defRPr>
      </a:lvl2pPr>
      <a:lvl3pPr marL="1184275" indent="-228600" algn="l" rtl="0" eaLnBrk="0" fontAlgn="base" hangingPunct="0">
        <a:spcBef>
          <a:spcPct val="0"/>
        </a:spcBef>
        <a:spcAft>
          <a:spcPct val="15000"/>
        </a:spcAft>
        <a:buSzPct val="80000"/>
        <a:buChar char="–"/>
        <a:defRPr sz="2000">
          <a:solidFill>
            <a:schemeClr val="bg1"/>
          </a:solidFill>
          <a:latin typeface="+mn-lt"/>
        </a:defRPr>
      </a:lvl3pPr>
      <a:lvl4pPr marL="1603375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224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4796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368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3940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512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7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5661025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732915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7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3000"/>
                                        <p:tgtEl>
                                          <p:spTgt spid="23173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317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17314" grpId="0"/>
      <p:bldP spid="2317314" grpId="1"/>
    </p:bld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838200"/>
            <a:ext cx="77724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Mastertitelformat bearbeiten</a:t>
            </a:r>
          </a:p>
        </p:txBody>
      </p:sp>
      <p:sp>
        <p:nvSpPr>
          <p:cNvPr id="17100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905000"/>
            <a:ext cx="77724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pic>
        <p:nvPicPr>
          <p:cNvPr id="1710084" name="Picture 4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84900"/>
            <a:ext cx="9147175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10085" name="Rectangle 5"/>
          <p:cNvSpPr>
            <a:spLocks noChangeArrowheads="1"/>
          </p:cNvSpPr>
          <p:nvPr userDrawn="1"/>
        </p:nvSpPr>
        <p:spPr bwMode="auto">
          <a:xfrm>
            <a:off x="3203575" y="6629400"/>
            <a:ext cx="55626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17998" rIns="0" bIns="0"/>
          <a:lstStyle/>
          <a:p>
            <a:pPr algn="r">
              <a:lnSpc>
                <a:spcPct val="100000"/>
              </a:lnSpc>
              <a:buFontTx/>
              <a:buNone/>
            </a:pPr>
            <a:r>
              <a:rPr lang="de-DE" sz="600" smtClean="0">
                <a:solidFill>
                  <a:srgbClr val="FFFFFF"/>
                </a:solidFill>
                <a:ea typeface="+mn-ea"/>
              </a:rPr>
              <a:t>28.06.2011</a:t>
            </a:r>
          </a:p>
        </p:txBody>
      </p:sp>
      <p:pic>
        <p:nvPicPr>
          <p:cNvPr id="1710087" name="Picture 7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40825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10088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203575" y="6453188"/>
            <a:ext cx="55626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7200" rIns="0" bIns="0" numCol="1" anchor="t" anchorCtr="0" compatLnSpc="1">
            <a:prstTxWarp prst="textNoShape">
              <a:avLst/>
            </a:prstTxWarp>
          </a:bodyPr>
          <a:lstStyle>
            <a:lvl1pPr algn="r">
              <a:defRPr sz="800">
                <a:latin typeface="+mn-lt"/>
              </a:defRPr>
            </a:lvl1pPr>
          </a:lstStyle>
          <a:p>
            <a:pPr>
              <a:lnSpc>
                <a:spcPct val="100000"/>
              </a:lnSpc>
              <a:buFontTx/>
              <a:buNone/>
            </a:pPr>
            <a:r>
              <a:rPr lang="de-DE" smtClean="0">
                <a:solidFill>
                  <a:srgbClr val="000000"/>
                </a:solidFill>
                <a:ea typeface="+mn-ea"/>
              </a:rPr>
              <a:t>&lt; </a:t>
            </a:r>
            <a:fld id="{B9B989F2-2887-45CA-973A-2DE394E2E5BA}" type="slidenum">
              <a:rPr lang="de-DE" smtClean="0">
                <a:solidFill>
                  <a:srgbClr val="000000"/>
                </a:solidFill>
                <a:ea typeface="+mn-ea"/>
              </a:rPr>
              <a:pPr>
                <a:lnSpc>
                  <a:spcPct val="100000"/>
                </a:lnSpc>
                <a:buFontTx/>
                <a:buNone/>
              </a:pPr>
              <a:t>‹nº›</a:t>
            </a:fld>
            <a:r>
              <a:rPr lang="de-DE" smtClean="0">
                <a:solidFill>
                  <a:srgbClr val="000000"/>
                </a:solidFill>
                <a:ea typeface="+mn-ea"/>
              </a:rPr>
              <a:t> &gt; 19th WCGT Conference Prague August 2011 &gt; Dieter Hausamann DLR</a:t>
            </a:r>
          </a:p>
        </p:txBody>
      </p:sp>
    </p:spTree>
    <p:extLst>
      <p:ext uri="{BB962C8B-B14F-4D97-AF65-F5344CB8AC3E}">
        <p14:creationId xmlns:p14="http://schemas.microsoft.com/office/powerpoint/2010/main" val="2948012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hf hdr="0" ftr="0" dt="0"/>
  <p:txStyles>
    <p:titleStyle>
      <a:lvl1pPr algn="l" rtl="0" fontAlgn="base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454545"/>
          </a:solidFill>
          <a:latin typeface="+mj-lt"/>
          <a:ea typeface="+mj-ea"/>
          <a:cs typeface="+mj-cs"/>
        </a:defRPr>
      </a:lvl1pPr>
      <a:lvl2pPr algn="l" rtl="0" fontAlgn="base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454545"/>
          </a:solidFill>
          <a:latin typeface="Arial" charset="0"/>
        </a:defRPr>
      </a:lvl2pPr>
      <a:lvl3pPr algn="l" rtl="0" fontAlgn="base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454545"/>
          </a:solidFill>
          <a:latin typeface="Arial" charset="0"/>
        </a:defRPr>
      </a:lvl3pPr>
      <a:lvl4pPr algn="l" rtl="0" fontAlgn="base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454545"/>
          </a:solidFill>
          <a:latin typeface="Arial" charset="0"/>
        </a:defRPr>
      </a:lvl4pPr>
      <a:lvl5pPr algn="l" rtl="0" fontAlgn="base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454545"/>
          </a:solidFill>
          <a:latin typeface="Arial" charset="0"/>
        </a:defRPr>
      </a:lvl5pPr>
      <a:lvl6pPr marL="457200" algn="l" rtl="0" fontAlgn="base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454545"/>
          </a:solidFill>
          <a:latin typeface="Arial" charset="0"/>
        </a:defRPr>
      </a:lvl6pPr>
      <a:lvl7pPr marL="914400" algn="l" rtl="0" fontAlgn="base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454545"/>
          </a:solidFill>
          <a:latin typeface="Arial" charset="0"/>
        </a:defRPr>
      </a:lvl7pPr>
      <a:lvl8pPr marL="1371600" algn="l" rtl="0" fontAlgn="base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454545"/>
          </a:solidFill>
          <a:latin typeface="Arial" charset="0"/>
        </a:defRPr>
      </a:lvl8pPr>
      <a:lvl9pPr marL="1828800" algn="l" rtl="0" fontAlgn="base">
        <a:lnSpc>
          <a:spcPts val="2900"/>
        </a:lnSpc>
        <a:spcBef>
          <a:spcPct val="0"/>
        </a:spcBef>
        <a:spcAft>
          <a:spcPct val="0"/>
        </a:spcAft>
        <a:defRPr sz="2400" b="1">
          <a:solidFill>
            <a:srgbClr val="454545"/>
          </a:solidFill>
          <a:latin typeface="Arial" charset="0"/>
        </a:defRPr>
      </a:lvl9pPr>
    </p:titleStyle>
    <p:bodyStyle>
      <a:lvl1pPr marL="381000" indent="-381000" algn="l" rtl="0" fontAlgn="base">
        <a:spcBef>
          <a:spcPct val="25000"/>
        </a:spcBef>
        <a:spcAft>
          <a:spcPct val="0"/>
        </a:spcAft>
        <a:buSzPct val="90000"/>
        <a:buBlip>
          <a:blip r:embed="rId15"/>
        </a:buBlip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950913" indent="-379413" algn="l" rtl="0" fontAlgn="base">
        <a:spcBef>
          <a:spcPct val="25000"/>
        </a:spcBef>
        <a:spcAft>
          <a:spcPct val="0"/>
        </a:spcAft>
        <a:buSzPct val="90000"/>
        <a:buBlip>
          <a:blip r:embed="rId15"/>
        </a:buBlip>
        <a:defRPr>
          <a:solidFill>
            <a:schemeClr val="tx1"/>
          </a:solidFill>
          <a:latin typeface="+mn-lt"/>
        </a:defRPr>
      </a:lvl2pPr>
      <a:lvl3pPr marL="1520825" indent="-379413" algn="l" rtl="0" fontAlgn="base">
        <a:spcBef>
          <a:spcPct val="25000"/>
        </a:spcBef>
        <a:spcAft>
          <a:spcPct val="0"/>
        </a:spcAft>
        <a:buSzPct val="90000"/>
        <a:buBlip>
          <a:blip r:embed="rId15"/>
        </a:buBlip>
        <a:defRPr>
          <a:solidFill>
            <a:schemeClr val="tx1"/>
          </a:solidFill>
          <a:latin typeface="+mn-lt"/>
        </a:defRPr>
      </a:lvl3pPr>
      <a:lvl4pPr marL="2092325" indent="-381000" algn="l" rtl="0" fontAlgn="base">
        <a:spcBef>
          <a:spcPct val="25000"/>
        </a:spcBef>
        <a:spcAft>
          <a:spcPct val="0"/>
        </a:spcAft>
        <a:buSzPct val="90000"/>
        <a:buBlip>
          <a:blip r:embed="rId15"/>
        </a:buBlip>
        <a:defRPr>
          <a:solidFill>
            <a:schemeClr val="tx1"/>
          </a:solidFill>
          <a:latin typeface="+mn-lt"/>
        </a:defRPr>
      </a:lvl4pPr>
      <a:lvl5pPr marL="2663825" indent="-381000" algn="l" rtl="0" fontAlgn="base">
        <a:spcBef>
          <a:spcPct val="25000"/>
        </a:spcBef>
        <a:spcAft>
          <a:spcPct val="0"/>
        </a:spcAft>
        <a:buSzPct val="90000"/>
        <a:buBlip>
          <a:blip r:embed="rId15"/>
        </a:buBlip>
        <a:defRPr>
          <a:solidFill>
            <a:schemeClr val="tx1"/>
          </a:solidFill>
          <a:latin typeface="+mn-lt"/>
        </a:defRPr>
      </a:lvl5pPr>
      <a:lvl6pPr marL="3121025" indent="-381000" algn="l" rtl="0" fontAlgn="base">
        <a:spcBef>
          <a:spcPct val="25000"/>
        </a:spcBef>
        <a:spcAft>
          <a:spcPct val="0"/>
        </a:spcAft>
        <a:buSzPct val="90000"/>
        <a:buBlip>
          <a:blip r:embed="rId15"/>
        </a:buBlip>
        <a:defRPr>
          <a:solidFill>
            <a:schemeClr val="tx1"/>
          </a:solidFill>
          <a:latin typeface="+mn-lt"/>
        </a:defRPr>
      </a:lvl6pPr>
      <a:lvl7pPr marL="3578225" indent="-381000" algn="l" rtl="0" fontAlgn="base">
        <a:spcBef>
          <a:spcPct val="25000"/>
        </a:spcBef>
        <a:spcAft>
          <a:spcPct val="0"/>
        </a:spcAft>
        <a:buSzPct val="90000"/>
        <a:buBlip>
          <a:blip r:embed="rId15"/>
        </a:buBlip>
        <a:defRPr>
          <a:solidFill>
            <a:schemeClr val="tx1"/>
          </a:solidFill>
          <a:latin typeface="+mn-lt"/>
        </a:defRPr>
      </a:lvl7pPr>
      <a:lvl8pPr marL="4035425" indent="-381000" algn="l" rtl="0" fontAlgn="base">
        <a:spcBef>
          <a:spcPct val="25000"/>
        </a:spcBef>
        <a:spcAft>
          <a:spcPct val="0"/>
        </a:spcAft>
        <a:buSzPct val="90000"/>
        <a:buBlip>
          <a:blip r:embed="rId15"/>
        </a:buBlip>
        <a:defRPr>
          <a:solidFill>
            <a:schemeClr val="tx1"/>
          </a:solidFill>
          <a:latin typeface="+mn-lt"/>
        </a:defRPr>
      </a:lvl8pPr>
      <a:lvl9pPr marL="4492625" indent="-381000" algn="l" rtl="0" fontAlgn="base">
        <a:spcBef>
          <a:spcPct val="25000"/>
        </a:spcBef>
        <a:spcAft>
          <a:spcPct val="0"/>
        </a:spcAft>
        <a:buSzPct val="90000"/>
        <a:buBlip>
          <a:blip r:embed="rId15"/>
        </a:buBlip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1.png"/><Relationship Id="rId4" Type="http://schemas.openxmlformats.org/officeDocument/2006/relationships/oleObject" Target="../embeddings/oleObject3.bin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20.png"/><Relationship Id="rId5" Type="http://schemas.openxmlformats.org/officeDocument/2006/relationships/image" Target="../media/image30.png"/><Relationship Id="rId15" Type="http://schemas.openxmlformats.org/officeDocument/2006/relationships/image" Target="../media/image38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51.jpe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11" Type="http://schemas.openxmlformats.org/officeDocument/2006/relationships/image" Target="../media/image53.jpeg"/><Relationship Id="rId5" Type="http://schemas.openxmlformats.org/officeDocument/2006/relationships/image" Target="../media/image30.png"/><Relationship Id="rId15" Type="http://schemas.openxmlformats.org/officeDocument/2006/relationships/image" Target="../media/image54.png"/><Relationship Id="rId10" Type="http://schemas.openxmlformats.org/officeDocument/2006/relationships/image" Target="../media/image19.png"/><Relationship Id="rId4" Type="http://schemas.openxmlformats.org/officeDocument/2006/relationships/image" Target="../media/image50.jpeg"/><Relationship Id="rId9" Type="http://schemas.openxmlformats.org/officeDocument/2006/relationships/image" Target="../media/image52.jpeg"/><Relationship Id="rId1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5" Type="http://schemas.openxmlformats.org/officeDocument/2006/relationships/image" Target="../media/image6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11" Type="http://schemas.openxmlformats.org/officeDocument/2006/relationships/image" Target="../media/image20.png"/><Relationship Id="rId5" Type="http://schemas.openxmlformats.org/officeDocument/2006/relationships/image" Target="../media/image14.jpe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53.jpeg"/><Relationship Id="rId5" Type="http://schemas.openxmlformats.org/officeDocument/2006/relationships/image" Target="../media/image14.jpeg"/><Relationship Id="rId15" Type="http://schemas.openxmlformats.org/officeDocument/2006/relationships/image" Target="../media/image71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52.jpeg"/><Relationship Id="rId1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7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tiff"/><Relationship Id="rId3" Type="http://schemas.openxmlformats.org/officeDocument/2006/relationships/image" Target="../media/image79.tiff"/><Relationship Id="rId7" Type="http://schemas.openxmlformats.org/officeDocument/2006/relationships/image" Target="../media/image83.tiff"/><Relationship Id="rId2" Type="http://schemas.openxmlformats.org/officeDocument/2006/relationships/image" Target="../media/image7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tiff"/><Relationship Id="rId5" Type="http://schemas.openxmlformats.org/officeDocument/2006/relationships/image" Target="../media/image81.tiff"/><Relationship Id="rId4" Type="http://schemas.openxmlformats.org/officeDocument/2006/relationships/image" Target="../media/image80.tif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eldiss.uni-kiel.de/macau/receive/dissertation_diss_00003669" TargetMode="External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3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20.png"/><Relationship Id="rId5" Type="http://schemas.openxmlformats.org/officeDocument/2006/relationships/image" Target="../media/image30.png"/><Relationship Id="rId15" Type="http://schemas.openxmlformats.org/officeDocument/2006/relationships/image" Target="../media/image32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6.png"/><Relationship Id="rId5" Type="http://schemas.openxmlformats.org/officeDocument/2006/relationships/oleObject" Target="../embeddings/oleObject5.bin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5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/>
              <a:t>Folie </a:t>
            </a:r>
            <a:fld id="{B9543666-ECF8-45ED-A12D-536AA9D8896B}" type="slidenum">
              <a:rPr lang="de-DE"/>
              <a:pPr/>
              <a:t>1</a:t>
            </a:fld>
            <a:endParaRPr lang="de-DE"/>
          </a:p>
        </p:txBody>
      </p:sp>
      <p:graphicFrame>
        <p:nvGraphicFramePr>
          <p:cNvPr id="2001922" name="Object 2"/>
          <p:cNvGraphicFramePr>
            <a:graphicFrameLocks noChangeAspect="1"/>
          </p:cNvGraphicFramePr>
          <p:nvPr/>
        </p:nvGraphicFramePr>
        <p:xfrm>
          <a:off x="0" y="12700"/>
          <a:ext cx="9144000" cy="683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2" name="Photo Editor Photo" r:id="rId4" imgW="20504762" imgH="16771429" progId="MSPhotoEd.3">
                  <p:embed/>
                </p:oleObj>
              </mc:Choice>
              <mc:Fallback>
                <p:oleObj name="Photo Editor Photo" r:id="rId4" imgW="20504762" imgH="1677142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2700"/>
                        <a:ext cx="9144000" cy="6838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01923" name="WordArt 3"/>
          <p:cNvSpPr>
            <a:spLocks noChangeArrowheads="1" noChangeShapeType="1" noTextEdit="1"/>
          </p:cNvSpPr>
          <p:nvPr/>
        </p:nvSpPr>
        <p:spPr bwMode="auto">
          <a:xfrm>
            <a:off x="1763713" y="1340768"/>
            <a:ext cx="6696075" cy="3888432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>
              <a:buNone/>
            </a:pPr>
            <a:r>
              <a:rPr lang="de-DE" sz="9600" kern="10" dirty="0" smtClean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Remote </a:t>
            </a:r>
            <a:r>
              <a:rPr lang="de-DE" sz="9600" kern="10" dirty="0" err="1" smtClean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Sensing</a:t>
            </a:r>
            <a:endParaRPr lang="de-DE" sz="9600" kern="10" dirty="0" smtClean="0">
              <a:ln w="9525">
                <a:round/>
                <a:headEnd/>
                <a:tailEnd/>
              </a:ln>
              <a:gradFill rotWithShape="0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Impact"/>
            </a:endParaRPr>
          </a:p>
          <a:p>
            <a:pPr algn="ctr">
              <a:buNone/>
            </a:pPr>
            <a:endParaRPr lang="de-DE" sz="9600" kern="10" dirty="0">
              <a:ln w="9525">
                <a:round/>
                <a:headEnd/>
                <a:tailEnd/>
              </a:ln>
              <a:gradFill rotWithShape="0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Impact"/>
            </a:endParaRPr>
          </a:p>
          <a:p>
            <a:pPr algn="ctr">
              <a:buNone/>
            </a:pPr>
            <a:endParaRPr lang="de-DE" sz="9600" kern="10" dirty="0" smtClean="0">
              <a:ln w="9525">
                <a:round/>
                <a:headEnd/>
                <a:tailEnd/>
              </a:ln>
              <a:gradFill rotWithShape="0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Impact"/>
            </a:endParaRPr>
          </a:p>
          <a:p>
            <a:pPr algn="ctr">
              <a:buNone/>
            </a:pPr>
            <a:r>
              <a:rPr lang="de-DE" sz="9600" kern="10" dirty="0" smtClean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  </a:t>
            </a:r>
          </a:p>
          <a:p>
            <a:pPr algn="ctr">
              <a:buNone/>
            </a:pPr>
            <a:r>
              <a:rPr lang="de-DE" sz="9600" kern="10" dirty="0" smtClean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Experiments</a:t>
            </a:r>
            <a:endParaRPr lang="de-DE" sz="9600" kern="10" dirty="0">
              <a:ln w="9525">
                <a:round/>
                <a:headEnd/>
                <a:tailEnd/>
              </a:ln>
              <a:gradFill rotWithShape="0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382349312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019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019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01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192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370115" name="Picture 3" descr="40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4450"/>
            <a:ext cx="10260013" cy="68405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09834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8066" name="Rectangle 2"/>
          <p:cNvSpPr>
            <a:spLocks noChangeArrowheads="1"/>
          </p:cNvSpPr>
          <p:nvPr/>
        </p:nvSpPr>
        <p:spPr bwMode="auto">
          <a:xfrm>
            <a:off x="0" y="0"/>
            <a:ext cx="9288463" cy="69103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grpSp>
        <p:nvGrpSpPr>
          <p:cNvPr id="2008067" name="Group 3"/>
          <p:cNvGrpSpPr>
            <a:grpSpLocks/>
          </p:cNvGrpSpPr>
          <p:nvPr/>
        </p:nvGrpSpPr>
        <p:grpSpPr bwMode="auto">
          <a:xfrm>
            <a:off x="0" y="0"/>
            <a:ext cx="9248775" cy="6886575"/>
            <a:chOff x="-13" y="0"/>
            <a:chExt cx="5826" cy="4338"/>
          </a:xfrm>
        </p:grpSpPr>
        <p:pic>
          <p:nvPicPr>
            <p:cNvPr id="2008068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4" y="3181"/>
              <a:ext cx="1435" cy="11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08069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3" y="0"/>
              <a:ext cx="1487" cy="1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08070" name="Picture 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9" y="3181"/>
              <a:ext cx="1258" cy="11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folHlink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08071" name="Picture 7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7" y="0"/>
              <a:ext cx="1111" cy="11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08072" name="Picture 8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81"/>
              <a:ext cx="1095" cy="11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08073" name="Picture 9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9" y="3182"/>
              <a:ext cx="1002" cy="11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08074" name="Picture 10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" y="1570"/>
              <a:ext cx="1424" cy="11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08075" name="Picture 1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9" y="1520"/>
              <a:ext cx="1424" cy="11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08076" name="Picture 1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9" y="0"/>
              <a:ext cx="1013" cy="11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08077" name="Picture 13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3" y="0"/>
              <a:ext cx="1489" cy="1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08078" name="Text Box 14"/>
            <p:cNvSpPr txBox="1">
              <a:spLocks noChangeArrowheads="1"/>
            </p:cNvSpPr>
            <p:nvPr/>
          </p:nvSpPr>
          <p:spPr bwMode="auto">
            <a:xfrm>
              <a:off x="45" y="840"/>
              <a:ext cx="39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2" tIns="45717" rIns="91432" bIns="45717">
              <a:spAutoFit/>
            </a:bodyPr>
            <a:lstStyle/>
            <a:p>
              <a:r>
                <a:rPr lang="de-DE" b="1">
                  <a:solidFill>
                    <a:srgbClr val="FFFF00"/>
                  </a:solidFill>
                  <a:latin typeface="Frutiger 45 Light" pitchFamily="34" charset="0"/>
                </a:rPr>
                <a:t>MF</a:t>
              </a:r>
            </a:p>
          </p:txBody>
        </p:sp>
        <p:sp>
          <p:nvSpPr>
            <p:cNvPr id="2008079" name="Text Box 15"/>
            <p:cNvSpPr txBox="1">
              <a:spLocks noChangeArrowheads="1"/>
            </p:cNvSpPr>
            <p:nvPr/>
          </p:nvSpPr>
          <p:spPr bwMode="auto">
            <a:xfrm>
              <a:off x="2744" y="794"/>
              <a:ext cx="36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2" tIns="45717" rIns="91432" bIns="45717">
              <a:spAutoFit/>
            </a:bodyPr>
            <a:lstStyle/>
            <a:p>
              <a:pPr algn="r"/>
              <a:r>
                <a:rPr lang="de-DE" b="1">
                  <a:solidFill>
                    <a:srgbClr val="FFFF00"/>
                  </a:solidFill>
                  <a:latin typeface="Frutiger 45 Light" pitchFamily="34" charset="0"/>
                </a:rPr>
                <a:t>PA</a:t>
              </a:r>
            </a:p>
          </p:txBody>
        </p:sp>
        <p:sp>
          <p:nvSpPr>
            <p:cNvPr id="2008080" name="Text Box 16"/>
            <p:cNvSpPr txBox="1">
              <a:spLocks noChangeArrowheads="1"/>
            </p:cNvSpPr>
            <p:nvPr/>
          </p:nvSpPr>
          <p:spPr bwMode="auto">
            <a:xfrm>
              <a:off x="5366" y="794"/>
              <a:ext cx="37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2" tIns="45717" rIns="91432" bIns="45717">
              <a:spAutoFit/>
            </a:bodyPr>
            <a:lstStyle/>
            <a:p>
              <a:r>
                <a:rPr lang="de-DE" b="1">
                  <a:solidFill>
                    <a:srgbClr val="FFFF00"/>
                  </a:solidFill>
                  <a:latin typeface="Frutiger 45 Light" pitchFamily="34" charset="0"/>
                </a:rPr>
                <a:t>HR</a:t>
              </a:r>
            </a:p>
          </p:txBody>
        </p:sp>
        <p:sp>
          <p:nvSpPr>
            <p:cNvPr id="2008081" name="Text Box 17"/>
            <p:cNvSpPr txBox="1">
              <a:spLocks noChangeArrowheads="1"/>
            </p:cNvSpPr>
            <p:nvPr/>
          </p:nvSpPr>
          <p:spPr bwMode="auto">
            <a:xfrm>
              <a:off x="113" y="2321"/>
              <a:ext cx="35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2" tIns="45717" rIns="91432" bIns="45717">
              <a:spAutoFit/>
            </a:bodyPr>
            <a:lstStyle/>
            <a:p>
              <a:r>
                <a:rPr lang="de-DE" b="1">
                  <a:solidFill>
                    <a:srgbClr val="FFFF00"/>
                  </a:solidFill>
                  <a:latin typeface="Frutiger 45 Light" pitchFamily="34" charset="0"/>
                </a:rPr>
                <a:t>RB</a:t>
              </a:r>
            </a:p>
          </p:txBody>
        </p:sp>
        <p:sp>
          <p:nvSpPr>
            <p:cNvPr id="2008082" name="Text Box 18"/>
            <p:cNvSpPr txBox="1">
              <a:spLocks noChangeArrowheads="1"/>
            </p:cNvSpPr>
            <p:nvPr/>
          </p:nvSpPr>
          <p:spPr bwMode="auto">
            <a:xfrm>
              <a:off x="5454" y="2291"/>
              <a:ext cx="32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2" tIns="45717" rIns="91432" bIns="45717">
              <a:spAutoFit/>
            </a:bodyPr>
            <a:lstStyle/>
            <a:p>
              <a:r>
                <a:rPr lang="de-DE" b="1">
                  <a:solidFill>
                    <a:srgbClr val="FFFF00"/>
                  </a:solidFill>
                  <a:latin typeface="Frutiger 45 Light" pitchFamily="34" charset="0"/>
                </a:rPr>
                <a:t>FB</a:t>
              </a:r>
            </a:p>
          </p:txBody>
        </p:sp>
        <p:sp>
          <p:nvSpPr>
            <p:cNvPr id="2008083" name="Text Box 19"/>
            <p:cNvSpPr txBox="1">
              <a:spLocks noChangeArrowheads="1"/>
            </p:cNvSpPr>
            <p:nvPr/>
          </p:nvSpPr>
          <p:spPr bwMode="auto">
            <a:xfrm>
              <a:off x="839" y="4027"/>
              <a:ext cx="49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2" tIns="45717" rIns="91432" bIns="45717">
              <a:spAutoFit/>
            </a:bodyPr>
            <a:lstStyle/>
            <a:p>
              <a:r>
                <a:rPr lang="de-DE" b="1">
                  <a:solidFill>
                    <a:srgbClr val="FFFF00"/>
                  </a:solidFill>
                  <a:latin typeface="Frutiger 45 Light" pitchFamily="34" charset="0"/>
                </a:rPr>
                <a:t>DFD</a:t>
              </a:r>
            </a:p>
          </p:txBody>
        </p:sp>
        <p:sp>
          <p:nvSpPr>
            <p:cNvPr id="2008084" name="Text Box 20"/>
            <p:cNvSpPr txBox="1">
              <a:spLocks noChangeArrowheads="1"/>
            </p:cNvSpPr>
            <p:nvPr/>
          </p:nvSpPr>
          <p:spPr bwMode="auto">
            <a:xfrm>
              <a:off x="2724" y="4027"/>
              <a:ext cx="38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2" tIns="45717" rIns="91432" bIns="45717">
              <a:spAutoFit/>
            </a:bodyPr>
            <a:lstStyle/>
            <a:p>
              <a:r>
                <a:rPr lang="de-DE" b="1">
                  <a:solidFill>
                    <a:srgbClr val="FFFF00"/>
                  </a:solidFill>
                  <a:latin typeface="Frutiger 45 Light" pitchFamily="34" charset="0"/>
                </a:rPr>
                <a:t>KN</a:t>
              </a:r>
            </a:p>
          </p:txBody>
        </p:sp>
        <p:grpSp>
          <p:nvGrpSpPr>
            <p:cNvPr id="2008085" name="Group 21"/>
            <p:cNvGrpSpPr>
              <a:grpSpLocks noChangeAspect="1"/>
            </p:cNvGrpSpPr>
            <p:nvPr/>
          </p:nvGrpSpPr>
          <p:grpSpPr bwMode="auto">
            <a:xfrm>
              <a:off x="4865" y="3181"/>
              <a:ext cx="941" cy="1156"/>
              <a:chOff x="1976" y="1053"/>
              <a:chExt cx="1807" cy="2219"/>
            </a:xfrm>
          </p:grpSpPr>
          <p:pic>
            <p:nvPicPr>
              <p:cNvPr id="2008086" name="Picture 22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76" y="1053"/>
                <a:ext cx="1807" cy="221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008087" name="Picture 23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26" y="1117"/>
                <a:ext cx="873" cy="52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008088" name="Text Box 24"/>
            <p:cNvSpPr txBox="1">
              <a:spLocks noChangeArrowheads="1"/>
            </p:cNvSpPr>
            <p:nvPr/>
          </p:nvSpPr>
          <p:spPr bwMode="auto">
            <a:xfrm>
              <a:off x="4689" y="4027"/>
              <a:ext cx="41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2" tIns="45717" rIns="91432" bIns="45717">
              <a:spAutoFit/>
            </a:bodyPr>
            <a:lstStyle/>
            <a:p>
              <a:r>
                <a:rPr lang="de-DE" b="1">
                  <a:solidFill>
                    <a:srgbClr val="FFFF00"/>
                  </a:solidFill>
                  <a:latin typeface="Frutiger 45 Light" pitchFamily="34" charset="0"/>
                </a:rPr>
                <a:t>RM</a:t>
              </a:r>
            </a:p>
          </p:txBody>
        </p:sp>
      </p:grpSp>
      <p:sp>
        <p:nvSpPr>
          <p:cNvPr id="2008089" name="Oval 25"/>
          <p:cNvSpPr>
            <a:spLocks noChangeArrowheads="1"/>
          </p:cNvSpPr>
          <p:nvPr/>
        </p:nvSpPr>
        <p:spPr bwMode="auto">
          <a:xfrm>
            <a:off x="2339975" y="1916113"/>
            <a:ext cx="4464050" cy="3025775"/>
          </a:xfrm>
          <a:prstGeom prst="ellipse">
            <a:avLst/>
          </a:prstGeom>
          <a:gradFill rotWithShape="1">
            <a:gsLst>
              <a:gs pos="0">
                <a:srgbClr val="000099">
                  <a:gamma/>
                  <a:shade val="46275"/>
                  <a:invGamma/>
                </a:srgbClr>
              </a:gs>
              <a:gs pos="50000">
                <a:srgbClr val="000099"/>
              </a:gs>
              <a:gs pos="100000">
                <a:srgbClr val="000099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7" rIns="91432" bIns="45717" anchor="ctr"/>
          <a:lstStyle/>
          <a:p>
            <a:pPr algn="ctr"/>
            <a:endParaRPr lang="de-DE" sz="3200" b="1">
              <a:solidFill>
                <a:srgbClr val="FFFF00"/>
              </a:solidFill>
              <a:latin typeface="Frutiger 45 Light" pitchFamily="34" charset="0"/>
            </a:endParaRPr>
          </a:p>
          <a:p>
            <a:pPr algn="ctr"/>
            <a:r>
              <a:rPr lang="de-DE" sz="3600" b="1">
                <a:solidFill>
                  <a:srgbClr val="FFFF00"/>
                </a:solidFill>
                <a:latin typeface="Frutiger 45 Light" pitchFamily="34" charset="0"/>
              </a:rPr>
              <a:t>DLR_School_Lab</a:t>
            </a:r>
          </a:p>
          <a:p>
            <a:pPr algn="ctr"/>
            <a:r>
              <a:rPr lang="de-DE" b="1">
                <a:solidFill>
                  <a:srgbClr val="FFFF00"/>
                </a:solidFill>
                <a:latin typeface="Frutiger 45 Light" pitchFamily="34" charset="0"/>
              </a:rPr>
              <a:t>Oberpfaffenhofen</a:t>
            </a:r>
            <a:r>
              <a:rPr lang="de-DE" b="1">
                <a:solidFill>
                  <a:srgbClr val="FFFF00"/>
                </a:solidFill>
              </a:rPr>
              <a:t> </a:t>
            </a:r>
          </a:p>
          <a:p>
            <a:pPr algn="ctr"/>
            <a:r>
              <a:rPr lang="de-DE" sz="2000" b="1">
                <a:solidFill>
                  <a:srgbClr val="FFFF00"/>
                </a:solidFill>
                <a:latin typeface="Frutiger 45 Light" pitchFamily="34" charset="0"/>
              </a:rPr>
              <a:t> </a:t>
            </a:r>
          </a:p>
          <a:p>
            <a:pPr algn="ctr"/>
            <a:endParaRPr lang="de-DE" b="1">
              <a:solidFill>
                <a:srgbClr val="FFFF00"/>
              </a:solidFill>
            </a:endParaRPr>
          </a:p>
        </p:txBody>
      </p:sp>
      <p:sp>
        <p:nvSpPr>
          <p:cNvPr id="2008090" name="AutoShape 26"/>
          <p:cNvSpPr>
            <a:spLocks noChangeArrowheads="1"/>
          </p:cNvSpPr>
          <p:nvPr/>
        </p:nvSpPr>
        <p:spPr bwMode="auto">
          <a:xfrm rot="-8134406">
            <a:off x="6156325" y="1557338"/>
            <a:ext cx="576263" cy="1265237"/>
          </a:xfrm>
          <a:prstGeom prst="upDownArrow">
            <a:avLst>
              <a:gd name="adj1" fmla="val 50000"/>
              <a:gd name="adj2" fmla="val 43912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08091" name="AutoShape 27"/>
          <p:cNvSpPr>
            <a:spLocks noChangeArrowheads="1"/>
          </p:cNvSpPr>
          <p:nvPr/>
        </p:nvSpPr>
        <p:spPr bwMode="auto">
          <a:xfrm rot="-2734406">
            <a:off x="2395538" y="1571625"/>
            <a:ext cx="576262" cy="1265238"/>
          </a:xfrm>
          <a:prstGeom prst="upDownArrow">
            <a:avLst>
              <a:gd name="adj1" fmla="val 50000"/>
              <a:gd name="adj2" fmla="val 43912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 algn="ctr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08092" name="AutoShape 28"/>
          <p:cNvSpPr>
            <a:spLocks noChangeArrowheads="1"/>
          </p:cNvSpPr>
          <p:nvPr/>
        </p:nvSpPr>
        <p:spPr bwMode="auto">
          <a:xfrm rot="-8134406">
            <a:off x="1684338" y="3652838"/>
            <a:ext cx="576262" cy="1693862"/>
          </a:xfrm>
          <a:prstGeom prst="upDownArrow">
            <a:avLst>
              <a:gd name="adj1" fmla="val 50000"/>
              <a:gd name="adj2" fmla="val 58788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 algn="ctr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08093" name="AutoShape 29"/>
          <p:cNvSpPr>
            <a:spLocks noChangeArrowheads="1"/>
          </p:cNvSpPr>
          <p:nvPr/>
        </p:nvSpPr>
        <p:spPr bwMode="auto">
          <a:xfrm rot="10800000">
            <a:off x="4251325" y="4500563"/>
            <a:ext cx="576263" cy="904875"/>
          </a:xfrm>
          <a:prstGeom prst="upDownArrow">
            <a:avLst>
              <a:gd name="adj1" fmla="val 50000"/>
              <a:gd name="adj2" fmla="val 31405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 algn="ctr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08094" name="AutoShape 30"/>
          <p:cNvSpPr>
            <a:spLocks noChangeArrowheads="1"/>
          </p:cNvSpPr>
          <p:nvPr/>
        </p:nvSpPr>
        <p:spPr bwMode="auto">
          <a:xfrm rot="10800000">
            <a:off x="3635375" y="1341438"/>
            <a:ext cx="576263" cy="904875"/>
          </a:xfrm>
          <a:prstGeom prst="upDownArrow">
            <a:avLst>
              <a:gd name="adj1" fmla="val 50000"/>
              <a:gd name="adj2" fmla="val 31405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 algn="ctr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08095" name="AutoShape 31"/>
          <p:cNvSpPr>
            <a:spLocks noChangeArrowheads="1"/>
          </p:cNvSpPr>
          <p:nvPr/>
        </p:nvSpPr>
        <p:spPr bwMode="auto">
          <a:xfrm rot="10800000">
            <a:off x="5003800" y="1341438"/>
            <a:ext cx="576263" cy="904875"/>
          </a:xfrm>
          <a:prstGeom prst="upDownArrow">
            <a:avLst>
              <a:gd name="adj1" fmla="val 50000"/>
              <a:gd name="adj2" fmla="val 31405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 algn="ctr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08096" name="AutoShape 32"/>
          <p:cNvSpPr>
            <a:spLocks noChangeArrowheads="1"/>
          </p:cNvSpPr>
          <p:nvPr/>
        </p:nvSpPr>
        <p:spPr bwMode="auto">
          <a:xfrm rot="-2734406">
            <a:off x="5708650" y="4164013"/>
            <a:ext cx="576263" cy="1265237"/>
          </a:xfrm>
          <a:prstGeom prst="upDownArrow">
            <a:avLst>
              <a:gd name="adj1" fmla="val 50000"/>
              <a:gd name="adj2" fmla="val 43912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08097" name="AutoShape 33"/>
          <p:cNvSpPr>
            <a:spLocks noChangeArrowheads="1"/>
          </p:cNvSpPr>
          <p:nvPr/>
        </p:nvSpPr>
        <p:spPr bwMode="auto">
          <a:xfrm rot="-2734406">
            <a:off x="6685757" y="3752056"/>
            <a:ext cx="576262" cy="1590675"/>
          </a:xfrm>
          <a:prstGeom prst="upDownArrow">
            <a:avLst>
              <a:gd name="adj1" fmla="val 50000"/>
              <a:gd name="adj2" fmla="val 55207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08098" name="AutoShape 34"/>
          <p:cNvSpPr>
            <a:spLocks noChangeArrowheads="1"/>
          </p:cNvSpPr>
          <p:nvPr/>
        </p:nvSpPr>
        <p:spPr bwMode="auto">
          <a:xfrm rot="-8134406">
            <a:off x="2843213" y="4149725"/>
            <a:ext cx="576262" cy="1265238"/>
          </a:xfrm>
          <a:prstGeom prst="upDownArrow">
            <a:avLst>
              <a:gd name="adj1" fmla="val 50000"/>
              <a:gd name="adj2" fmla="val 43912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 algn="ctr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08099" name="AutoShape 35"/>
          <p:cNvSpPr>
            <a:spLocks noChangeArrowheads="1"/>
          </p:cNvSpPr>
          <p:nvPr/>
        </p:nvSpPr>
        <p:spPr bwMode="auto">
          <a:xfrm rot="5400000">
            <a:off x="1907381" y="2851944"/>
            <a:ext cx="576263" cy="720725"/>
          </a:xfrm>
          <a:prstGeom prst="upDownArrow">
            <a:avLst>
              <a:gd name="adj1" fmla="val 50000"/>
              <a:gd name="adj2" fmla="val 25014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 algn="ctr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08100" name="AutoShape 36"/>
          <p:cNvSpPr>
            <a:spLocks noChangeArrowheads="1"/>
          </p:cNvSpPr>
          <p:nvPr/>
        </p:nvSpPr>
        <p:spPr bwMode="auto">
          <a:xfrm rot="5400000">
            <a:off x="6731794" y="3140869"/>
            <a:ext cx="576263" cy="720725"/>
          </a:xfrm>
          <a:prstGeom prst="upDownArrow">
            <a:avLst>
              <a:gd name="adj1" fmla="val 50000"/>
              <a:gd name="adj2" fmla="val 25014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 algn="ctr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2008101" name="Picture 3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988" y="1636713"/>
            <a:ext cx="4797425" cy="3598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08102" name="Rectangle 38"/>
          <p:cNvSpPr>
            <a:spLocks noChangeArrowheads="1"/>
          </p:cNvSpPr>
          <p:nvPr/>
        </p:nvSpPr>
        <p:spPr bwMode="auto">
          <a:xfrm>
            <a:off x="2457159" y="3776559"/>
            <a:ext cx="3194961" cy="1092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7" rIns="91432" bIns="45717">
            <a:spAutoFit/>
          </a:bodyPr>
          <a:lstStyle/>
          <a:p>
            <a:pPr>
              <a:buNone/>
            </a:pPr>
            <a:r>
              <a:rPr lang="de-DE" sz="4400" b="1" dirty="0">
                <a:solidFill>
                  <a:srgbClr val="FF8D00"/>
                </a:solidFill>
                <a:latin typeface="Frutiger 45 Light" pitchFamily="34" charset="0"/>
              </a:rPr>
              <a:t>Radar</a:t>
            </a:r>
          </a:p>
          <a:p>
            <a:pPr>
              <a:buNone/>
            </a:pPr>
            <a:endParaRPr lang="de-DE" sz="4400" b="1" dirty="0" smtClean="0">
              <a:solidFill>
                <a:srgbClr val="FF8D00"/>
              </a:solidFill>
              <a:latin typeface="Frutiger 45 Light" pitchFamily="34" charset="0"/>
            </a:endParaRPr>
          </a:p>
          <a:p>
            <a:pPr>
              <a:buNone/>
            </a:pPr>
            <a:r>
              <a:rPr lang="de-DE" sz="4400" b="1" dirty="0" smtClean="0">
                <a:solidFill>
                  <a:srgbClr val="FF8D00"/>
                </a:solidFill>
                <a:latin typeface="Frutiger 45 Light" pitchFamily="34" charset="0"/>
              </a:rPr>
              <a:t>Technology</a:t>
            </a:r>
            <a:endParaRPr lang="de-DE" sz="4400" b="1" dirty="0">
              <a:solidFill>
                <a:srgbClr val="FF8D00"/>
              </a:solidFill>
              <a:latin typeface="Frutiger 45 Light" pitchFamily="34" charset="0"/>
            </a:endParaRPr>
          </a:p>
        </p:txBody>
      </p:sp>
      <p:sp>
        <p:nvSpPr>
          <p:cNvPr id="2008103" name="AutoShape 39"/>
          <p:cNvSpPr>
            <a:spLocks noChangeArrowheads="1"/>
          </p:cNvSpPr>
          <p:nvPr/>
        </p:nvSpPr>
        <p:spPr bwMode="auto">
          <a:xfrm rot="-18572062">
            <a:off x="6568282" y="1073944"/>
            <a:ext cx="730250" cy="1265237"/>
          </a:xfrm>
          <a:prstGeom prst="upDownArrow">
            <a:avLst>
              <a:gd name="adj1" fmla="val 50000"/>
              <a:gd name="adj2" fmla="val 34652"/>
            </a:avLst>
          </a:prstGeom>
          <a:gradFill rotWithShape="1">
            <a:gsLst>
              <a:gs pos="0">
                <a:srgbClr val="FFFF00">
                  <a:gamma/>
                  <a:shade val="46275"/>
                  <a:invGamma/>
                </a:srgbClr>
              </a:gs>
              <a:gs pos="5000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92662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05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76275"/>
            <a:ext cx="9144000" cy="863600"/>
          </a:xfrm>
          <a:noFill/>
          <a:ln/>
        </p:spPr>
        <p:txBody>
          <a:bodyPr/>
          <a:lstStyle/>
          <a:p>
            <a:pPr algn="ctr">
              <a:lnSpc>
                <a:spcPct val="110000"/>
              </a:lnSpc>
            </a:pPr>
            <a:r>
              <a:rPr lang="de-DE" sz="2800">
                <a:solidFill>
                  <a:srgbClr val="CC0000"/>
                </a:solidFill>
              </a:rPr>
              <a:t>RADAR:  </a:t>
            </a:r>
            <a:r>
              <a:rPr lang="de-DE" sz="2800" b="0">
                <a:solidFill>
                  <a:srgbClr val="4D4D4D"/>
                </a:solidFill>
              </a:rPr>
              <a:t>„</a:t>
            </a:r>
            <a:r>
              <a:rPr lang="de-DE" sz="2800" i="1">
                <a:solidFill>
                  <a:srgbClr val="CC0000"/>
                </a:solidFill>
              </a:rPr>
              <a:t>Ra</a:t>
            </a:r>
            <a:r>
              <a:rPr lang="de-DE" sz="2800" b="0" i="1">
                <a:solidFill>
                  <a:srgbClr val="4D4D4D"/>
                </a:solidFill>
              </a:rPr>
              <a:t>dio</a:t>
            </a:r>
            <a:r>
              <a:rPr lang="de-DE" sz="2800" i="1">
                <a:solidFill>
                  <a:srgbClr val="CC0000"/>
                </a:solidFill>
              </a:rPr>
              <a:t> D</a:t>
            </a:r>
            <a:r>
              <a:rPr lang="de-DE" sz="2800" b="0" i="1">
                <a:solidFill>
                  <a:srgbClr val="4D4D4D"/>
                </a:solidFill>
              </a:rPr>
              <a:t>etection</a:t>
            </a:r>
            <a:r>
              <a:rPr lang="de-DE" sz="2800" i="1">
                <a:solidFill>
                  <a:srgbClr val="CC0000"/>
                </a:solidFill>
              </a:rPr>
              <a:t> a</a:t>
            </a:r>
            <a:r>
              <a:rPr lang="de-DE" sz="2800" b="0" i="1">
                <a:solidFill>
                  <a:srgbClr val="4D4D4D"/>
                </a:solidFill>
              </a:rPr>
              <a:t>nd</a:t>
            </a:r>
            <a:r>
              <a:rPr lang="de-DE" sz="2800" i="1">
                <a:solidFill>
                  <a:srgbClr val="CC0000"/>
                </a:solidFill>
              </a:rPr>
              <a:t> R</a:t>
            </a:r>
            <a:r>
              <a:rPr lang="de-DE" sz="2800" b="0" i="1">
                <a:solidFill>
                  <a:srgbClr val="4D4D4D"/>
                </a:solidFill>
              </a:rPr>
              <a:t>anging“</a:t>
            </a:r>
            <a:endParaRPr lang="de-DE" b="0">
              <a:solidFill>
                <a:srgbClr val="4D4D4D"/>
              </a:solidFill>
            </a:endParaRPr>
          </a:p>
        </p:txBody>
      </p:sp>
      <p:sp>
        <p:nvSpPr>
          <p:cNvPr id="2070531" name="Text Box 3"/>
          <p:cNvSpPr txBox="1">
            <a:spLocks noChangeArrowheads="1"/>
          </p:cNvSpPr>
          <p:nvPr/>
        </p:nvSpPr>
        <p:spPr bwMode="auto">
          <a:xfrm>
            <a:off x="1979613" y="3844925"/>
            <a:ext cx="63373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30000"/>
              </a:lnSpc>
              <a:buFontTx/>
              <a:buChar char="•"/>
            </a:pPr>
            <a:r>
              <a:rPr lang="de-DE" sz="2000" b="1">
                <a:latin typeface="Frutiger 45 Light" pitchFamily="34" charset="0"/>
              </a:rPr>
              <a:t>  Emission of electromagnetic pulses</a:t>
            </a:r>
          </a:p>
        </p:txBody>
      </p:sp>
      <p:sp>
        <p:nvSpPr>
          <p:cNvPr id="2070532" name="Text Box 4"/>
          <p:cNvSpPr txBox="1">
            <a:spLocks noChangeArrowheads="1"/>
          </p:cNvSpPr>
          <p:nvPr/>
        </p:nvSpPr>
        <p:spPr bwMode="auto">
          <a:xfrm>
            <a:off x="1979613" y="5140325"/>
            <a:ext cx="5616575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30000"/>
              </a:lnSpc>
              <a:buFontTx/>
              <a:buChar char="•"/>
            </a:pPr>
            <a:r>
              <a:rPr lang="de-DE" sz="2000" b="1">
                <a:latin typeface="Frutiger 45 Light" pitchFamily="34" charset="0"/>
              </a:rPr>
              <a:t>  Radiation penetrates clouds</a:t>
            </a:r>
          </a:p>
        </p:txBody>
      </p:sp>
      <p:sp>
        <p:nvSpPr>
          <p:cNvPr id="2070533" name="Text Box 5"/>
          <p:cNvSpPr txBox="1">
            <a:spLocks noChangeArrowheads="1"/>
          </p:cNvSpPr>
          <p:nvPr/>
        </p:nvSpPr>
        <p:spPr bwMode="auto">
          <a:xfrm>
            <a:off x="1979613" y="4492625"/>
            <a:ext cx="5616575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30000"/>
              </a:lnSpc>
              <a:buFontTx/>
              <a:buChar char="•"/>
            </a:pPr>
            <a:r>
              <a:rPr lang="de-DE" sz="2000" b="1">
                <a:latin typeface="Frutiger 45 Light" pitchFamily="34" charset="0"/>
              </a:rPr>
              <a:t>  Reception of the reflected echo</a:t>
            </a:r>
          </a:p>
        </p:txBody>
      </p:sp>
      <p:pic>
        <p:nvPicPr>
          <p:cNvPr id="2070534" name="Picture 6" descr="Radaroperatio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0" y="1828800"/>
            <a:ext cx="4105275" cy="1690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70535" name="Text Box 7"/>
          <p:cNvSpPr txBox="1">
            <a:spLocks noChangeArrowheads="1"/>
          </p:cNvSpPr>
          <p:nvPr/>
        </p:nvSpPr>
        <p:spPr bwMode="auto">
          <a:xfrm>
            <a:off x="1979613" y="5789613"/>
            <a:ext cx="5616575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30000"/>
              </a:lnSpc>
              <a:buFontTx/>
              <a:buChar char="•"/>
            </a:pPr>
            <a:r>
              <a:rPr lang="de-DE" sz="2000" b="1">
                <a:latin typeface="Frutiger 45 Light" pitchFamily="34" charset="0"/>
              </a:rPr>
              <a:t>  Independend from daylight</a:t>
            </a:r>
          </a:p>
        </p:txBody>
      </p:sp>
      <p:sp>
        <p:nvSpPr>
          <p:cNvPr id="2070536" name="Text Box 8"/>
          <p:cNvSpPr txBox="1">
            <a:spLocks noChangeArrowheads="1"/>
          </p:cNvSpPr>
          <p:nvPr/>
        </p:nvSpPr>
        <p:spPr bwMode="auto">
          <a:xfrm>
            <a:off x="6443663" y="3268663"/>
            <a:ext cx="8572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de-DE" sz="1000">
                <a:latin typeface="Frutiger 45 Light" pitchFamily="34" charset="0"/>
              </a:rPr>
              <a:t>© Wikipedia</a:t>
            </a:r>
          </a:p>
        </p:txBody>
      </p:sp>
    </p:spTree>
    <p:extLst>
      <p:ext uri="{BB962C8B-B14F-4D97-AF65-F5344CB8AC3E}">
        <p14:creationId xmlns:p14="http://schemas.microsoft.com/office/powerpoint/2010/main" val="401797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70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70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70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70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0531" grpId="0"/>
      <p:bldP spid="2070532" grpId="0"/>
      <p:bldP spid="2070533" grpId="0"/>
      <p:bldP spid="207053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6258" name="Rectangle 2"/>
          <p:cNvSpPr>
            <a:spLocks noChangeArrowheads="1"/>
          </p:cNvSpPr>
          <p:nvPr/>
        </p:nvSpPr>
        <p:spPr bwMode="auto">
          <a:xfrm>
            <a:off x="179388" y="549275"/>
            <a:ext cx="8856662" cy="576263"/>
          </a:xfrm>
          <a:prstGeom prst="rect">
            <a:avLst/>
          </a:prstGeom>
          <a:solidFill>
            <a:srgbClr val="DDDDDD"/>
          </a:solidFill>
          <a:ln>
            <a:noFill/>
          </a:ln>
          <a:effectLst>
            <a:prstShdw prst="shdw17" dist="35921" dir="2700000">
              <a:srgbClr val="DDDDDD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318383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376259" name="Line 3"/>
          <p:cNvSpPr>
            <a:spLocks noChangeShapeType="1"/>
          </p:cNvSpPr>
          <p:nvPr/>
        </p:nvSpPr>
        <p:spPr bwMode="auto">
          <a:xfrm flipV="1">
            <a:off x="1622425" y="1916113"/>
            <a:ext cx="2868613" cy="16922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none" w="sm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68" tIns="45683" rIns="91368" bIns="45683">
            <a:spAutoFit/>
          </a:bodyPr>
          <a:lstStyle/>
          <a:p>
            <a:endParaRPr lang="de-DE"/>
          </a:p>
        </p:txBody>
      </p:sp>
      <p:grpSp>
        <p:nvGrpSpPr>
          <p:cNvPr id="1376260" name="Group 4"/>
          <p:cNvGrpSpPr>
            <a:grpSpLocks/>
          </p:cNvGrpSpPr>
          <p:nvPr/>
        </p:nvGrpSpPr>
        <p:grpSpPr bwMode="auto">
          <a:xfrm>
            <a:off x="4027488" y="1196975"/>
            <a:ext cx="2189162" cy="3006725"/>
            <a:chOff x="2456" y="1061"/>
            <a:chExt cx="1494" cy="1894"/>
          </a:xfrm>
        </p:grpSpPr>
        <p:sp>
          <p:nvSpPr>
            <p:cNvPr id="1376261" name="Freeform 5"/>
            <p:cNvSpPr>
              <a:spLocks/>
            </p:cNvSpPr>
            <p:nvPr/>
          </p:nvSpPr>
          <p:spPr bwMode="auto">
            <a:xfrm>
              <a:off x="3186" y="2639"/>
              <a:ext cx="764" cy="316"/>
            </a:xfrm>
            <a:custGeom>
              <a:avLst/>
              <a:gdLst>
                <a:gd name="T0" fmla="*/ 721 w 974"/>
                <a:gd name="T1" fmla="*/ 378 h 423"/>
                <a:gd name="T2" fmla="*/ 859 w 974"/>
                <a:gd name="T3" fmla="*/ 366 h 423"/>
                <a:gd name="T4" fmla="*/ 864 w 974"/>
                <a:gd name="T5" fmla="*/ 286 h 423"/>
                <a:gd name="T6" fmla="*/ 201 w 974"/>
                <a:gd name="T7" fmla="*/ 46 h 423"/>
                <a:gd name="T8" fmla="*/ 13 w 974"/>
                <a:gd name="T9" fmla="*/ 12 h 423"/>
                <a:gd name="T10" fmla="*/ 121 w 974"/>
                <a:gd name="T11" fmla="*/ 98 h 423"/>
                <a:gd name="T12" fmla="*/ 721 w 974"/>
                <a:gd name="T13" fmla="*/ 378 h 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4" h="423">
                  <a:moveTo>
                    <a:pt x="721" y="378"/>
                  </a:moveTo>
                  <a:cubicBezTo>
                    <a:pt x="844" y="423"/>
                    <a:pt x="835" y="381"/>
                    <a:pt x="859" y="366"/>
                  </a:cubicBezTo>
                  <a:cubicBezTo>
                    <a:pt x="883" y="351"/>
                    <a:pt x="974" y="339"/>
                    <a:pt x="864" y="286"/>
                  </a:cubicBezTo>
                  <a:cubicBezTo>
                    <a:pt x="754" y="233"/>
                    <a:pt x="343" y="92"/>
                    <a:pt x="201" y="46"/>
                  </a:cubicBezTo>
                  <a:cubicBezTo>
                    <a:pt x="59" y="0"/>
                    <a:pt x="26" y="3"/>
                    <a:pt x="13" y="12"/>
                  </a:cubicBezTo>
                  <a:cubicBezTo>
                    <a:pt x="0" y="21"/>
                    <a:pt x="5" y="37"/>
                    <a:pt x="121" y="98"/>
                  </a:cubicBezTo>
                  <a:cubicBezTo>
                    <a:pt x="237" y="159"/>
                    <a:pt x="598" y="333"/>
                    <a:pt x="721" y="378"/>
                  </a:cubicBezTo>
                  <a:close/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368" tIns="45683" rIns="91368" bIns="45683">
              <a:spAutoFit/>
            </a:bodyPr>
            <a:lstStyle/>
            <a:p>
              <a:endParaRPr lang="de-DE"/>
            </a:p>
          </p:txBody>
        </p:sp>
        <p:grpSp>
          <p:nvGrpSpPr>
            <p:cNvPr id="1376262" name="Group 6"/>
            <p:cNvGrpSpPr>
              <a:grpSpLocks/>
            </p:cNvGrpSpPr>
            <p:nvPr/>
          </p:nvGrpSpPr>
          <p:grpSpPr bwMode="auto">
            <a:xfrm>
              <a:off x="2456" y="1061"/>
              <a:ext cx="1439" cy="1869"/>
              <a:chOff x="2456" y="1061"/>
              <a:chExt cx="1439" cy="1869"/>
            </a:xfrm>
          </p:grpSpPr>
          <p:sp>
            <p:nvSpPr>
              <p:cNvPr id="1376263" name="Freeform 7" descr="Light upward diagonal"/>
              <p:cNvSpPr>
                <a:spLocks/>
              </p:cNvSpPr>
              <p:nvPr/>
            </p:nvSpPr>
            <p:spPr bwMode="auto">
              <a:xfrm>
                <a:off x="3241" y="2660"/>
                <a:ext cx="654" cy="270"/>
              </a:xfrm>
              <a:custGeom>
                <a:avLst/>
                <a:gdLst>
                  <a:gd name="T0" fmla="*/ 0 w 835"/>
                  <a:gd name="T1" fmla="*/ 40 h 360"/>
                  <a:gd name="T2" fmla="*/ 18 w 835"/>
                  <a:gd name="T3" fmla="*/ 28 h 360"/>
                  <a:gd name="T4" fmla="*/ 35 w 835"/>
                  <a:gd name="T5" fmla="*/ 23 h 360"/>
                  <a:gd name="T6" fmla="*/ 69 w 835"/>
                  <a:gd name="T7" fmla="*/ 0 h 360"/>
                  <a:gd name="T8" fmla="*/ 429 w 835"/>
                  <a:gd name="T9" fmla="*/ 120 h 360"/>
                  <a:gd name="T10" fmla="*/ 755 w 835"/>
                  <a:gd name="T11" fmla="*/ 246 h 360"/>
                  <a:gd name="T12" fmla="*/ 835 w 835"/>
                  <a:gd name="T13" fmla="*/ 274 h 360"/>
                  <a:gd name="T14" fmla="*/ 675 w 835"/>
                  <a:gd name="T15" fmla="*/ 360 h 360"/>
                  <a:gd name="T16" fmla="*/ 458 w 835"/>
                  <a:gd name="T17" fmla="*/ 257 h 360"/>
                  <a:gd name="T18" fmla="*/ 263 w 835"/>
                  <a:gd name="T19" fmla="*/ 171 h 360"/>
                  <a:gd name="T20" fmla="*/ 75 w 835"/>
                  <a:gd name="T21" fmla="*/ 80 h 360"/>
                  <a:gd name="T22" fmla="*/ 0 w 835"/>
                  <a:gd name="T23" fmla="*/ 40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5" h="360">
                    <a:moveTo>
                      <a:pt x="0" y="40"/>
                    </a:moveTo>
                    <a:cubicBezTo>
                      <a:pt x="6" y="36"/>
                      <a:pt x="12" y="31"/>
                      <a:pt x="18" y="28"/>
                    </a:cubicBezTo>
                    <a:cubicBezTo>
                      <a:pt x="23" y="25"/>
                      <a:pt x="30" y="26"/>
                      <a:pt x="35" y="23"/>
                    </a:cubicBezTo>
                    <a:cubicBezTo>
                      <a:pt x="47" y="16"/>
                      <a:pt x="69" y="0"/>
                      <a:pt x="69" y="0"/>
                    </a:cubicBezTo>
                    <a:lnTo>
                      <a:pt x="429" y="120"/>
                    </a:lnTo>
                    <a:lnTo>
                      <a:pt x="755" y="246"/>
                    </a:lnTo>
                    <a:lnTo>
                      <a:pt x="835" y="274"/>
                    </a:lnTo>
                    <a:lnTo>
                      <a:pt x="675" y="360"/>
                    </a:lnTo>
                    <a:lnTo>
                      <a:pt x="458" y="257"/>
                    </a:lnTo>
                    <a:lnTo>
                      <a:pt x="263" y="171"/>
                    </a:lnTo>
                    <a:lnTo>
                      <a:pt x="75" y="80"/>
                    </a:lnTo>
                    <a:lnTo>
                      <a:pt x="0" y="40"/>
                    </a:lnTo>
                    <a:close/>
                  </a:path>
                </a:pathLst>
              </a:custGeom>
              <a:pattFill prst="ltUpDiag">
                <a:fgClr>
                  <a:schemeClr val="tx1"/>
                </a:fgClr>
                <a:bgClr>
                  <a:srgbClr val="FFFFFF"/>
                </a:bgClr>
              </a:patt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368" tIns="45683" rIns="91368" bIns="45683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1376264" name="Line 8"/>
              <p:cNvSpPr>
                <a:spLocks noChangeShapeType="1"/>
              </p:cNvSpPr>
              <p:nvPr/>
            </p:nvSpPr>
            <p:spPr bwMode="auto">
              <a:xfrm>
                <a:off x="2830" y="1497"/>
                <a:ext cx="363" cy="115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368" tIns="45683" rIns="91368" bIns="45683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1376265" name="Line 9"/>
              <p:cNvSpPr>
                <a:spLocks noChangeShapeType="1"/>
              </p:cNvSpPr>
              <p:nvPr/>
            </p:nvSpPr>
            <p:spPr bwMode="auto">
              <a:xfrm>
                <a:off x="2830" y="1497"/>
                <a:ext cx="1052" cy="14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368" tIns="45683" rIns="91368" bIns="45683">
                <a:spAutoFit/>
              </a:bodyPr>
              <a:lstStyle/>
              <a:p>
                <a:endParaRPr lang="de-DE"/>
              </a:p>
            </p:txBody>
          </p:sp>
          <p:pic>
            <p:nvPicPr>
              <p:cNvPr id="1376266" name="Picture 10" descr="SHUTTLE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56" y="1061"/>
                <a:ext cx="894" cy="5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376267" name="Rectangle 11"/>
          <p:cNvSpPr>
            <a:spLocks noChangeArrowheads="1"/>
          </p:cNvSpPr>
          <p:nvPr/>
        </p:nvSpPr>
        <p:spPr bwMode="auto">
          <a:xfrm>
            <a:off x="4027488" y="1196975"/>
            <a:ext cx="2792412" cy="3024188"/>
          </a:xfrm>
          <a:prstGeom prst="rect">
            <a:avLst/>
          </a:prstGeom>
          <a:solidFill>
            <a:srgbClr val="FFFFFF">
              <a:alpha val="56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med"/>
                <a:tailEnd type="none" w="sm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de-DE"/>
          </a:p>
        </p:txBody>
      </p:sp>
      <p:sp>
        <p:nvSpPr>
          <p:cNvPr id="1376268" name="Freeform 12" descr="op_flug1_clipart"/>
          <p:cNvSpPr>
            <a:spLocks/>
          </p:cNvSpPr>
          <p:nvPr/>
        </p:nvSpPr>
        <p:spPr bwMode="auto">
          <a:xfrm>
            <a:off x="3695700" y="3830638"/>
            <a:ext cx="2111375" cy="1220787"/>
          </a:xfrm>
          <a:custGeom>
            <a:avLst/>
            <a:gdLst>
              <a:gd name="T0" fmla="*/ 0 w 1568"/>
              <a:gd name="T1" fmla="*/ 665 h 906"/>
              <a:gd name="T2" fmla="*/ 202 w 1568"/>
              <a:gd name="T3" fmla="*/ 734 h 906"/>
              <a:gd name="T4" fmla="*/ 314 w 1568"/>
              <a:gd name="T5" fmla="*/ 777 h 906"/>
              <a:gd name="T6" fmla="*/ 464 w 1568"/>
              <a:gd name="T7" fmla="*/ 835 h 906"/>
              <a:gd name="T8" fmla="*/ 565 w 1568"/>
              <a:gd name="T9" fmla="*/ 867 h 906"/>
              <a:gd name="T10" fmla="*/ 635 w 1568"/>
              <a:gd name="T11" fmla="*/ 906 h 906"/>
              <a:gd name="T12" fmla="*/ 1568 w 1568"/>
              <a:gd name="T13" fmla="*/ 355 h 906"/>
              <a:gd name="T14" fmla="*/ 1523 w 1568"/>
              <a:gd name="T15" fmla="*/ 248 h 906"/>
              <a:gd name="T16" fmla="*/ 1413 w 1568"/>
              <a:gd name="T17" fmla="*/ 206 h 906"/>
              <a:gd name="T18" fmla="*/ 1269 w 1568"/>
              <a:gd name="T19" fmla="*/ 73 h 906"/>
              <a:gd name="T20" fmla="*/ 1107 w 1568"/>
              <a:gd name="T21" fmla="*/ 0 h 906"/>
              <a:gd name="T22" fmla="*/ 0 w 1568"/>
              <a:gd name="T23" fmla="*/ 665 h 9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568" h="906">
                <a:moveTo>
                  <a:pt x="0" y="665"/>
                </a:moveTo>
                <a:lnTo>
                  <a:pt x="202" y="734"/>
                </a:lnTo>
                <a:lnTo>
                  <a:pt x="314" y="777"/>
                </a:lnTo>
                <a:lnTo>
                  <a:pt x="464" y="835"/>
                </a:lnTo>
                <a:lnTo>
                  <a:pt x="565" y="867"/>
                </a:lnTo>
                <a:lnTo>
                  <a:pt x="635" y="906"/>
                </a:lnTo>
                <a:lnTo>
                  <a:pt x="1568" y="355"/>
                </a:lnTo>
                <a:lnTo>
                  <a:pt x="1523" y="248"/>
                </a:lnTo>
                <a:lnTo>
                  <a:pt x="1413" y="206"/>
                </a:lnTo>
                <a:lnTo>
                  <a:pt x="1269" y="73"/>
                </a:lnTo>
                <a:lnTo>
                  <a:pt x="1107" y="0"/>
                </a:lnTo>
                <a:lnTo>
                  <a:pt x="0" y="665"/>
                </a:lnTo>
                <a:close/>
              </a:path>
            </a:pathLst>
          </a:cu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bg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68" tIns="45683" rIns="91368" bIns="45683">
            <a:spAutoFit/>
          </a:bodyPr>
          <a:lstStyle/>
          <a:p>
            <a:endParaRPr lang="de-DE"/>
          </a:p>
        </p:txBody>
      </p:sp>
      <p:sp>
        <p:nvSpPr>
          <p:cNvPr id="1376269" name="Line 13"/>
          <p:cNvSpPr>
            <a:spLocks noChangeShapeType="1"/>
          </p:cNvSpPr>
          <p:nvPr/>
        </p:nvSpPr>
        <p:spPr bwMode="auto">
          <a:xfrm>
            <a:off x="4492625" y="5122863"/>
            <a:ext cx="777875" cy="3238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68" tIns="45683" rIns="91368" bIns="45683">
            <a:spAutoFit/>
          </a:bodyPr>
          <a:lstStyle/>
          <a:p>
            <a:endParaRPr lang="de-DE"/>
          </a:p>
        </p:txBody>
      </p:sp>
      <p:sp>
        <p:nvSpPr>
          <p:cNvPr id="1376270" name="Line 14"/>
          <p:cNvSpPr>
            <a:spLocks noChangeShapeType="1"/>
          </p:cNvSpPr>
          <p:nvPr/>
        </p:nvSpPr>
        <p:spPr bwMode="auto">
          <a:xfrm flipV="1">
            <a:off x="1820863" y="4481513"/>
            <a:ext cx="1211262" cy="7159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sm" len="med"/>
            <a:tailEnd type="none" w="sm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68" tIns="45683" rIns="91368" bIns="45683">
            <a:spAutoFit/>
          </a:bodyPr>
          <a:lstStyle/>
          <a:p>
            <a:endParaRPr lang="de-DE"/>
          </a:p>
        </p:txBody>
      </p:sp>
      <p:sp>
        <p:nvSpPr>
          <p:cNvPr id="1376271" name="Text Box 15"/>
          <p:cNvSpPr txBox="1">
            <a:spLocks noChangeArrowheads="1"/>
          </p:cNvSpPr>
          <p:nvPr/>
        </p:nvSpPr>
        <p:spPr bwMode="auto">
          <a:xfrm>
            <a:off x="5316538" y="5283200"/>
            <a:ext cx="3159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251" tIns="45620" rIns="91251" bIns="45620">
            <a:spAutoFit/>
          </a:bodyPr>
          <a:lstStyle/>
          <a:p>
            <a:pPr eaLnBrk="0" hangingPunct="0"/>
            <a:r>
              <a:rPr lang="en-US" b="1" i="1">
                <a:latin typeface="Times" pitchFamily="18" charset="0"/>
              </a:rPr>
              <a:t>y</a:t>
            </a:r>
            <a:endParaRPr lang="en-US" b="1">
              <a:latin typeface="Times" pitchFamily="18" charset="0"/>
            </a:endParaRPr>
          </a:p>
        </p:txBody>
      </p:sp>
      <p:sp>
        <p:nvSpPr>
          <p:cNvPr id="1376272" name="Text Box 16"/>
          <p:cNvSpPr txBox="1">
            <a:spLocks noChangeArrowheads="1"/>
          </p:cNvSpPr>
          <p:nvPr/>
        </p:nvSpPr>
        <p:spPr bwMode="auto">
          <a:xfrm>
            <a:off x="1600200" y="4906963"/>
            <a:ext cx="3333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251" tIns="45620" rIns="91251" bIns="45620">
            <a:spAutoFit/>
          </a:bodyPr>
          <a:lstStyle/>
          <a:p>
            <a:pPr eaLnBrk="0" hangingPunct="0"/>
            <a:r>
              <a:rPr lang="en-US" b="1" i="1">
                <a:latin typeface="Times" pitchFamily="18" charset="0"/>
              </a:rPr>
              <a:t>x</a:t>
            </a:r>
            <a:endParaRPr lang="en-US" b="1">
              <a:latin typeface="Times" pitchFamily="18" charset="0"/>
            </a:endParaRPr>
          </a:p>
        </p:txBody>
      </p:sp>
      <p:sp>
        <p:nvSpPr>
          <p:cNvPr id="1376273" name="Line 17"/>
          <p:cNvSpPr>
            <a:spLocks noChangeShapeType="1"/>
          </p:cNvSpPr>
          <p:nvPr/>
        </p:nvSpPr>
        <p:spPr bwMode="auto">
          <a:xfrm>
            <a:off x="5260975" y="4629150"/>
            <a:ext cx="206375" cy="200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sm" len="med"/>
            <a:tailEnd type="none" w="sm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68" tIns="45683" rIns="91368" bIns="45683">
            <a:spAutoFit/>
          </a:bodyPr>
          <a:lstStyle/>
          <a:p>
            <a:endParaRPr lang="de-DE"/>
          </a:p>
        </p:txBody>
      </p:sp>
      <p:sp>
        <p:nvSpPr>
          <p:cNvPr id="1376274" name="Text Box 18"/>
          <p:cNvSpPr txBox="1">
            <a:spLocks noChangeArrowheads="1"/>
          </p:cNvSpPr>
          <p:nvPr/>
        </p:nvSpPr>
        <p:spPr bwMode="auto">
          <a:xfrm rot="-25568">
            <a:off x="5099050" y="4816475"/>
            <a:ext cx="8461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251" tIns="45620" rIns="91251" bIns="45620">
            <a:spAutoFit/>
          </a:bodyPr>
          <a:lstStyle/>
          <a:p>
            <a:pPr algn="ctr" eaLnBrk="0" hangingPunct="0"/>
            <a:r>
              <a:rPr lang="en-US" sz="1600" b="1">
                <a:latin typeface="Helvetica" pitchFamily="34" charset="0"/>
              </a:rPr>
              <a:t>Swath </a:t>
            </a:r>
            <a:endParaRPr lang="en-US" sz="1600" b="1"/>
          </a:p>
        </p:txBody>
      </p:sp>
      <p:sp>
        <p:nvSpPr>
          <p:cNvPr id="1376275" name="Line 19"/>
          <p:cNvSpPr>
            <a:spLocks noChangeShapeType="1"/>
          </p:cNvSpPr>
          <p:nvPr/>
        </p:nvSpPr>
        <p:spPr bwMode="auto">
          <a:xfrm flipH="1">
            <a:off x="1955800" y="3132138"/>
            <a:ext cx="476250" cy="2857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68" tIns="45683" rIns="91368" bIns="45683">
            <a:spAutoFit/>
          </a:bodyPr>
          <a:lstStyle/>
          <a:p>
            <a:endParaRPr lang="de-DE"/>
          </a:p>
        </p:txBody>
      </p:sp>
      <p:sp>
        <p:nvSpPr>
          <p:cNvPr id="1376276" name="Line 20"/>
          <p:cNvSpPr>
            <a:spLocks noChangeShapeType="1"/>
          </p:cNvSpPr>
          <p:nvPr/>
        </p:nvSpPr>
        <p:spPr bwMode="auto">
          <a:xfrm>
            <a:off x="2438400" y="3132138"/>
            <a:ext cx="252413" cy="4492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68" tIns="45683" rIns="91368" bIns="45683">
            <a:spAutoFit/>
          </a:bodyPr>
          <a:lstStyle/>
          <a:p>
            <a:endParaRPr lang="de-DE"/>
          </a:p>
        </p:txBody>
      </p:sp>
      <p:sp>
        <p:nvSpPr>
          <p:cNvPr id="1376277" name="Text Box 21"/>
          <p:cNvSpPr txBox="1">
            <a:spLocks noChangeArrowheads="1"/>
          </p:cNvSpPr>
          <p:nvPr/>
        </p:nvSpPr>
        <p:spPr bwMode="auto">
          <a:xfrm>
            <a:off x="1247775" y="3095625"/>
            <a:ext cx="9239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251" tIns="45620" rIns="91251" bIns="45620">
            <a:spAutoFit/>
          </a:bodyPr>
          <a:lstStyle/>
          <a:p>
            <a:pPr eaLnBrk="0" hangingPunct="0"/>
            <a:r>
              <a:rPr lang="en-US" sz="1400" b="1">
                <a:latin typeface="Helvetica" pitchFamily="34" charset="0"/>
              </a:rPr>
              <a:t> Azimuth</a:t>
            </a:r>
            <a:endParaRPr lang="en-US" sz="1400" b="1"/>
          </a:p>
        </p:txBody>
      </p:sp>
      <p:sp>
        <p:nvSpPr>
          <p:cNvPr id="1376278" name="Text Box 22"/>
          <p:cNvSpPr txBox="1">
            <a:spLocks noChangeArrowheads="1"/>
          </p:cNvSpPr>
          <p:nvPr/>
        </p:nvSpPr>
        <p:spPr bwMode="auto">
          <a:xfrm>
            <a:off x="2216150" y="3482975"/>
            <a:ext cx="663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251" tIns="45620" rIns="91251" bIns="45620">
            <a:spAutoFit/>
          </a:bodyPr>
          <a:lstStyle/>
          <a:p>
            <a:pPr eaLnBrk="0" hangingPunct="0"/>
            <a:r>
              <a:rPr lang="en-US" sz="1400" b="1">
                <a:latin typeface="Helvetica" pitchFamily="34" charset="0"/>
              </a:rPr>
              <a:t>range</a:t>
            </a:r>
            <a:endParaRPr lang="en-US" sz="1600" b="1"/>
          </a:p>
        </p:txBody>
      </p:sp>
      <p:sp>
        <p:nvSpPr>
          <p:cNvPr id="1376279" name="Line 23"/>
          <p:cNvSpPr>
            <a:spLocks noChangeShapeType="1"/>
          </p:cNvSpPr>
          <p:nvPr/>
        </p:nvSpPr>
        <p:spPr bwMode="auto">
          <a:xfrm>
            <a:off x="3024188" y="4491038"/>
            <a:ext cx="504825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68" tIns="45683" rIns="91368" bIns="45683">
            <a:spAutoFit/>
          </a:bodyPr>
          <a:lstStyle/>
          <a:p>
            <a:endParaRPr lang="de-DE"/>
          </a:p>
        </p:txBody>
      </p:sp>
      <p:sp>
        <p:nvSpPr>
          <p:cNvPr id="1376280" name="Text Box 24"/>
          <p:cNvSpPr txBox="1">
            <a:spLocks noChangeArrowheads="1"/>
          </p:cNvSpPr>
          <p:nvPr/>
        </p:nvSpPr>
        <p:spPr bwMode="auto">
          <a:xfrm>
            <a:off x="1474788" y="549275"/>
            <a:ext cx="57562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9879" tIns="46732" rIns="89879" bIns="46732">
            <a:spAutoFit/>
          </a:bodyPr>
          <a:lstStyle/>
          <a:p>
            <a:pPr algn="r" eaLnBrk="0" hangingPunct="0"/>
            <a:r>
              <a:rPr lang="en-US" sz="2800" b="1" i="1">
                <a:solidFill>
                  <a:srgbClr val="336699"/>
                </a:solidFill>
                <a:latin typeface="Helvetica" pitchFamily="34" charset="0"/>
              </a:rPr>
              <a:t>Side-Looking Imaging Geometry </a:t>
            </a:r>
          </a:p>
        </p:txBody>
      </p:sp>
      <p:sp>
        <p:nvSpPr>
          <p:cNvPr id="1376281" name="Line 25"/>
          <p:cNvSpPr>
            <a:spLocks noChangeShapeType="1"/>
          </p:cNvSpPr>
          <p:nvPr/>
        </p:nvSpPr>
        <p:spPr bwMode="auto">
          <a:xfrm>
            <a:off x="3017838" y="1825625"/>
            <a:ext cx="0" cy="26654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sm" len="med"/>
            <a:tailEnd type="none" w="sm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68" tIns="45683" rIns="91368" bIns="45683">
            <a:spAutoFit/>
          </a:bodyPr>
          <a:lstStyle/>
          <a:p>
            <a:endParaRPr lang="de-DE"/>
          </a:p>
        </p:txBody>
      </p:sp>
      <p:grpSp>
        <p:nvGrpSpPr>
          <p:cNvPr id="1376282" name="Group 26"/>
          <p:cNvGrpSpPr>
            <a:grpSpLocks/>
          </p:cNvGrpSpPr>
          <p:nvPr/>
        </p:nvGrpSpPr>
        <p:grpSpPr bwMode="auto">
          <a:xfrm>
            <a:off x="3429000" y="1196975"/>
            <a:ext cx="2787650" cy="4049713"/>
            <a:chOff x="1985" y="1061"/>
            <a:chExt cx="1902" cy="2551"/>
          </a:xfrm>
        </p:grpSpPr>
        <p:sp>
          <p:nvSpPr>
            <p:cNvPr id="1376283" name="Freeform 27"/>
            <p:cNvSpPr>
              <a:spLocks/>
            </p:cNvSpPr>
            <p:nvPr/>
          </p:nvSpPr>
          <p:spPr bwMode="auto">
            <a:xfrm>
              <a:off x="1985" y="2659"/>
              <a:ext cx="1769" cy="953"/>
            </a:xfrm>
            <a:custGeom>
              <a:avLst/>
              <a:gdLst>
                <a:gd name="T0" fmla="*/ 0 w 1769"/>
                <a:gd name="T1" fmla="*/ 726 h 953"/>
                <a:gd name="T2" fmla="*/ 1316 w 1769"/>
                <a:gd name="T3" fmla="*/ 0 h 953"/>
                <a:gd name="T4" fmla="*/ 1769 w 1769"/>
                <a:gd name="T5" fmla="*/ 272 h 953"/>
                <a:gd name="T6" fmla="*/ 545 w 1769"/>
                <a:gd name="T7" fmla="*/ 953 h 953"/>
                <a:gd name="T8" fmla="*/ 0 w 1769"/>
                <a:gd name="T9" fmla="*/ 726 h 9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9" h="953">
                  <a:moveTo>
                    <a:pt x="0" y="726"/>
                  </a:moveTo>
                  <a:lnTo>
                    <a:pt x="1316" y="0"/>
                  </a:lnTo>
                  <a:lnTo>
                    <a:pt x="1769" y="272"/>
                  </a:lnTo>
                  <a:lnTo>
                    <a:pt x="545" y="953"/>
                  </a:lnTo>
                  <a:lnTo>
                    <a:pt x="0" y="726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>
              <a:solidFill>
                <a:schemeClr val="bg1"/>
              </a:solidFill>
              <a:prstDash val="solid"/>
              <a:round/>
              <a:headEnd type="none" w="sm" len="med"/>
              <a:tailEnd type="none" w="sm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endParaRPr lang="de-DE"/>
            </a:p>
          </p:txBody>
        </p:sp>
        <p:grpSp>
          <p:nvGrpSpPr>
            <p:cNvPr id="1376284" name="Group 28"/>
            <p:cNvGrpSpPr>
              <a:grpSpLocks/>
            </p:cNvGrpSpPr>
            <p:nvPr/>
          </p:nvGrpSpPr>
          <p:grpSpPr bwMode="auto">
            <a:xfrm>
              <a:off x="2393" y="1061"/>
              <a:ext cx="1494" cy="1894"/>
              <a:chOff x="2456" y="1061"/>
              <a:chExt cx="1494" cy="1894"/>
            </a:xfrm>
          </p:grpSpPr>
          <p:sp>
            <p:nvSpPr>
              <p:cNvPr id="1376285" name="Freeform 29"/>
              <p:cNvSpPr>
                <a:spLocks/>
              </p:cNvSpPr>
              <p:nvPr/>
            </p:nvSpPr>
            <p:spPr bwMode="auto">
              <a:xfrm>
                <a:off x="3186" y="2639"/>
                <a:ext cx="764" cy="316"/>
              </a:xfrm>
              <a:custGeom>
                <a:avLst/>
                <a:gdLst>
                  <a:gd name="T0" fmla="*/ 721 w 974"/>
                  <a:gd name="T1" fmla="*/ 378 h 423"/>
                  <a:gd name="T2" fmla="*/ 859 w 974"/>
                  <a:gd name="T3" fmla="*/ 366 h 423"/>
                  <a:gd name="T4" fmla="*/ 864 w 974"/>
                  <a:gd name="T5" fmla="*/ 286 h 423"/>
                  <a:gd name="T6" fmla="*/ 201 w 974"/>
                  <a:gd name="T7" fmla="*/ 46 h 423"/>
                  <a:gd name="T8" fmla="*/ 13 w 974"/>
                  <a:gd name="T9" fmla="*/ 12 h 423"/>
                  <a:gd name="T10" fmla="*/ 121 w 974"/>
                  <a:gd name="T11" fmla="*/ 98 h 423"/>
                  <a:gd name="T12" fmla="*/ 721 w 974"/>
                  <a:gd name="T13" fmla="*/ 378 h 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4" h="423">
                    <a:moveTo>
                      <a:pt x="721" y="378"/>
                    </a:moveTo>
                    <a:cubicBezTo>
                      <a:pt x="844" y="423"/>
                      <a:pt x="835" y="381"/>
                      <a:pt x="859" y="366"/>
                    </a:cubicBezTo>
                    <a:cubicBezTo>
                      <a:pt x="883" y="351"/>
                      <a:pt x="974" y="339"/>
                      <a:pt x="864" y="286"/>
                    </a:cubicBezTo>
                    <a:cubicBezTo>
                      <a:pt x="754" y="233"/>
                      <a:pt x="343" y="92"/>
                      <a:pt x="201" y="46"/>
                    </a:cubicBezTo>
                    <a:cubicBezTo>
                      <a:pt x="59" y="0"/>
                      <a:pt x="26" y="3"/>
                      <a:pt x="13" y="12"/>
                    </a:cubicBezTo>
                    <a:cubicBezTo>
                      <a:pt x="0" y="21"/>
                      <a:pt x="5" y="37"/>
                      <a:pt x="121" y="98"/>
                    </a:cubicBezTo>
                    <a:cubicBezTo>
                      <a:pt x="237" y="159"/>
                      <a:pt x="598" y="333"/>
                      <a:pt x="721" y="378"/>
                    </a:cubicBezTo>
                    <a:close/>
                  </a:path>
                </a:pathLst>
              </a:custGeom>
              <a:noFill/>
              <a:ln w="1905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368" tIns="45683" rIns="91368" bIns="45683">
                <a:spAutoFit/>
              </a:bodyPr>
              <a:lstStyle/>
              <a:p>
                <a:endParaRPr lang="de-DE"/>
              </a:p>
            </p:txBody>
          </p:sp>
          <p:grpSp>
            <p:nvGrpSpPr>
              <p:cNvPr id="1376286" name="Group 30"/>
              <p:cNvGrpSpPr>
                <a:grpSpLocks/>
              </p:cNvGrpSpPr>
              <p:nvPr/>
            </p:nvGrpSpPr>
            <p:grpSpPr bwMode="auto">
              <a:xfrm>
                <a:off x="2456" y="1061"/>
                <a:ext cx="1439" cy="1869"/>
                <a:chOff x="2456" y="1061"/>
                <a:chExt cx="1439" cy="1869"/>
              </a:xfrm>
            </p:grpSpPr>
            <p:sp>
              <p:nvSpPr>
                <p:cNvPr id="1376287" name="Freeform 31" descr="Light upward diagonal"/>
                <p:cNvSpPr>
                  <a:spLocks/>
                </p:cNvSpPr>
                <p:nvPr/>
              </p:nvSpPr>
              <p:spPr bwMode="auto">
                <a:xfrm>
                  <a:off x="3241" y="2660"/>
                  <a:ext cx="654" cy="270"/>
                </a:xfrm>
                <a:custGeom>
                  <a:avLst/>
                  <a:gdLst>
                    <a:gd name="T0" fmla="*/ 0 w 835"/>
                    <a:gd name="T1" fmla="*/ 40 h 360"/>
                    <a:gd name="T2" fmla="*/ 18 w 835"/>
                    <a:gd name="T3" fmla="*/ 28 h 360"/>
                    <a:gd name="T4" fmla="*/ 35 w 835"/>
                    <a:gd name="T5" fmla="*/ 23 h 360"/>
                    <a:gd name="T6" fmla="*/ 69 w 835"/>
                    <a:gd name="T7" fmla="*/ 0 h 360"/>
                    <a:gd name="T8" fmla="*/ 429 w 835"/>
                    <a:gd name="T9" fmla="*/ 120 h 360"/>
                    <a:gd name="T10" fmla="*/ 755 w 835"/>
                    <a:gd name="T11" fmla="*/ 246 h 360"/>
                    <a:gd name="T12" fmla="*/ 835 w 835"/>
                    <a:gd name="T13" fmla="*/ 274 h 360"/>
                    <a:gd name="T14" fmla="*/ 675 w 835"/>
                    <a:gd name="T15" fmla="*/ 360 h 360"/>
                    <a:gd name="T16" fmla="*/ 458 w 835"/>
                    <a:gd name="T17" fmla="*/ 257 h 360"/>
                    <a:gd name="T18" fmla="*/ 263 w 835"/>
                    <a:gd name="T19" fmla="*/ 171 h 360"/>
                    <a:gd name="T20" fmla="*/ 75 w 835"/>
                    <a:gd name="T21" fmla="*/ 80 h 360"/>
                    <a:gd name="T22" fmla="*/ 0 w 835"/>
                    <a:gd name="T23" fmla="*/ 40 h 3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835" h="360">
                      <a:moveTo>
                        <a:pt x="0" y="40"/>
                      </a:moveTo>
                      <a:cubicBezTo>
                        <a:pt x="6" y="36"/>
                        <a:pt x="12" y="31"/>
                        <a:pt x="18" y="28"/>
                      </a:cubicBezTo>
                      <a:cubicBezTo>
                        <a:pt x="23" y="25"/>
                        <a:pt x="30" y="26"/>
                        <a:pt x="35" y="23"/>
                      </a:cubicBezTo>
                      <a:cubicBezTo>
                        <a:pt x="47" y="16"/>
                        <a:pt x="69" y="0"/>
                        <a:pt x="69" y="0"/>
                      </a:cubicBezTo>
                      <a:lnTo>
                        <a:pt x="429" y="120"/>
                      </a:lnTo>
                      <a:lnTo>
                        <a:pt x="755" y="246"/>
                      </a:lnTo>
                      <a:lnTo>
                        <a:pt x="835" y="274"/>
                      </a:lnTo>
                      <a:lnTo>
                        <a:pt x="675" y="360"/>
                      </a:lnTo>
                      <a:lnTo>
                        <a:pt x="458" y="257"/>
                      </a:lnTo>
                      <a:lnTo>
                        <a:pt x="263" y="171"/>
                      </a:lnTo>
                      <a:lnTo>
                        <a:pt x="75" y="80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pattFill prst="ltUpDiag">
                  <a:fgClr>
                    <a:schemeClr val="tx1"/>
                  </a:fgClr>
                  <a:bgClr>
                    <a:srgbClr val="FFFFFF"/>
                  </a:bgClr>
                </a:patt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1368" tIns="45683" rIns="91368" bIns="45683">
                  <a:spAutoFit/>
                </a:bodyPr>
                <a:lstStyle/>
                <a:p>
                  <a:endParaRPr lang="de-DE"/>
                </a:p>
              </p:txBody>
            </p:sp>
            <p:sp>
              <p:nvSpPr>
                <p:cNvPr id="1376288" name="Line 32"/>
                <p:cNvSpPr>
                  <a:spLocks noChangeShapeType="1"/>
                </p:cNvSpPr>
                <p:nvPr/>
              </p:nvSpPr>
              <p:spPr bwMode="auto">
                <a:xfrm>
                  <a:off x="2830" y="1497"/>
                  <a:ext cx="363" cy="115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1368" tIns="45683" rIns="91368" bIns="45683">
                  <a:spAutoFit/>
                </a:bodyPr>
                <a:lstStyle/>
                <a:p>
                  <a:endParaRPr lang="de-DE"/>
                </a:p>
              </p:txBody>
            </p:sp>
            <p:sp>
              <p:nvSpPr>
                <p:cNvPr id="1376289" name="Line 33"/>
                <p:cNvSpPr>
                  <a:spLocks noChangeShapeType="1"/>
                </p:cNvSpPr>
                <p:nvPr/>
              </p:nvSpPr>
              <p:spPr bwMode="auto">
                <a:xfrm>
                  <a:off x="2830" y="1497"/>
                  <a:ext cx="1052" cy="142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1368" tIns="45683" rIns="91368" bIns="45683">
                  <a:spAutoFit/>
                </a:bodyPr>
                <a:lstStyle/>
                <a:p>
                  <a:endParaRPr lang="de-DE"/>
                </a:p>
              </p:txBody>
            </p:sp>
            <p:pic>
              <p:nvPicPr>
                <p:cNvPr id="1376290" name="Picture 34" descr="SHUTTLE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56" y="1061"/>
                  <a:ext cx="894" cy="58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</p:grpSp>
      <p:grpSp>
        <p:nvGrpSpPr>
          <p:cNvPr id="1376291" name="Group 35"/>
          <p:cNvGrpSpPr>
            <a:grpSpLocks/>
          </p:cNvGrpSpPr>
          <p:nvPr/>
        </p:nvGrpSpPr>
        <p:grpSpPr bwMode="auto">
          <a:xfrm>
            <a:off x="2138363" y="3838575"/>
            <a:ext cx="3670300" cy="2146300"/>
            <a:chOff x="2238" y="2100"/>
            <a:chExt cx="2506" cy="1352"/>
          </a:xfrm>
        </p:grpSpPr>
        <p:sp>
          <p:nvSpPr>
            <p:cNvPr id="1376292" name="Line 36"/>
            <p:cNvSpPr>
              <a:spLocks noChangeShapeType="1"/>
            </p:cNvSpPr>
            <p:nvPr/>
          </p:nvSpPr>
          <p:spPr bwMode="auto">
            <a:xfrm flipV="1">
              <a:off x="2238" y="2100"/>
              <a:ext cx="2077" cy="113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368" tIns="45683" rIns="91368" bIns="45683">
              <a:spAutoFit/>
            </a:bodyPr>
            <a:lstStyle/>
            <a:p>
              <a:endParaRPr lang="de-DE"/>
            </a:p>
          </p:txBody>
        </p:sp>
        <p:sp>
          <p:nvSpPr>
            <p:cNvPr id="1376293" name="Line 37"/>
            <p:cNvSpPr>
              <a:spLocks noChangeShapeType="1"/>
            </p:cNvSpPr>
            <p:nvPr/>
          </p:nvSpPr>
          <p:spPr bwMode="auto">
            <a:xfrm flipV="1">
              <a:off x="2816" y="2395"/>
              <a:ext cx="1928" cy="10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368" tIns="45683" rIns="91368" bIns="45683">
              <a:spAutoFit/>
            </a:bodyPr>
            <a:lstStyle/>
            <a:p>
              <a:endParaRPr lang="de-DE"/>
            </a:p>
          </p:txBody>
        </p:sp>
      </p:grpSp>
      <p:sp>
        <p:nvSpPr>
          <p:cNvPr id="1376294" name="Line 38"/>
          <p:cNvSpPr>
            <a:spLocks noChangeShapeType="1"/>
          </p:cNvSpPr>
          <p:nvPr/>
        </p:nvSpPr>
        <p:spPr bwMode="auto">
          <a:xfrm>
            <a:off x="3517900" y="4700588"/>
            <a:ext cx="998538" cy="431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med"/>
            <a:tailEnd type="none" w="sm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de-DE"/>
          </a:p>
        </p:txBody>
      </p:sp>
      <p:sp>
        <p:nvSpPr>
          <p:cNvPr id="1376295" name="Text Box 39"/>
          <p:cNvSpPr txBox="1">
            <a:spLocks noChangeArrowheads="1"/>
          </p:cNvSpPr>
          <p:nvPr/>
        </p:nvSpPr>
        <p:spPr bwMode="auto">
          <a:xfrm>
            <a:off x="6300788" y="5229225"/>
            <a:ext cx="2843212" cy="1098550"/>
          </a:xfrm>
          <a:prstGeom prst="rect">
            <a:avLst/>
          </a:prstGeom>
          <a:solidFill>
            <a:srgbClr val="EAEAEA"/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outerShdw dist="53882" dir="18900000" algn="ctr" rotWithShape="0">
              <a:schemeClr val="bg2">
                <a:alpha val="50000"/>
              </a:schemeClr>
            </a:outerShdw>
          </a:effectLst>
        </p:spPr>
        <p:txBody>
          <a:bodyPr lIns="89879" tIns="46732" rIns="89879" bIns="46732">
            <a:spAutoFit/>
          </a:bodyPr>
          <a:lstStyle/>
          <a:p>
            <a:pPr eaLnBrk="0" hangingPunct="0">
              <a:buFontTx/>
              <a:buChar char="•"/>
            </a:pPr>
            <a:r>
              <a:rPr lang="en-US" sz="1600" b="1">
                <a:latin typeface="Helvetica" pitchFamily="34" charset="0"/>
              </a:rPr>
              <a:t> Pulsed radar system</a:t>
            </a:r>
          </a:p>
          <a:p>
            <a:pPr eaLnBrk="0" hangingPunct="0">
              <a:buFontTx/>
              <a:buChar char="•"/>
            </a:pPr>
            <a:endParaRPr lang="en-US" sz="1600" b="1">
              <a:latin typeface="Helvetica" pitchFamily="34" charset="0"/>
            </a:endParaRPr>
          </a:p>
          <a:p>
            <a:pPr eaLnBrk="0" hangingPunct="0">
              <a:buFontTx/>
              <a:buChar char="•"/>
            </a:pPr>
            <a:r>
              <a:rPr lang="en-US" sz="1600" b="1">
                <a:latin typeface="Helvetica" pitchFamily="34" charset="0"/>
              </a:rPr>
              <a:t> Two-dimensional imaging </a:t>
            </a:r>
            <a:br>
              <a:rPr lang="en-US" sz="1600" b="1">
                <a:latin typeface="Helvetica" pitchFamily="34" charset="0"/>
              </a:rPr>
            </a:br>
            <a:r>
              <a:rPr lang="en-US" sz="1600" b="1">
                <a:latin typeface="Helvetica" pitchFamily="34" charset="0"/>
              </a:rPr>
              <a:t>   (azimuth x slant range)</a:t>
            </a:r>
          </a:p>
        </p:txBody>
      </p:sp>
      <p:grpSp>
        <p:nvGrpSpPr>
          <p:cNvPr id="1376296" name="Group 40"/>
          <p:cNvGrpSpPr>
            <a:grpSpLocks/>
          </p:cNvGrpSpPr>
          <p:nvPr/>
        </p:nvGrpSpPr>
        <p:grpSpPr bwMode="auto">
          <a:xfrm>
            <a:off x="3109913" y="2771775"/>
            <a:ext cx="2009775" cy="3124200"/>
            <a:chOff x="2902" y="1428"/>
            <a:chExt cx="1370" cy="1968"/>
          </a:xfrm>
        </p:grpSpPr>
        <p:sp>
          <p:nvSpPr>
            <p:cNvPr id="1376297" name="Line 41"/>
            <p:cNvSpPr>
              <a:spLocks noChangeShapeType="1"/>
            </p:cNvSpPr>
            <p:nvPr/>
          </p:nvSpPr>
          <p:spPr bwMode="auto">
            <a:xfrm>
              <a:off x="3533" y="2853"/>
              <a:ext cx="93" cy="3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368" tIns="45683" rIns="91368" bIns="45683">
              <a:spAutoFit/>
            </a:bodyPr>
            <a:lstStyle/>
            <a:p>
              <a:endParaRPr lang="de-DE"/>
            </a:p>
          </p:txBody>
        </p:sp>
        <p:sp>
          <p:nvSpPr>
            <p:cNvPr id="1376298" name="Text Box 42"/>
            <p:cNvSpPr txBox="1">
              <a:spLocks noChangeArrowheads="1"/>
            </p:cNvSpPr>
            <p:nvPr/>
          </p:nvSpPr>
          <p:spPr bwMode="auto">
            <a:xfrm>
              <a:off x="3090" y="3184"/>
              <a:ext cx="1182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251" tIns="45620" rIns="91251" bIns="45620">
              <a:spAutoFit/>
            </a:bodyPr>
            <a:lstStyle/>
            <a:p>
              <a:pPr algn="ctr" eaLnBrk="0" hangingPunct="0"/>
              <a:r>
                <a:rPr lang="en-US" sz="1600" b="1">
                  <a:latin typeface="Helvetica" pitchFamily="34" charset="0"/>
                </a:rPr>
                <a:t>Illuminated area</a:t>
              </a:r>
            </a:p>
          </p:txBody>
        </p:sp>
        <p:sp>
          <p:nvSpPr>
            <p:cNvPr id="1376299" name="Text Box 43"/>
            <p:cNvSpPr txBox="1">
              <a:spLocks noChangeArrowheads="1"/>
            </p:cNvSpPr>
            <p:nvPr/>
          </p:nvSpPr>
          <p:spPr bwMode="auto">
            <a:xfrm>
              <a:off x="3423" y="1479"/>
              <a:ext cx="67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251" tIns="45620" rIns="91251" bIns="45620">
              <a:spAutoFit/>
            </a:bodyPr>
            <a:lstStyle/>
            <a:p>
              <a:pPr eaLnBrk="0" hangingPunct="0"/>
              <a:r>
                <a:rPr lang="en-US" sz="1600" b="1">
                  <a:latin typeface="Helvetica" pitchFamily="34" charset="0"/>
                </a:rPr>
                <a:t>Antenna</a:t>
              </a:r>
              <a:endParaRPr lang="en-US" sz="1600" b="1"/>
            </a:p>
          </p:txBody>
        </p:sp>
        <p:sp>
          <p:nvSpPr>
            <p:cNvPr id="1376300" name="Line 44"/>
            <p:cNvSpPr>
              <a:spLocks noChangeShapeType="1"/>
            </p:cNvSpPr>
            <p:nvPr/>
          </p:nvSpPr>
          <p:spPr bwMode="auto">
            <a:xfrm>
              <a:off x="2902" y="1428"/>
              <a:ext cx="554" cy="14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368" tIns="45683" rIns="91368" bIns="45683">
              <a:spAutoFit/>
            </a:bodyPr>
            <a:lstStyle/>
            <a:p>
              <a:endParaRPr lang="de-DE"/>
            </a:p>
          </p:txBody>
        </p:sp>
      </p:grpSp>
      <p:sp>
        <p:nvSpPr>
          <p:cNvPr id="1376301" name="Text Box 45"/>
          <p:cNvSpPr txBox="1">
            <a:spLocks noChangeArrowheads="1"/>
          </p:cNvSpPr>
          <p:nvPr/>
        </p:nvSpPr>
        <p:spPr bwMode="auto">
          <a:xfrm>
            <a:off x="2979738" y="1495425"/>
            <a:ext cx="3000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251" tIns="45620" rIns="91251" bIns="45620">
            <a:spAutoFit/>
          </a:bodyPr>
          <a:lstStyle/>
          <a:p>
            <a:pPr eaLnBrk="0" hangingPunct="0"/>
            <a:r>
              <a:rPr lang="en-US" b="1" i="1">
                <a:latin typeface="Times" pitchFamily="18" charset="0"/>
              </a:rPr>
              <a:t>z</a:t>
            </a:r>
            <a:endParaRPr lang="en-US" b="1"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314850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6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6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76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6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6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2 -0.00116 L -0.1742 0.14583 " pathEditMode="relative" rAng="0" ptsTypes="AA">
                                      <p:cBhvr>
                                        <p:cTn id="17" dur="10000" fill="hold"/>
                                        <p:tgtEl>
                                          <p:spTgt spid="13762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34" y="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6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6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6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6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6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6268" grpId="0" animBg="1"/>
      <p:bldP spid="1376273" grpId="0" animBg="1"/>
      <p:bldP spid="1376274" grpId="0"/>
      <p:bldP spid="1376294" grpId="0" animBg="1"/>
      <p:bldP spid="137629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22" name="Picture 2" descr="Schwar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4163"/>
            <a:ext cx="9144000" cy="727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73923" name="Picture 3" descr="Saturn with moons PIA0148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6938" y="731838"/>
            <a:ext cx="5195887" cy="5938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73924" name="Picture 4" descr="TerraSAR-X_ueber-Europa_1280x64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898525"/>
            <a:ext cx="9144001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73925" name="Rectangle 5"/>
          <p:cNvSpPr>
            <a:spLocks noChangeArrowheads="1"/>
          </p:cNvSpPr>
          <p:nvPr/>
        </p:nvSpPr>
        <p:spPr bwMode="auto">
          <a:xfrm>
            <a:off x="760413" y="404813"/>
            <a:ext cx="6970712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lnSpc>
                <a:spcPts val="2900"/>
              </a:lnSpc>
            </a:pPr>
            <a:r>
              <a:rPr lang="de-DE" b="1">
                <a:solidFill>
                  <a:schemeClr val="bg1"/>
                </a:solidFill>
                <a:latin typeface="Arial" charset="0"/>
              </a:rPr>
              <a:t>TerraSAR-X</a:t>
            </a:r>
          </a:p>
        </p:txBody>
      </p:sp>
      <p:sp>
        <p:nvSpPr>
          <p:cNvPr id="1873926" name="Rectangle 6"/>
          <p:cNvSpPr>
            <a:spLocks noChangeArrowheads="1"/>
          </p:cNvSpPr>
          <p:nvPr/>
        </p:nvSpPr>
        <p:spPr bwMode="auto">
          <a:xfrm>
            <a:off x="7162800" y="6021388"/>
            <a:ext cx="1782763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lnSpc>
                <a:spcPct val="90000"/>
              </a:lnSpc>
              <a:buSzPct val="90000"/>
            </a:pPr>
            <a:r>
              <a:rPr lang="de-DE" sz="1800">
                <a:solidFill>
                  <a:schemeClr val="bg1"/>
                </a:solidFill>
                <a:latin typeface="Arial" charset="0"/>
              </a:rPr>
              <a:t>Bilder: DLR, NASA</a:t>
            </a:r>
          </a:p>
        </p:txBody>
      </p:sp>
    </p:spTree>
    <p:extLst>
      <p:ext uri="{BB962C8B-B14F-4D97-AF65-F5344CB8AC3E}">
        <p14:creationId xmlns:p14="http://schemas.microsoft.com/office/powerpoint/2010/main" val="8406942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2" name="Picture 2" descr="BROWS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404813"/>
            <a:ext cx="5275262" cy="619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9443" name="Picture 3" descr="BROWS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549275"/>
            <a:ext cx="4684713" cy="630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94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mtClean="0"/>
              <a:t> </a:t>
            </a:r>
            <a:br>
              <a:rPr lang="de-DE" smtClean="0"/>
            </a:br>
            <a:r>
              <a:rPr lang="de-DE" sz="2000" b="1" smtClean="0"/>
              <a:t>TanDEM-X / TerraSAR-X – First TSX Image 2007 vs. 2010</a:t>
            </a:r>
            <a:r>
              <a:rPr lang="de-DE" smtClean="0"/>
              <a:t>  </a:t>
            </a:r>
          </a:p>
        </p:txBody>
      </p:sp>
      <p:sp>
        <p:nvSpPr>
          <p:cNvPr id="2318341" name="Text Box 5"/>
          <p:cNvSpPr txBox="1">
            <a:spLocks noChangeArrowheads="1"/>
          </p:cNvSpPr>
          <p:nvPr/>
        </p:nvSpPr>
        <p:spPr bwMode="auto">
          <a:xfrm>
            <a:off x="1042988" y="5229225"/>
            <a:ext cx="1989137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buFontTx/>
              <a:buNone/>
              <a:defRPr/>
            </a:pPr>
            <a:r>
              <a:rPr lang="de-DE" sz="320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</a:rPr>
              <a:t>TSX 2007</a:t>
            </a:r>
          </a:p>
        </p:txBody>
      </p:sp>
      <p:sp>
        <p:nvSpPr>
          <p:cNvPr id="2318342" name="Text Box 6"/>
          <p:cNvSpPr txBox="1">
            <a:spLocks noChangeArrowheads="1"/>
          </p:cNvSpPr>
          <p:nvPr/>
        </p:nvSpPr>
        <p:spPr bwMode="auto">
          <a:xfrm>
            <a:off x="5867400" y="5229225"/>
            <a:ext cx="20113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buFontTx/>
              <a:buNone/>
              <a:defRPr/>
            </a:pPr>
            <a:r>
              <a:rPr lang="de-DE" sz="3200">
                <a:solidFill>
                  <a:srgbClr val="3333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</a:rPr>
              <a:t>TDX 2010</a:t>
            </a:r>
          </a:p>
        </p:txBody>
      </p:sp>
      <p:pic>
        <p:nvPicPr>
          <p:cNvPr id="189447" name="Picture 7" descr="TanDEM_RGB_HQ_Transparen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190500"/>
            <a:ext cx="187325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14068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6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2076675" name="Picture 3" descr="Foto Radarexperiment SL-OP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396413" cy="70485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3905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0114" name="Rectangle 2"/>
          <p:cNvSpPr>
            <a:spLocks noChangeArrowheads="1"/>
          </p:cNvSpPr>
          <p:nvPr/>
        </p:nvSpPr>
        <p:spPr bwMode="auto">
          <a:xfrm>
            <a:off x="0" y="0"/>
            <a:ext cx="9288463" cy="69103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grpSp>
        <p:nvGrpSpPr>
          <p:cNvPr id="2010115" name="Group 3"/>
          <p:cNvGrpSpPr>
            <a:grpSpLocks/>
          </p:cNvGrpSpPr>
          <p:nvPr/>
        </p:nvGrpSpPr>
        <p:grpSpPr bwMode="auto">
          <a:xfrm>
            <a:off x="0" y="0"/>
            <a:ext cx="9248775" cy="6886575"/>
            <a:chOff x="-13" y="0"/>
            <a:chExt cx="5826" cy="4338"/>
          </a:xfrm>
        </p:grpSpPr>
        <p:pic>
          <p:nvPicPr>
            <p:cNvPr id="2010116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4" y="3181"/>
              <a:ext cx="1435" cy="11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10117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3" y="0"/>
              <a:ext cx="1487" cy="1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10118" name="Picture 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9" y="3181"/>
              <a:ext cx="1258" cy="11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folHlink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10119" name="Picture 7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7" y="0"/>
              <a:ext cx="1111" cy="11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10120" name="Picture 8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81"/>
              <a:ext cx="1095" cy="11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10121" name="Picture 9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9" y="3182"/>
              <a:ext cx="1002" cy="11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10122" name="Picture 10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" y="1570"/>
              <a:ext cx="1424" cy="11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10123" name="Picture 1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9" y="1520"/>
              <a:ext cx="1424" cy="11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10124" name="Picture 1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9" y="0"/>
              <a:ext cx="1013" cy="11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10125" name="Picture 13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3" y="0"/>
              <a:ext cx="1489" cy="1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10126" name="Text Box 14"/>
            <p:cNvSpPr txBox="1">
              <a:spLocks noChangeArrowheads="1"/>
            </p:cNvSpPr>
            <p:nvPr/>
          </p:nvSpPr>
          <p:spPr bwMode="auto">
            <a:xfrm>
              <a:off x="45" y="840"/>
              <a:ext cx="39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2" tIns="45717" rIns="91432" bIns="45717">
              <a:spAutoFit/>
            </a:bodyPr>
            <a:lstStyle/>
            <a:p>
              <a:r>
                <a:rPr lang="de-DE" b="1">
                  <a:solidFill>
                    <a:srgbClr val="FFFF00"/>
                  </a:solidFill>
                  <a:latin typeface="Frutiger 45 Light" pitchFamily="34" charset="0"/>
                </a:rPr>
                <a:t>MF</a:t>
              </a:r>
            </a:p>
          </p:txBody>
        </p:sp>
        <p:sp>
          <p:nvSpPr>
            <p:cNvPr id="2010127" name="Text Box 15"/>
            <p:cNvSpPr txBox="1">
              <a:spLocks noChangeArrowheads="1"/>
            </p:cNvSpPr>
            <p:nvPr/>
          </p:nvSpPr>
          <p:spPr bwMode="auto">
            <a:xfrm>
              <a:off x="2744" y="794"/>
              <a:ext cx="36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2" tIns="45717" rIns="91432" bIns="45717">
              <a:spAutoFit/>
            </a:bodyPr>
            <a:lstStyle/>
            <a:p>
              <a:pPr algn="r"/>
              <a:r>
                <a:rPr lang="de-DE" b="1">
                  <a:solidFill>
                    <a:srgbClr val="FFFF00"/>
                  </a:solidFill>
                  <a:latin typeface="Frutiger 45 Light" pitchFamily="34" charset="0"/>
                </a:rPr>
                <a:t>PA</a:t>
              </a:r>
            </a:p>
          </p:txBody>
        </p:sp>
        <p:sp>
          <p:nvSpPr>
            <p:cNvPr id="2010128" name="Text Box 16"/>
            <p:cNvSpPr txBox="1">
              <a:spLocks noChangeArrowheads="1"/>
            </p:cNvSpPr>
            <p:nvPr/>
          </p:nvSpPr>
          <p:spPr bwMode="auto">
            <a:xfrm>
              <a:off x="5366" y="794"/>
              <a:ext cx="37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2" tIns="45717" rIns="91432" bIns="45717">
              <a:spAutoFit/>
            </a:bodyPr>
            <a:lstStyle/>
            <a:p>
              <a:r>
                <a:rPr lang="de-DE" b="1">
                  <a:solidFill>
                    <a:srgbClr val="FFFF00"/>
                  </a:solidFill>
                  <a:latin typeface="Frutiger 45 Light" pitchFamily="34" charset="0"/>
                </a:rPr>
                <a:t>HR</a:t>
              </a:r>
            </a:p>
          </p:txBody>
        </p:sp>
        <p:sp>
          <p:nvSpPr>
            <p:cNvPr id="2010129" name="Text Box 17"/>
            <p:cNvSpPr txBox="1">
              <a:spLocks noChangeArrowheads="1"/>
            </p:cNvSpPr>
            <p:nvPr/>
          </p:nvSpPr>
          <p:spPr bwMode="auto">
            <a:xfrm>
              <a:off x="113" y="2321"/>
              <a:ext cx="35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2" tIns="45717" rIns="91432" bIns="45717">
              <a:spAutoFit/>
            </a:bodyPr>
            <a:lstStyle/>
            <a:p>
              <a:r>
                <a:rPr lang="de-DE" b="1">
                  <a:solidFill>
                    <a:srgbClr val="FFFF00"/>
                  </a:solidFill>
                  <a:latin typeface="Frutiger 45 Light" pitchFamily="34" charset="0"/>
                </a:rPr>
                <a:t>RB</a:t>
              </a:r>
            </a:p>
          </p:txBody>
        </p:sp>
        <p:sp>
          <p:nvSpPr>
            <p:cNvPr id="2010130" name="Text Box 18"/>
            <p:cNvSpPr txBox="1">
              <a:spLocks noChangeArrowheads="1"/>
            </p:cNvSpPr>
            <p:nvPr/>
          </p:nvSpPr>
          <p:spPr bwMode="auto">
            <a:xfrm>
              <a:off x="5454" y="2291"/>
              <a:ext cx="32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2" tIns="45717" rIns="91432" bIns="45717">
              <a:spAutoFit/>
            </a:bodyPr>
            <a:lstStyle/>
            <a:p>
              <a:r>
                <a:rPr lang="de-DE" b="1">
                  <a:solidFill>
                    <a:srgbClr val="FFFF00"/>
                  </a:solidFill>
                  <a:latin typeface="Frutiger 45 Light" pitchFamily="34" charset="0"/>
                </a:rPr>
                <a:t>FB</a:t>
              </a:r>
            </a:p>
          </p:txBody>
        </p:sp>
        <p:sp>
          <p:nvSpPr>
            <p:cNvPr id="2010131" name="Text Box 19"/>
            <p:cNvSpPr txBox="1">
              <a:spLocks noChangeArrowheads="1"/>
            </p:cNvSpPr>
            <p:nvPr/>
          </p:nvSpPr>
          <p:spPr bwMode="auto">
            <a:xfrm>
              <a:off x="839" y="4027"/>
              <a:ext cx="49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2" tIns="45717" rIns="91432" bIns="45717">
              <a:spAutoFit/>
            </a:bodyPr>
            <a:lstStyle/>
            <a:p>
              <a:r>
                <a:rPr lang="de-DE" b="1">
                  <a:solidFill>
                    <a:srgbClr val="FFFF00"/>
                  </a:solidFill>
                  <a:latin typeface="Frutiger 45 Light" pitchFamily="34" charset="0"/>
                </a:rPr>
                <a:t>DFD</a:t>
              </a:r>
            </a:p>
          </p:txBody>
        </p:sp>
        <p:sp>
          <p:nvSpPr>
            <p:cNvPr id="2010132" name="Text Box 20"/>
            <p:cNvSpPr txBox="1">
              <a:spLocks noChangeArrowheads="1"/>
            </p:cNvSpPr>
            <p:nvPr/>
          </p:nvSpPr>
          <p:spPr bwMode="auto">
            <a:xfrm>
              <a:off x="2724" y="4027"/>
              <a:ext cx="38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2" tIns="45717" rIns="91432" bIns="45717">
              <a:spAutoFit/>
            </a:bodyPr>
            <a:lstStyle/>
            <a:p>
              <a:r>
                <a:rPr lang="de-DE" b="1">
                  <a:solidFill>
                    <a:srgbClr val="FFFF00"/>
                  </a:solidFill>
                  <a:latin typeface="Frutiger 45 Light" pitchFamily="34" charset="0"/>
                </a:rPr>
                <a:t>KN</a:t>
              </a:r>
            </a:p>
          </p:txBody>
        </p:sp>
        <p:grpSp>
          <p:nvGrpSpPr>
            <p:cNvPr id="2010133" name="Group 21"/>
            <p:cNvGrpSpPr>
              <a:grpSpLocks noChangeAspect="1"/>
            </p:cNvGrpSpPr>
            <p:nvPr/>
          </p:nvGrpSpPr>
          <p:grpSpPr bwMode="auto">
            <a:xfrm>
              <a:off x="4865" y="3181"/>
              <a:ext cx="941" cy="1156"/>
              <a:chOff x="1976" y="1053"/>
              <a:chExt cx="1807" cy="2219"/>
            </a:xfrm>
          </p:grpSpPr>
          <p:pic>
            <p:nvPicPr>
              <p:cNvPr id="2010134" name="Picture 22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76" y="1053"/>
                <a:ext cx="1807" cy="221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010135" name="Picture 23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26" y="1117"/>
                <a:ext cx="873" cy="52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010136" name="Text Box 24"/>
            <p:cNvSpPr txBox="1">
              <a:spLocks noChangeArrowheads="1"/>
            </p:cNvSpPr>
            <p:nvPr/>
          </p:nvSpPr>
          <p:spPr bwMode="auto">
            <a:xfrm>
              <a:off x="4689" y="4027"/>
              <a:ext cx="41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2" tIns="45717" rIns="91432" bIns="45717">
              <a:spAutoFit/>
            </a:bodyPr>
            <a:lstStyle/>
            <a:p>
              <a:r>
                <a:rPr lang="de-DE" b="1">
                  <a:solidFill>
                    <a:srgbClr val="FFFF00"/>
                  </a:solidFill>
                  <a:latin typeface="Frutiger 45 Light" pitchFamily="34" charset="0"/>
                </a:rPr>
                <a:t>RM</a:t>
              </a:r>
            </a:p>
          </p:txBody>
        </p:sp>
      </p:grpSp>
      <p:sp>
        <p:nvSpPr>
          <p:cNvPr id="2010137" name="Oval 25"/>
          <p:cNvSpPr>
            <a:spLocks noChangeArrowheads="1"/>
          </p:cNvSpPr>
          <p:nvPr/>
        </p:nvSpPr>
        <p:spPr bwMode="auto">
          <a:xfrm>
            <a:off x="2339975" y="1916113"/>
            <a:ext cx="4464050" cy="3025775"/>
          </a:xfrm>
          <a:prstGeom prst="ellipse">
            <a:avLst/>
          </a:prstGeom>
          <a:gradFill rotWithShape="1">
            <a:gsLst>
              <a:gs pos="0">
                <a:srgbClr val="000099">
                  <a:gamma/>
                  <a:shade val="46275"/>
                  <a:invGamma/>
                </a:srgbClr>
              </a:gs>
              <a:gs pos="50000">
                <a:srgbClr val="000099"/>
              </a:gs>
              <a:gs pos="100000">
                <a:srgbClr val="000099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7" rIns="91432" bIns="45717" anchor="ctr"/>
          <a:lstStyle/>
          <a:p>
            <a:pPr algn="ctr"/>
            <a:endParaRPr lang="de-DE" sz="3200" b="1">
              <a:solidFill>
                <a:srgbClr val="FFFF00"/>
              </a:solidFill>
              <a:latin typeface="Frutiger 45 Light" pitchFamily="34" charset="0"/>
            </a:endParaRPr>
          </a:p>
          <a:p>
            <a:pPr algn="ctr"/>
            <a:r>
              <a:rPr lang="de-DE" sz="3600" b="1">
                <a:solidFill>
                  <a:srgbClr val="FFFF00"/>
                </a:solidFill>
                <a:latin typeface="Frutiger 45 Light" pitchFamily="34" charset="0"/>
              </a:rPr>
              <a:t>DLR_School_Lab</a:t>
            </a:r>
          </a:p>
          <a:p>
            <a:pPr algn="ctr"/>
            <a:r>
              <a:rPr lang="de-DE" b="1">
                <a:solidFill>
                  <a:srgbClr val="FFFF00"/>
                </a:solidFill>
                <a:latin typeface="Frutiger 45 Light" pitchFamily="34" charset="0"/>
              </a:rPr>
              <a:t>Oberpfaffenhofen</a:t>
            </a:r>
            <a:r>
              <a:rPr lang="de-DE" b="1">
                <a:solidFill>
                  <a:srgbClr val="FFFF00"/>
                </a:solidFill>
              </a:rPr>
              <a:t> </a:t>
            </a:r>
          </a:p>
          <a:p>
            <a:pPr algn="ctr"/>
            <a:r>
              <a:rPr lang="de-DE" sz="2000" b="1">
                <a:solidFill>
                  <a:srgbClr val="FFFF00"/>
                </a:solidFill>
                <a:latin typeface="Frutiger 45 Light" pitchFamily="34" charset="0"/>
              </a:rPr>
              <a:t> </a:t>
            </a:r>
          </a:p>
          <a:p>
            <a:pPr algn="ctr"/>
            <a:endParaRPr lang="de-DE" b="1">
              <a:solidFill>
                <a:srgbClr val="FFFF00"/>
              </a:solidFill>
            </a:endParaRPr>
          </a:p>
        </p:txBody>
      </p:sp>
      <p:sp>
        <p:nvSpPr>
          <p:cNvPr id="2010138" name="AutoShape 26"/>
          <p:cNvSpPr>
            <a:spLocks noChangeArrowheads="1"/>
          </p:cNvSpPr>
          <p:nvPr/>
        </p:nvSpPr>
        <p:spPr bwMode="auto">
          <a:xfrm rot="-8134406">
            <a:off x="6156325" y="1557338"/>
            <a:ext cx="576263" cy="1265237"/>
          </a:xfrm>
          <a:prstGeom prst="upDownArrow">
            <a:avLst>
              <a:gd name="adj1" fmla="val 50000"/>
              <a:gd name="adj2" fmla="val 43912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10139" name="AutoShape 27"/>
          <p:cNvSpPr>
            <a:spLocks noChangeArrowheads="1"/>
          </p:cNvSpPr>
          <p:nvPr/>
        </p:nvSpPr>
        <p:spPr bwMode="auto">
          <a:xfrm rot="-2734406">
            <a:off x="2395538" y="1571625"/>
            <a:ext cx="576262" cy="1265238"/>
          </a:xfrm>
          <a:prstGeom prst="upDownArrow">
            <a:avLst>
              <a:gd name="adj1" fmla="val 50000"/>
              <a:gd name="adj2" fmla="val 43912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 algn="ctr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10140" name="AutoShape 28"/>
          <p:cNvSpPr>
            <a:spLocks noChangeArrowheads="1"/>
          </p:cNvSpPr>
          <p:nvPr/>
        </p:nvSpPr>
        <p:spPr bwMode="auto">
          <a:xfrm rot="-8134406">
            <a:off x="1684338" y="3652838"/>
            <a:ext cx="576262" cy="1693862"/>
          </a:xfrm>
          <a:prstGeom prst="upDownArrow">
            <a:avLst>
              <a:gd name="adj1" fmla="val 50000"/>
              <a:gd name="adj2" fmla="val 58788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 algn="ctr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10141" name="AutoShape 29"/>
          <p:cNvSpPr>
            <a:spLocks noChangeArrowheads="1"/>
          </p:cNvSpPr>
          <p:nvPr/>
        </p:nvSpPr>
        <p:spPr bwMode="auto">
          <a:xfrm rot="10800000">
            <a:off x="4251325" y="4500563"/>
            <a:ext cx="576263" cy="904875"/>
          </a:xfrm>
          <a:prstGeom prst="upDownArrow">
            <a:avLst>
              <a:gd name="adj1" fmla="val 50000"/>
              <a:gd name="adj2" fmla="val 31405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 algn="ctr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10142" name="AutoShape 30"/>
          <p:cNvSpPr>
            <a:spLocks noChangeArrowheads="1"/>
          </p:cNvSpPr>
          <p:nvPr/>
        </p:nvSpPr>
        <p:spPr bwMode="auto">
          <a:xfrm rot="10800000">
            <a:off x="3635375" y="1341438"/>
            <a:ext cx="576263" cy="904875"/>
          </a:xfrm>
          <a:prstGeom prst="upDownArrow">
            <a:avLst>
              <a:gd name="adj1" fmla="val 50000"/>
              <a:gd name="adj2" fmla="val 31405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 algn="ctr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10143" name="AutoShape 31"/>
          <p:cNvSpPr>
            <a:spLocks noChangeArrowheads="1"/>
          </p:cNvSpPr>
          <p:nvPr/>
        </p:nvSpPr>
        <p:spPr bwMode="auto">
          <a:xfrm rot="10800000">
            <a:off x="5003800" y="1341438"/>
            <a:ext cx="576263" cy="904875"/>
          </a:xfrm>
          <a:prstGeom prst="upDownArrow">
            <a:avLst>
              <a:gd name="adj1" fmla="val 50000"/>
              <a:gd name="adj2" fmla="val 31405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 algn="ctr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10144" name="AutoShape 32"/>
          <p:cNvSpPr>
            <a:spLocks noChangeArrowheads="1"/>
          </p:cNvSpPr>
          <p:nvPr/>
        </p:nvSpPr>
        <p:spPr bwMode="auto">
          <a:xfrm rot="-2734406">
            <a:off x="5708650" y="4164013"/>
            <a:ext cx="576263" cy="1265237"/>
          </a:xfrm>
          <a:prstGeom prst="upDownArrow">
            <a:avLst>
              <a:gd name="adj1" fmla="val 50000"/>
              <a:gd name="adj2" fmla="val 43912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10145" name="AutoShape 33"/>
          <p:cNvSpPr>
            <a:spLocks noChangeArrowheads="1"/>
          </p:cNvSpPr>
          <p:nvPr/>
        </p:nvSpPr>
        <p:spPr bwMode="auto">
          <a:xfrm rot="-2734406">
            <a:off x="6685757" y="3752056"/>
            <a:ext cx="576262" cy="1590675"/>
          </a:xfrm>
          <a:prstGeom prst="upDownArrow">
            <a:avLst>
              <a:gd name="adj1" fmla="val 50000"/>
              <a:gd name="adj2" fmla="val 55207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10146" name="AutoShape 34"/>
          <p:cNvSpPr>
            <a:spLocks noChangeArrowheads="1"/>
          </p:cNvSpPr>
          <p:nvPr/>
        </p:nvSpPr>
        <p:spPr bwMode="auto">
          <a:xfrm rot="-8134406">
            <a:off x="2843213" y="4149725"/>
            <a:ext cx="576262" cy="1265238"/>
          </a:xfrm>
          <a:prstGeom prst="upDownArrow">
            <a:avLst>
              <a:gd name="adj1" fmla="val 50000"/>
              <a:gd name="adj2" fmla="val 43912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 algn="ctr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10147" name="AutoShape 35"/>
          <p:cNvSpPr>
            <a:spLocks noChangeArrowheads="1"/>
          </p:cNvSpPr>
          <p:nvPr/>
        </p:nvSpPr>
        <p:spPr bwMode="auto">
          <a:xfrm rot="5400000">
            <a:off x="1907381" y="2851944"/>
            <a:ext cx="576263" cy="720725"/>
          </a:xfrm>
          <a:prstGeom prst="upDownArrow">
            <a:avLst>
              <a:gd name="adj1" fmla="val 50000"/>
              <a:gd name="adj2" fmla="val 25014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 algn="ctr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10148" name="AutoShape 36"/>
          <p:cNvSpPr>
            <a:spLocks noChangeArrowheads="1"/>
          </p:cNvSpPr>
          <p:nvPr/>
        </p:nvSpPr>
        <p:spPr bwMode="auto">
          <a:xfrm rot="5400000">
            <a:off x="6731794" y="3140869"/>
            <a:ext cx="576263" cy="720725"/>
          </a:xfrm>
          <a:prstGeom prst="upDownArrow">
            <a:avLst>
              <a:gd name="adj1" fmla="val 50000"/>
              <a:gd name="adj2" fmla="val 25014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 algn="ctr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2010149" name="Picture 3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0" y="1557338"/>
            <a:ext cx="4564063" cy="3598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10150" name="Rectangle 38"/>
          <p:cNvSpPr>
            <a:spLocks noChangeArrowheads="1"/>
          </p:cNvSpPr>
          <p:nvPr/>
        </p:nvSpPr>
        <p:spPr bwMode="auto">
          <a:xfrm>
            <a:off x="4248150" y="3536950"/>
            <a:ext cx="27003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2" tIns="45717" rIns="91432" bIns="45717">
            <a:spAutoFit/>
          </a:bodyPr>
          <a:lstStyle/>
          <a:p>
            <a:endParaRPr lang="de-DE" b="1">
              <a:solidFill>
                <a:srgbClr val="FFFF00"/>
              </a:solidFill>
              <a:latin typeface="Frutiger 45 Light" pitchFamily="34" charset="0"/>
            </a:endParaRPr>
          </a:p>
        </p:txBody>
      </p:sp>
      <p:sp>
        <p:nvSpPr>
          <p:cNvPr id="2010151" name="Rectangle 39"/>
          <p:cNvSpPr>
            <a:spLocks noChangeArrowheads="1"/>
          </p:cNvSpPr>
          <p:nvPr/>
        </p:nvSpPr>
        <p:spPr bwMode="auto">
          <a:xfrm>
            <a:off x="2483768" y="3213100"/>
            <a:ext cx="4722019" cy="1092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2" tIns="45717" rIns="91432" bIns="45717">
            <a:spAutoFit/>
          </a:bodyPr>
          <a:lstStyle/>
          <a:p>
            <a:pPr>
              <a:buNone/>
            </a:pPr>
            <a:r>
              <a:rPr lang="de-DE" sz="4400" b="1" dirty="0">
                <a:solidFill>
                  <a:schemeClr val="bg1"/>
                </a:solidFill>
                <a:latin typeface="Frutiger 45 Light" pitchFamily="34" charset="0"/>
              </a:rPr>
              <a:t>Environmental</a:t>
            </a:r>
          </a:p>
          <a:p>
            <a:pPr>
              <a:buNone/>
            </a:pPr>
            <a:endParaRPr lang="de-DE" sz="4400" b="1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de-DE" sz="4400" b="1" dirty="0" smtClean="0">
                <a:solidFill>
                  <a:schemeClr val="bg1"/>
                </a:solidFill>
              </a:rPr>
              <a:t>Remote </a:t>
            </a:r>
            <a:r>
              <a:rPr lang="de-DE" sz="4400" b="1" dirty="0" err="1" smtClean="0">
                <a:solidFill>
                  <a:schemeClr val="bg1"/>
                </a:solidFill>
              </a:rPr>
              <a:t>Sensing</a:t>
            </a:r>
            <a:r>
              <a:rPr lang="de-DE" sz="4400" b="1" dirty="0" smtClean="0">
                <a:solidFill>
                  <a:schemeClr val="bg1"/>
                </a:solidFill>
              </a:rPr>
              <a:t> </a:t>
            </a:r>
            <a:endParaRPr lang="de-DE" sz="4400" b="1" dirty="0">
              <a:solidFill>
                <a:schemeClr val="bg1"/>
              </a:solidFill>
            </a:endParaRPr>
          </a:p>
        </p:txBody>
      </p:sp>
      <p:sp>
        <p:nvSpPr>
          <p:cNvPr id="2010152" name="AutoShape 40"/>
          <p:cNvSpPr>
            <a:spLocks noChangeArrowheads="1"/>
          </p:cNvSpPr>
          <p:nvPr/>
        </p:nvSpPr>
        <p:spPr bwMode="auto">
          <a:xfrm rot="-8279931">
            <a:off x="1560513" y="3565525"/>
            <a:ext cx="730250" cy="1871663"/>
          </a:xfrm>
          <a:prstGeom prst="upDownArrow">
            <a:avLst>
              <a:gd name="adj1" fmla="val 50000"/>
              <a:gd name="adj2" fmla="val 51261"/>
            </a:avLst>
          </a:prstGeom>
          <a:gradFill rotWithShape="1">
            <a:gsLst>
              <a:gs pos="0">
                <a:srgbClr val="FFFF00">
                  <a:gamma/>
                  <a:shade val="46275"/>
                  <a:invGamma/>
                </a:srgbClr>
              </a:gs>
              <a:gs pos="5000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74202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 smtClean="0"/>
              <a:t>Time Series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Satellite</a:t>
            </a:r>
            <a:r>
              <a:rPr lang="de-DE" dirty="0" smtClean="0"/>
              <a:t> </a:t>
            </a:r>
            <a:r>
              <a:rPr lang="de-DE" dirty="0" err="1" smtClean="0"/>
              <a:t>Observations</a:t>
            </a:r>
            <a:endParaRPr lang="de-DE" dirty="0" smtClean="0"/>
          </a:p>
        </p:txBody>
      </p:sp>
      <p:pic>
        <p:nvPicPr>
          <p:cNvPr id="1976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" y="1770063"/>
            <a:ext cx="1304925" cy="1366837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7636" name="Rectangle 4"/>
          <p:cNvSpPr>
            <a:spLocks noChangeArrowheads="1"/>
          </p:cNvSpPr>
          <p:nvPr/>
        </p:nvSpPr>
        <p:spPr bwMode="auto">
          <a:xfrm>
            <a:off x="2120900" y="2973388"/>
            <a:ext cx="1968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de-DE" sz="1400" smtClean="0">
                <a:solidFill>
                  <a:srgbClr val="000000"/>
                </a:solidFill>
                <a:latin typeface="Frutiger 55 Roman" pitchFamily="34" charset="0"/>
                <a:ea typeface="+mn-ea"/>
              </a:rPr>
              <a:t>    </a:t>
            </a:r>
            <a:endParaRPr lang="de-DE" b="1" smtClean="0">
              <a:solidFill>
                <a:srgbClr val="000000"/>
              </a:solidFill>
              <a:latin typeface="Frutiger 45 Light" pitchFamily="34" charset="0"/>
              <a:ea typeface="+mn-ea"/>
            </a:endParaRPr>
          </a:p>
        </p:txBody>
      </p:sp>
      <p:pic>
        <p:nvPicPr>
          <p:cNvPr id="19763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888" y="1770063"/>
            <a:ext cx="1303337" cy="1366837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7638" name="Rectangle 6"/>
          <p:cNvSpPr>
            <a:spLocks noChangeArrowheads="1"/>
          </p:cNvSpPr>
          <p:nvPr/>
        </p:nvSpPr>
        <p:spPr bwMode="auto">
          <a:xfrm>
            <a:off x="3619500" y="2973388"/>
            <a:ext cx="1968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de-DE" sz="1400" smtClean="0">
                <a:solidFill>
                  <a:srgbClr val="000000"/>
                </a:solidFill>
                <a:latin typeface="Frutiger 55 Roman" pitchFamily="34" charset="0"/>
                <a:ea typeface="+mn-ea"/>
              </a:rPr>
              <a:t>    </a:t>
            </a:r>
            <a:endParaRPr lang="de-DE" b="1" smtClean="0">
              <a:solidFill>
                <a:srgbClr val="000000"/>
              </a:solidFill>
              <a:latin typeface="Frutiger 45 Light" pitchFamily="34" charset="0"/>
              <a:ea typeface="+mn-ea"/>
            </a:endParaRPr>
          </a:p>
        </p:txBody>
      </p:sp>
      <p:pic>
        <p:nvPicPr>
          <p:cNvPr id="19763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3488" y="1778000"/>
            <a:ext cx="1296987" cy="13589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7640" name="Rectangle 8"/>
          <p:cNvSpPr>
            <a:spLocks noChangeArrowheads="1"/>
          </p:cNvSpPr>
          <p:nvPr/>
        </p:nvSpPr>
        <p:spPr bwMode="auto">
          <a:xfrm>
            <a:off x="5111750" y="2973388"/>
            <a:ext cx="1968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de-DE" sz="1400" smtClean="0">
                <a:solidFill>
                  <a:srgbClr val="000000"/>
                </a:solidFill>
                <a:latin typeface="Frutiger 55 Roman" pitchFamily="34" charset="0"/>
                <a:ea typeface="+mn-ea"/>
              </a:rPr>
              <a:t>    </a:t>
            </a:r>
            <a:endParaRPr lang="de-DE" b="1" smtClean="0">
              <a:solidFill>
                <a:srgbClr val="000000"/>
              </a:solidFill>
              <a:latin typeface="Frutiger 45 Light" pitchFamily="34" charset="0"/>
              <a:ea typeface="+mn-ea"/>
            </a:endParaRPr>
          </a:p>
        </p:txBody>
      </p:sp>
      <p:pic>
        <p:nvPicPr>
          <p:cNvPr id="197641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738" y="1778000"/>
            <a:ext cx="1296987" cy="13589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7642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" y="3365500"/>
            <a:ext cx="1290638" cy="1347788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7643" name="Rectangle 11"/>
          <p:cNvSpPr>
            <a:spLocks noChangeArrowheads="1"/>
          </p:cNvSpPr>
          <p:nvPr/>
        </p:nvSpPr>
        <p:spPr bwMode="auto">
          <a:xfrm>
            <a:off x="2106613" y="4548188"/>
            <a:ext cx="1968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de-DE" sz="1400" smtClean="0">
                <a:solidFill>
                  <a:srgbClr val="000000"/>
                </a:solidFill>
                <a:latin typeface="Frutiger 55 Roman" pitchFamily="34" charset="0"/>
                <a:ea typeface="+mn-ea"/>
              </a:rPr>
              <a:t>    </a:t>
            </a:r>
            <a:endParaRPr lang="de-DE" b="1" smtClean="0">
              <a:solidFill>
                <a:srgbClr val="000000"/>
              </a:solidFill>
              <a:latin typeface="Frutiger 45 Light" pitchFamily="34" charset="0"/>
              <a:ea typeface="+mn-ea"/>
            </a:endParaRPr>
          </a:p>
        </p:txBody>
      </p:sp>
      <p:pic>
        <p:nvPicPr>
          <p:cNvPr id="197644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600" y="3352800"/>
            <a:ext cx="1296988" cy="1360488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7645" name="Rectangle 13"/>
          <p:cNvSpPr>
            <a:spLocks noChangeArrowheads="1"/>
          </p:cNvSpPr>
          <p:nvPr/>
        </p:nvSpPr>
        <p:spPr bwMode="auto">
          <a:xfrm>
            <a:off x="3598863" y="4548188"/>
            <a:ext cx="1968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de-DE" sz="1400" smtClean="0">
                <a:solidFill>
                  <a:srgbClr val="000000"/>
                </a:solidFill>
                <a:latin typeface="Frutiger 55 Roman" pitchFamily="34" charset="0"/>
                <a:ea typeface="+mn-ea"/>
              </a:rPr>
              <a:t>    </a:t>
            </a:r>
            <a:endParaRPr lang="de-DE" b="1" smtClean="0">
              <a:solidFill>
                <a:srgbClr val="000000"/>
              </a:solidFill>
              <a:latin typeface="Frutiger 45 Light" pitchFamily="34" charset="0"/>
              <a:ea typeface="+mn-ea"/>
            </a:endParaRPr>
          </a:p>
        </p:txBody>
      </p:sp>
      <p:pic>
        <p:nvPicPr>
          <p:cNvPr id="197646" name="Picture 1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1263" y="3344863"/>
            <a:ext cx="1304925" cy="136842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7647" name="Rectangle 15"/>
          <p:cNvSpPr>
            <a:spLocks noChangeArrowheads="1"/>
          </p:cNvSpPr>
          <p:nvPr/>
        </p:nvSpPr>
        <p:spPr bwMode="auto">
          <a:xfrm>
            <a:off x="5097463" y="4548188"/>
            <a:ext cx="1968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de-DE" sz="1400" smtClean="0">
                <a:solidFill>
                  <a:srgbClr val="000000"/>
                </a:solidFill>
                <a:latin typeface="Frutiger 55 Roman" pitchFamily="34" charset="0"/>
                <a:ea typeface="+mn-ea"/>
              </a:rPr>
              <a:t>    </a:t>
            </a:r>
            <a:endParaRPr lang="de-DE" b="1" smtClean="0">
              <a:solidFill>
                <a:srgbClr val="000000"/>
              </a:solidFill>
              <a:latin typeface="Frutiger 45 Light" pitchFamily="34" charset="0"/>
              <a:ea typeface="+mn-ea"/>
            </a:endParaRPr>
          </a:p>
        </p:txBody>
      </p:sp>
      <p:pic>
        <p:nvPicPr>
          <p:cNvPr id="197648" name="Picture 1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1450" y="3352800"/>
            <a:ext cx="1296988" cy="1360488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7649" name="Picture 1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" y="4921250"/>
            <a:ext cx="1296988" cy="1360488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7650" name="Rectangle 18"/>
          <p:cNvSpPr>
            <a:spLocks noChangeArrowheads="1"/>
          </p:cNvSpPr>
          <p:nvPr/>
        </p:nvSpPr>
        <p:spPr bwMode="auto">
          <a:xfrm>
            <a:off x="2112963" y="6118225"/>
            <a:ext cx="1968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de-DE" sz="1400" smtClean="0">
                <a:solidFill>
                  <a:srgbClr val="000000"/>
                </a:solidFill>
                <a:latin typeface="Frutiger 55 Roman" pitchFamily="34" charset="0"/>
                <a:ea typeface="+mn-ea"/>
              </a:rPr>
              <a:t>    </a:t>
            </a:r>
            <a:endParaRPr lang="de-DE" b="1" smtClean="0">
              <a:solidFill>
                <a:srgbClr val="000000"/>
              </a:solidFill>
              <a:latin typeface="Frutiger 45 Light" pitchFamily="34" charset="0"/>
              <a:ea typeface="+mn-ea"/>
            </a:endParaRPr>
          </a:p>
        </p:txBody>
      </p:sp>
      <p:pic>
        <p:nvPicPr>
          <p:cNvPr id="197651" name="Picture 1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950" y="4921250"/>
            <a:ext cx="1296988" cy="1360488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7652" name="Rectangle 20"/>
          <p:cNvSpPr>
            <a:spLocks noChangeArrowheads="1"/>
          </p:cNvSpPr>
          <p:nvPr/>
        </p:nvSpPr>
        <p:spPr bwMode="auto">
          <a:xfrm>
            <a:off x="3605213" y="6118225"/>
            <a:ext cx="1968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de-DE" sz="1400" smtClean="0">
                <a:solidFill>
                  <a:srgbClr val="000000"/>
                </a:solidFill>
                <a:latin typeface="Frutiger 55 Roman" pitchFamily="34" charset="0"/>
                <a:ea typeface="+mn-ea"/>
              </a:rPr>
              <a:t>    </a:t>
            </a:r>
            <a:endParaRPr lang="de-DE" b="1" smtClean="0">
              <a:solidFill>
                <a:srgbClr val="000000"/>
              </a:solidFill>
              <a:latin typeface="Frutiger 45 Light" pitchFamily="34" charset="0"/>
              <a:ea typeface="+mn-ea"/>
            </a:endParaRPr>
          </a:p>
        </p:txBody>
      </p:sp>
      <p:pic>
        <p:nvPicPr>
          <p:cNvPr id="197653" name="Picture 2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613" y="4929188"/>
            <a:ext cx="1289050" cy="13525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7654" name="Rectangle 22"/>
          <p:cNvSpPr>
            <a:spLocks noChangeArrowheads="1"/>
          </p:cNvSpPr>
          <p:nvPr/>
        </p:nvSpPr>
        <p:spPr bwMode="auto">
          <a:xfrm>
            <a:off x="5087938" y="6118225"/>
            <a:ext cx="1968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de-DE" sz="1400" smtClean="0">
                <a:solidFill>
                  <a:srgbClr val="000000"/>
                </a:solidFill>
                <a:latin typeface="Frutiger 55 Roman" pitchFamily="34" charset="0"/>
                <a:ea typeface="+mn-ea"/>
              </a:rPr>
              <a:t>    </a:t>
            </a:r>
            <a:endParaRPr lang="de-DE" b="1" smtClean="0">
              <a:solidFill>
                <a:srgbClr val="000000"/>
              </a:solidFill>
              <a:latin typeface="Frutiger 45 Light" pitchFamily="34" charset="0"/>
              <a:ea typeface="+mn-ea"/>
            </a:endParaRPr>
          </a:p>
        </p:txBody>
      </p:sp>
      <p:pic>
        <p:nvPicPr>
          <p:cNvPr id="197655" name="Picture 2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513" y="4921250"/>
            <a:ext cx="1295400" cy="1360488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7656" name="Group 24"/>
          <p:cNvGrpSpPr>
            <a:grpSpLocks/>
          </p:cNvGrpSpPr>
          <p:nvPr/>
        </p:nvGrpSpPr>
        <p:grpSpPr bwMode="auto">
          <a:xfrm>
            <a:off x="6718300" y="1660525"/>
            <a:ext cx="309563" cy="4737100"/>
            <a:chOff x="4668" y="1089"/>
            <a:chExt cx="195" cy="2984"/>
          </a:xfrm>
        </p:grpSpPr>
        <p:pic>
          <p:nvPicPr>
            <p:cNvPr id="197670" name="Picture 25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3" y="1186"/>
              <a:ext cx="67" cy="8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7671" name="Picture 26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9" y="2172"/>
              <a:ext cx="68" cy="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7672" name="Picture 27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8" y="3151"/>
              <a:ext cx="68" cy="8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7673" name="Text Box 28"/>
            <p:cNvSpPr txBox="1">
              <a:spLocks noChangeArrowheads="1"/>
            </p:cNvSpPr>
            <p:nvPr/>
          </p:nvSpPr>
          <p:spPr bwMode="auto">
            <a:xfrm>
              <a:off x="4749" y="1394"/>
              <a:ext cx="114" cy="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CFC6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2" tIns="45241" rIns="90482" bIns="45241">
              <a:spAutoFit/>
            </a:bodyPr>
            <a:lstStyle>
              <a:lvl1pPr defTabSz="904875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904875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904875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904875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904875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9048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9048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9048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9048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endParaRPr lang="en-US" sz="1600" b="1" smtClean="0">
                <a:solidFill>
                  <a:srgbClr val="FFFFFF"/>
                </a:solidFill>
                <a:latin typeface="Frutiger 45 Light" pitchFamily="34" charset="0"/>
                <a:ea typeface="+mn-ea"/>
              </a:endParaRPr>
            </a:p>
          </p:txBody>
        </p:sp>
        <p:sp>
          <p:nvSpPr>
            <p:cNvPr id="197674" name="Text Box 29"/>
            <p:cNvSpPr txBox="1">
              <a:spLocks noChangeArrowheads="1"/>
            </p:cNvSpPr>
            <p:nvPr/>
          </p:nvSpPr>
          <p:spPr bwMode="auto">
            <a:xfrm>
              <a:off x="4749" y="2386"/>
              <a:ext cx="114" cy="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CFC6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2" tIns="45241" rIns="90482" bIns="45241">
              <a:spAutoFit/>
            </a:bodyPr>
            <a:lstStyle>
              <a:lvl1pPr defTabSz="904875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904875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904875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904875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904875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9048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9048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9048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9048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endParaRPr lang="en-US" sz="1600" b="1" smtClean="0">
                <a:solidFill>
                  <a:srgbClr val="FFFFFF"/>
                </a:solidFill>
                <a:latin typeface="Frutiger 45 Light" pitchFamily="34" charset="0"/>
                <a:ea typeface="+mn-ea"/>
              </a:endParaRPr>
            </a:p>
          </p:txBody>
        </p:sp>
        <p:sp>
          <p:nvSpPr>
            <p:cNvPr id="197675" name="Text Box 30"/>
            <p:cNvSpPr txBox="1">
              <a:spLocks noChangeArrowheads="1"/>
            </p:cNvSpPr>
            <p:nvPr/>
          </p:nvSpPr>
          <p:spPr bwMode="auto">
            <a:xfrm>
              <a:off x="4749" y="3390"/>
              <a:ext cx="114" cy="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CFC6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2" tIns="45241" rIns="90482" bIns="45241">
              <a:spAutoFit/>
            </a:bodyPr>
            <a:lstStyle>
              <a:lvl1pPr defTabSz="904875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904875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904875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904875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904875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9048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9048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9048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9048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endParaRPr lang="en-US" sz="1600" b="1" smtClean="0">
                <a:solidFill>
                  <a:srgbClr val="FFFFFF"/>
                </a:solidFill>
                <a:latin typeface="Frutiger 45 Light" pitchFamily="34" charset="0"/>
                <a:ea typeface="+mn-ea"/>
              </a:endParaRPr>
            </a:p>
          </p:txBody>
        </p:sp>
        <p:sp>
          <p:nvSpPr>
            <p:cNvPr id="197676" name="Text Box 31"/>
            <p:cNvSpPr txBox="1">
              <a:spLocks noChangeArrowheads="1"/>
            </p:cNvSpPr>
            <p:nvPr/>
          </p:nvSpPr>
          <p:spPr bwMode="auto">
            <a:xfrm>
              <a:off x="4691" y="1089"/>
              <a:ext cx="114" cy="2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CFC6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2" tIns="45241" rIns="90482" bIns="45241">
              <a:spAutoFit/>
            </a:bodyPr>
            <a:lstStyle>
              <a:lvl1pPr defTabSz="904875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904875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904875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904875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904875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9048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9048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9048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9048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endParaRPr lang="en-US" sz="1800" b="1" smtClean="0">
                <a:solidFill>
                  <a:srgbClr val="FFFFFF"/>
                </a:solidFill>
                <a:latin typeface="Frutiger 45 Light" pitchFamily="34" charset="0"/>
                <a:ea typeface="+mn-ea"/>
              </a:endParaRPr>
            </a:p>
          </p:txBody>
        </p:sp>
        <p:sp>
          <p:nvSpPr>
            <p:cNvPr id="197677" name="Text Box 32"/>
            <p:cNvSpPr txBox="1">
              <a:spLocks noChangeArrowheads="1"/>
            </p:cNvSpPr>
            <p:nvPr/>
          </p:nvSpPr>
          <p:spPr bwMode="auto">
            <a:xfrm>
              <a:off x="4691" y="2080"/>
              <a:ext cx="114" cy="2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CFC6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2" tIns="45241" rIns="90482" bIns="45241">
              <a:spAutoFit/>
            </a:bodyPr>
            <a:lstStyle>
              <a:lvl1pPr defTabSz="904875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904875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904875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904875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904875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9048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9048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9048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9048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endParaRPr lang="en-US" sz="1800" b="1" smtClean="0">
                <a:solidFill>
                  <a:srgbClr val="FFFFFF"/>
                </a:solidFill>
                <a:latin typeface="Frutiger 45 Light" pitchFamily="34" charset="0"/>
                <a:ea typeface="+mn-ea"/>
              </a:endParaRPr>
            </a:p>
          </p:txBody>
        </p:sp>
        <p:sp>
          <p:nvSpPr>
            <p:cNvPr id="197678" name="Text Box 33"/>
            <p:cNvSpPr txBox="1">
              <a:spLocks noChangeArrowheads="1"/>
            </p:cNvSpPr>
            <p:nvPr/>
          </p:nvSpPr>
          <p:spPr bwMode="auto">
            <a:xfrm>
              <a:off x="4691" y="1861"/>
              <a:ext cx="114" cy="2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CFC6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2" tIns="45241" rIns="90482" bIns="45241">
              <a:spAutoFit/>
            </a:bodyPr>
            <a:lstStyle>
              <a:lvl1pPr defTabSz="904875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904875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904875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904875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904875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9048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9048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9048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9048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endParaRPr lang="en-US" sz="1800" b="1" smtClean="0">
                <a:solidFill>
                  <a:srgbClr val="FFFFFF"/>
                </a:solidFill>
                <a:latin typeface="Frutiger 45 Light" pitchFamily="34" charset="0"/>
                <a:ea typeface="+mn-ea"/>
              </a:endParaRPr>
            </a:p>
          </p:txBody>
        </p:sp>
        <p:sp>
          <p:nvSpPr>
            <p:cNvPr id="197679" name="Text Box 34"/>
            <p:cNvSpPr txBox="1">
              <a:spLocks noChangeArrowheads="1"/>
            </p:cNvSpPr>
            <p:nvPr/>
          </p:nvSpPr>
          <p:spPr bwMode="auto">
            <a:xfrm>
              <a:off x="4691" y="3060"/>
              <a:ext cx="114" cy="2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CFC6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2" tIns="45241" rIns="90482" bIns="45241">
              <a:spAutoFit/>
            </a:bodyPr>
            <a:lstStyle>
              <a:lvl1pPr defTabSz="904875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904875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904875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904875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904875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9048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9048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9048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9048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endParaRPr lang="en-US" sz="1800" b="1" smtClean="0">
                <a:solidFill>
                  <a:srgbClr val="FFFFFF"/>
                </a:solidFill>
                <a:latin typeface="Frutiger 45 Light" pitchFamily="34" charset="0"/>
                <a:ea typeface="+mn-ea"/>
              </a:endParaRPr>
            </a:p>
          </p:txBody>
        </p:sp>
        <p:sp>
          <p:nvSpPr>
            <p:cNvPr id="197680" name="Text Box 35"/>
            <p:cNvSpPr txBox="1">
              <a:spLocks noChangeArrowheads="1"/>
            </p:cNvSpPr>
            <p:nvPr/>
          </p:nvSpPr>
          <p:spPr bwMode="auto">
            <a:xfrm>
              <a:off x="4691" y="3844"/>
              <a:ext cx="114" cy="2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CFC6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2" tIns="45241" rIns="90482" bIns="45241">
              <a:spAutoFit/>
            </a:bodyPr>
            <a:lstStyle>
              <a:lvl1pPr defTabSz="904875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904875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904875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904875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904875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9048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9048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9048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9048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endParaRPr lang="en-US" sz="1800" b="1" smtClean="0">
                <a:solidFill>
                  <a:srgbClr val="FFFFFF"/>
                </a:solidFill>
                <a:latin typeface="Frutiger 45 Light" pitchFamily="34" charset="0"/>
                <a:ea typeface="+mn-ea"/>
              </a:endParaRPr>
            </a:p>
          </p:txBody>
        </p:sp>
        <p:sp>
          <p:nvSpPr>
            <p:cNvPr id="197681" name="Text Box 36"/>
            <p:cNvSpPr txBox="1">
              <a:spLocks noChangeArrowheads="1"/>
            </p:cNvSpPr>
            <p:nvPr/>
          </p:nvSpPr>
          <p:spPr bwMode="auto">
            <a:xfrm>
              <a:off x="4691" y="2846"/>
              <a:ext cx="114" cy="2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CFC6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2" tIns="45241" rIns="90482" bIns="45241">
              <a:spAutoFit/>
            </a:bodyPr>
            <a:lstStyle>
              <a:lvl1pPr defTabSz="904875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904875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904875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904875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904875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9048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9048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9048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9048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endParaRPr lang="en-US" sz="1800" b="1" smtClean="0">
                <a:solidFill>
                  <a:srgbClr val="FFFFFF"/>
                </a:solidFill>
                <a:latin typeface="Frutiger 45 Light" pitchFamily="34" charset="0"/>
                <a:ea typeface="+mn-ea"/>
              </a:endParaRPr>
            </a:p>
          </p:txBody>
        </p:sp>
      </p:grpSp>
      <p:sp>
        <p:nvSpPr>
          <p:cNvPr id="197657" name="Rectangle 37"/>
          <p:cNvSpPr>
            <a:spLocks noChangeArrowheads="1"/>
          </p:cNvSpPr>
          <p:nvPr/>
        </p:nvSpPr>
        <p:spPr bwMode="auto">
          <a:xfrm>
            <a:off x="1104900" y="1352550"/>
            <a:ext cx="8001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2" tIns="45717" rIns="91432" bIns="45717"/>
          <a:lstStyle/>
          <a:p>
            <a:pPr eaLnBrk="0" hangingPunct="0">
              <a:lnSpc>
                <a:spcPct val="100000"/>
              </a:lnSpc>
              <a:buFontTx/>
              <a:buNone/>
            </a:pPr>
            <a:r>
              <a:rPr lang="de-DE" sz="1600" smtClean="0">
                <a:solidFill>
                  <a:srgbClr val="FFFFFF"/>
                </a:solidFill>
                <a:latin typeface="Frutiger 45 Light" pitchFamily="34" charset="0"/>
                <a:ea typeface="+mn-ea"/>
              </a:rPr>
              <a:t>April</a:t>
            </a:r>
          </a:p>
        </p:txBody>
      </p:sp>
      <p:sp>
        <p:nvSpPr>
          <p:cNvPr id="197658" name="Rectangle 38"/>
          <p:cNvSpPr>
            <a:spLocks noChangeArrowheads="1"/>
          </p:cNvSpPr>
          <p:nvPr/>
        </p:nvSpPr>
        <p:spPr bwMode="auto">
          <a:xfrm>
            <a:off x="2667000" y="1352550"/>
            <a:ext cx="8001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2" tIns="45717" rIns="91432" bIns="45717"/>
          <a:lstStyle/>
          <a:p>
            <a:pPr eaLnBrk="0" hangingPunct="0">
              <a:lnSpc>
                <a:spcPct val="100000"/>
              </a:lnSpc>
              <a:buFontTx/>
              <a:buNone/>
            </a:pPr>
            <a:r>
              <a:rPr lang="de-DE" sz="1600" dirty="0" smtClean="0">
                <a:solidFill>
                  <a:srgbClr val="FFFFFF"/>
                </a:solidFill>
                <a:latin typeface="Frutiger 45 Light" pitchFamily="34" charset="0"/>
                <a:ea typeface="+mn-ea"/>
              </a:rPr>
              <a:t>May</a:t>
            </a:r>
          </a:p>
        </p:txBody>
      </p:sp>
      <p:sp>
        <p:nvSpPr>
          <p:cNvPr id="197659" name="Rectangle 39"/>
          <p:cNvSpPr>
            <a:spLocks noChangeArrowheads="1"/>
          </p:cNvSpPr>
          <p:nvPr/>
        </p:nvSpPr>
        <p:spPr bwMode="auto">
          <a:xfrm>
            <a:off x="4152900" y="1352550"/>
            <a:ext cx="8001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2" tIns="45717" rIns="91432" bIns="45717"/>
          <a:lstStyle/>
          <a:p>
            <a:pPr eaLnBrk="0" hangingPunct="0">
              <a:lnSpc>
                <a:spcPct val="100000"/>
              </a:lnSpc>
              <a:buFontTx/>
              <a:buNone/>
            </a:pPr>
            <a:r>
              <a:rPr lang="de-DE" sz="1600" dirty="0" smtClean="0">
                <a:solidFill>
                  <a:srgbClr val="FFFFFF"/>
                </a:solidFill>
                <a:latin typeface="Frutiger 45 Light" pitchFamily="34" charset="0"/>
                <a:ea typeface="+mn-ea"/>
              </a:rPr>
              <a:t>June</a:t>
            </a:r>
          </a:p>
        </p:txBody>
      </p:sp>
      <p:sp>
        <p:nvSpPr>
          <p:cNvPr id="197660" name="Rectangle 40"/>
          <p:cNvSpPr>
            <a:spLocks noChangeArrowheads="1"/>
          </p:cNvSpPr>
          <p:nvPr/>
        </p:nvSpPr>
        <p:spPr bwMode="auto">
          <a:xfrm>
            <a:off x="5638800" y="1352550"/>
            <a:ext cx="8001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2" tIns="45717" rIns="91432" bIns="45717"/>
          <a:lstStyle/>
          <a:p>
            <a:pPr eaLnBrk="0" hangingPunct="0">
              <a:lnSpc>
                <a:spcPct val="100000"/>
              </a:lnSpc>
              <a:buFontTx/>
              <a:buNone/>
            </a:pPr>
            <a:r>
              <a:rPr lang="de-DE" sz="1600" dirty="0" err="1" smtClean="0">
                <a:solidFill>
                  <a:srgbClr val="FFFFFF"/>
                </a:solidFill>
                <a:latin typeface="Frutiger 45 Light" pitchFamily="34" charset="0"/>
                <a:ea typeface="+mn-ea"/>
              </a:rPr>
              <a:t>July</a:t>
            </a:r>
            <a:endParaRPr lang="de-DE" sz="1600" dirty="0" smtClean="0">
              <a:solidFill>
                <a:srgbClr val="FFFFFF"/>
              </a:solidFill>
              <a:latin typeface="Frutiger 45 Light" pitchFamily="34" charset="0"/>
              <a:ea typeface="+mn-ea"/>
            </a:endParaRPr>
          </a:p>
        </p:txBody>
      </p:sp>
      <p:sp>
        <p:nvSpPr>
          <p:cNvPr id="197661" name="Rectangle 41"/>
          <p:cNvSpPr>
            <a:spLocks noChangeArrowheads="1"/>
          </p:cNvSpPr>
          <p:nvPr/>
        </p:nvSpPr>
        <p:spPr bwMode="auto">
          <a:xfrm>
            <a:off x="6781800" y="1733550"/>
            <a:ext cx="762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2" tIns="45717" rIns="91432" bIns="45717"/>
          <a:lstStyle/>
          <a:p>
            <a:pPr eaLnBrk="0" hangingPunct="0">
              <a:lnSpc>
                <a:spcPct val="100000"/>
              </a:lnSpc>
              <a:buFontTx/>
              <a:buNone/>
            </a:pPr>
            <a:r>
              <a:rPr lang="de-DE" sz="800" b="1" smtClean="0">
                <a:solidFill>
                  <a:srgbClr val="FFFFFF"/>
                </a:solidFill>
                <a:latin typeface="Times New Roman" pitchFamily="18" charset="0"/>
                <a:ea typeface="+mn-ea"/>
              </a:rPr>
              <a:t>30 Grad C</a:t>
            </a:r>
            <a:endParaRPr lang="de-DE" sz="1200" smtClean="0">
              <a:solidFill>
                <a:srgbClr val="FFFFFF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197662" name="Rectangle 42"/>
          <p:cNvSpPr>
            <a:spLocks noChangeArrowheads="1"/>
          </p:cNvSpPr>
          <p:nvPr/>
        </p:nvSpPr>
        <p:spPr bwMode="auto">
          <a:xfrm>
            <a:off x="6781800" y="2952750"/>
            <a:ext cx="762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2" tIns="45717" rIns="91432" bIns="45717"/>
          <a:lstStyle/>
          <a:p>
            <a:pPr eaLnBrk="0" hangingPunct="0">
              <a:lnSpc>
                <a:spcPct val="100000"/>
              </a:lnSpc>
              <a:buFontTx/>
              <a:buNone/>
            </a:pPr>
            <a:r>
              <a:rPr lang="de-DE" sz="800" b="1" smtClean="0">
                <a:solidFill>
                  <a:srgbClr val="FFFFFF"/>
                </a:solidFill>
                <a:latin typeface="Times New Roman" pitchFamily="18" charset="0"/>
                <a:ea typeface="+mn-ea"/>
              </a:rPr>
              <a:t>-5 Grad C</a:t>
            </a:r>
            <a:endParaRPr lang="de-DE" sz="1200" smtClean="0">
              <a:solidFill>
                <a:srgbClr val="FFFFFF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197663" name="Rectangle 43"/>
          <p:cNvSpPr>
            <a:spLocks noChangeArrowheads="1"/>
          </p:cNvSpPr>
          <p:nvPr/>
        </p:nvSpPr>
        <p:spPr bwMode="auto">
          <a:xfrm>
            <a:off x="6781800" y="3333750"/>
            <a:ext cx="762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2" tIns="45717" rIns="91432" bIns="45717"/>
          <a:lstStyle/>
          <a:p>
            <a:pPr eaLnBrk="0" hangingPunct="0">
              <a:lnSpc>
                <a:spcPct val="100000"/>
              </a:lnSpc>
              <a:buFontTx/>
              <a:buNone/>
            </a:pPr>
            <a:r>
              <a:rPr lang="de-DE" sz="800" b="1" smtClean="0">
                <a:solidFill>
                  <a:srgbClr val="FFFFFF"/>
                </a:solidFill>
                <a:latin typeface="Times New Roman" pitchFamily="18" charset="0"/>
                <a:ea typeface="+mn-ea"/>
              </a:rPr>
              <a:t>0.7</a:t>
            </a:r>
            <a:endParaRPr lang="de-DE" sz="1200" smtClean="0">
              <a:solidFill>
                <a:srgbClr val="FFFFFF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197664" name="Rectangle 44"/>
          <p:cNvSpPr>
            <a:spLocks noChangeArrowheads="1"/>
          </p:cNvSpPr>
          <p:nvPr/>
        </p:nvSpPr>
        <p:spPr bwMode="auto">
          <a:xfrm>
            <a:off x="6781800" y="4524375"/>
            <a:ext cx="762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2" tIns="45717" rIns="91432" bIns="45717"/>
          <a:lstStyle/>
          <a:p>
            <a:pPr eaLnBrk="0" hangingPunct="0">
              <a:lnSpc>
                <a:spcPct val="100000"/>
              </a:lnSpc>
              <a:buFontTx/>
              <a:buNone/>
            </a:pPr>
            <a:r>
              <a:rPr lang="de-DE" sz="800" b="1" smtClean="0">
                <a:solidFill>
                  <a:srgbClr val="FFFFFF"/>
                </a:solidFill>
                <a:latin typeface="Times New Roman" pitchFamily="18" charset="0"/>
                <a:ea typeface="+mn-ea"/>
              </a:rPr>
              <a:t>0.0</a:t>
            </a:r>
            <a:endParaRPr lang="de-DE" sz="1200" smtClean="0">
              <a:solidFill>
                <a:srgbClr val="FFFFFF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197665" name="Rectangle 45"/>
          <p:cNvSpPr>
            <a:spLocks noChangeArrowheads="1"/>
          </p:cNvSpPr>
          <p:nvPr/>
        </p:nvSpPr>
        <p:spPr bwMode="auto">
          <a:xfrm>
            <a:off x="6781800" y="4857750"/>
            <a:ext cx="762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2" tIns="45717" rIns="91432" bIns="45717"/>
          <a:lstStyle/>
          <a:p>
            <a:pPr eaLnBrk="0" hangingPunct="0">
              <a:lnSpc>
                <a:spcPct val="100000"/>
              </a:lnSpc>
              <a:buFontTx/>
              <a:buNone/>
            </a:pPr>
            <a:r>
              <a:rPr lang="de-DE" sz="800" b="1" smtClean="0">
                <a:solidFill>
                  <a:srgbClr val="FFFFFF"/>
                </a:solidFill>
                <a:latin typeface="Times New Roman" pitchFamily="18" charset="0"/>
                <a:ea typeface="+mn-ea"/>
              </a:rPr>
              <a:t>32 Grad C</a:t>
            </a:r>
            <a:endParaRPr lang="de-DE" sz="1200" smtClean="0">
              <a:solidFill>
                <a:srgbClr val="FFFFFF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197666" name="Rectangle 46"/>
          <p:cNvSpPr>
            <a:spLocks noChangeArrowheads="1"/>
          </p:cNvSpPr>
          <p:nvPr/>
        </p:nvSpPr>
        <p:spPr bwMode="auto">
          <a:xfrm>
            <a:off x="6781800" y="6076950"/>
            <a:ext cx="762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2" tIns="45717" rIns="91432" bIns="45717"/>
          <a:lstStyle/>
          <a:p>
            <a:pPr eaLnBrk="0" hangingPunct="0">
              <a:lnSpc>
                <a:spcPct val="100000"/>
              </a:lnSpc>
              <a:buFontTx/>
              <a:buNone/>
            </a:pPr>
            <a:r>
              <a:rPr lang="de-DE" sz="800" b="1" smtClean="0">
                <a:solidFill>
                  <a:srgbClr val="FFFFFF"/>
                </a:solidFill>
                <a:latin typeface="Times New Roman" pitchFamily="18" charset="0"/>
                <a:ea typeface="+mn-ea"/>
              </a:rPr>
              <a:t>0 Grad C</a:t>
            </a:r>
            <a:endParaRPr lang="de-DE" sz="1200" smtClean="0">
              <a:solidFill>
                <a:srgbClr val="FFFFFF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197667" name="Rectangle 47"/>
          <p:cNvSpPr>
            <a:spLocks noChangeArrowheads="1"/>
          </p:cNvSpPr>
          <p:nvPr/>
        </p:nvSpPr>
        <p:spPr bwMode="auto">
          <a:xfrm>
            <a:off x="6858000" y="2181225"/>
            <a:ext cx="20574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2" tIns="45717" rIns="91432" bIns="45717"/>
          <a:lstStyle/>
          <a:p>
            <a:pPr eaLnBrk="0" hangingPunct="0">
              <a:lnSpc>
                <a:spcPct val="100000"/>
              </a:lnSpc>
              <a:buFontTx/>
              <a:buNone/>
            </a:pPr>
            <a:r>
              <a:rPr lang="de-DE" sz="1400" b="1" dirty="0" smtClean="0">
                <a:solidFill>
                  <a:srgbClr val="FFFFFF"/>
                </a:solidFill>
                <a:latin typeface="Frutiger 45 Light" pitchFamily="34" charset="0"/>
                <a:ea typeface="+mn-ea"/>
              </a:rPr>
              <a:t>Land </a:t>
            </a:r>
            <a:r>
              <a:rPr lang="de-DE" sz="1400" b="1" dirty="0" err="1" smtClean="0">
                <a:solidFill>
                  <a:srgbClr val="FFFFFF"/>
                </a:solidFill>
                <a:latin typeface="Frutiger 45 Light" pitchFamily="34" charset="0"/>
                <a:ea typeface="+mn-ea"/>
              </a:rPr>
              <a:t>surface</a:t>
            </a:r>
            <a:r>
              <a:rPr lang="de-DE" sz="1400" b="1" dirty="0" smtClean="0">
                <a:solidFill>
                  <a:srgbClr val="FFFFFF"/>
                </a:solidFill>
                <a:latin typeface="Frutiger 45 Light" pitchFamily="34" charset="0"/>
                <a:ea typeface="+mn-ea"/>
              </a:rPr>
              <a:t> </a:t>
            </a:r>
            <a:r>
              <a:rPr lang="de-DE" sz="1400" b="1" dirty="0" err="1" smtClean="0">
                <a:solidFill>
                  <a:srgbClr val="FFFFFF"/>
                </a:solidFill>
                <a:latin typeface="Frutiger 45 Light" pitchFamily="34" charset="0"/>
                <a:ea typeface="+mn-ea"/>
              </a:rPr>
              <a:t>temperatures</a:t>
            </a:r>
            <a:r>
              <a:rPr lang="de-DE" sz="1400" b="1" dirty="0" smtClean="0">
                <a:solidFill>
                  <a:srgbClr val="FFFFFF"/>
                </a:solidFill>
                <a:latin typeface="Frutiger 45 Light" pitchFamily="34" charset="0"/>
                <a:ea typeface="+mn-ea"/>
              </a:rPr>
              <a:t> (LST)</a:t>
            </a:r>
          </a:p>
        </p:txBody>
      </p:sp>
      <p:sp>
        <p:nvSpPr>
          <p:cNvPr id="197668" name="Rectangle 48"/>
          <p:cNvSpPr>
            <a:spLocks noChangeArrowheads="1"/>
          </p:cNvSpPr>
          <p:nvPr/>
        </p:nvSpPr>
        <p:spPr bwMode="auto">
          <a:xfrm>
            <a:off x="6858000" y="3714750"/>
            <a:ext cx="20574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2" tIns="45717" rIns="91432" bIns="45717"/>
          <a:lstStyle/>
          <a:p>
            <a:pPr eaLnBrk="0" hangingPunct="0">
              <a:lnSpc>
                <a:spcPct val="100000"/>
              </a:lnSpc>
              <a:buFontTx/>
              <a:buNone/>
            </a:pPr>
            <a:r>
              <a:rPr lang="de-DE" sz="1400" b="1" dirty="0" smtClean="0">
                <a:solidFill>
                  <a:srgbClr val="FFFFFF"/>
                </a:solidFill>
                <a:latin typeface="Frutiger 45 Light" pitchFamily="34" charset="0"/>
                <a:ea typeface="+mn-ea"/>
              </a:rPr>
              <a:t>Vegetation </a:t>
            </a:r>
            <a:r>
              <a:rPr lang="de-DE" sz="1400" b="1" dirty="0" err="1" smtClean="0">
                <a:solidFill>
                  <a:srgbClr val="FFFFFF"/>
                </a:solidFill>
                <a:latin typeface="Frutiger 45 Light" pitchFamily="34" charset="0"/>
                <a:ea typeface="+mn-ea"/>
              </a:rPr>
              <a:t>index</a:t>
            </a:r>
            <a:r>
              <a:rPr lang="de-DE" sz="1400" b="1" dirty="0" smtClean="0">
                <a:solidFill>
                  <a:srgbClr val="FFFFFF"/>
                </a:solidFill>
                <a:latin typeface="Frutiger 45 Light" pitchFamily="34" charset="0"/>
                <a:ea typeface="+mn-ea"/>
              </a:rPr>
              <a:t> (NDVI)</a:t>
            </a:r>
          </a:p>
        </p:txBody>
      </p:sp>
      <p:sp>
        <p:nvSpPr>
          <p:cNvPr id="197669" name="Rectangle 49"/>
          <p:cNvSpPr>
            <a:spLocks noChangeArrowheads="1"/>
          </p:cNvSpPr>
          <p:nvPr/>
        </p:nvSpPr>
        <p:spPr bwMode="auto">
          <a:xfrm>
            <a:off x="6858000" y="5314950"/>
            <a:ext cx="2133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2" tIns="45717" rIns="91432" bIns="45717"/>
          <a:lstStyle/>
          <a:p>
            <a:pPr eaLnBrk="0" hangingPunct="0">
              <a:lnSpc>
                <a:spcPct val="100000"/>
              </a:lnSpc>
              <a:buFontTx/>
              <a:buNone/>
            </a:pPr>
            <a:r>
              <a:rPr lang="de-DE" sz="1400" b="1" dirty="0" err="1" smtClean="0">
                <a:solidFill>
                  <a:srgbClr val="FFFFFF"/>
                </a:solidFill>
                <a:latin typeface="Frutiger 45 Light" pitchFamily="34" charset="0"/>
                <a:ea typeface="+mn-ea"/>
              </a:rPr>
              <a:t>Sea</a:t>
            </a:r>
            <a:r>
              <a:rPr lang="de-DE" sz="1400" b="1" dirty="0" smtClean="0">
                <a:solidFill>
                  <a:srgbClr val="FFFFFF"/>
                </a:solidFill>
                <a:latin typeface="Frutiger 45 Light" pitchFamily="34" charset="0"/>
                <a:ea typeface="+mn-ea"/>
              </a:rPr>
              <a:t> </a:t>
            </a:r>
            <a:r>
              <a:rPr lang="de-DE" sz="1400" b="1" dirty="0" err="1" smtClean="0">
                <a:solidFill>
                  <a:srgbClr val="FFFFFF"/>
                </a:solidFill>
                <a:latin typeface="Frutiger 45 Light" pitchFamily="34" charset="0"/>
                <a:ea typeface="+mn-ea"/>
              </a:rPr>
              <a:t>surface</a:t>
            </a:r>
            <a:r>
              <a:rPr lang="de-DE" sz="1400" b="1" dirty="0" smtClean="0">
                <a:solidFill>
                  <a:srgbClr val="FFFFFF"/>
                </a:solidFill>
                <a:latin typeface="Frutiger 45 Light" pitchFamily="34" charset="0"/>
                <a:ea typeface="+mn-ea"/>
              </a:rPr>
              <a:t> </a:t>
            </a:r>
            <a:r>
              <a:rPr lang="de-DE" sz="1400" b="1" dirty="0" err="1" smtClean="0">
                <a:solidFill>
                  <a:srgbClr val="FFFFFF"/>
                </a:solidFill>
                <a:latin typeface="Frutiger 45 Light" pitchFamily="34" charset="0"/>
                <a:ea typeface="+mn-ea"/>
              </a:rPr>
              <a:t>temperatures</a:t>
            </a:r>
            <a:r>
              <a:rPr lang="de-DE" sz="1400" b="1" dirty="0" smtClean="0">
                <a:solidFill>
                  <a:srgbClr val="FFFFFF"/>
                </a:solidFill>
                <a:latin typeface="Frutiger 45 Light" pitchFamily="34" charset="0"/>
                <a:ea typeface="+mn-ea"/>
              </a:rPr>
              <a:t> (SST)</a:t>
            </a:r>
          </a:p>
        </p:txBody>
      </p:sp>
    </p:spTree>
    <p:extLst>
      <p:ext uri="{BB962C8B-B14F-4D97-AF65-F5344CB8AC3E}">
        <p14:creationId xmlns:p14="http://schemas.microsoft.com/office/powerpoint/2010/main" val="2227403917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6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846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8462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175" y="-92075"/>
            <a:ext cx="9404350" cy="704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7294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3970" name="Rectangle 2"/>
          <p:cNvSpPr>
            <a:spLocks noChangeArrowheads="1"/>
          </p:cNvSpPr>
          <p:nvPr/>
        </p:nvSpPr>
        <p:spPr bwMode="auto">
          <a:xfrm>
            <a:off x="0" y="0"/>
            <a:ext cx="9288463" cy="69103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grpSp>
        <p:nvGrpSpPr>
          <p:cNvPr id="2003971" name="Group 3"/>
          <p:cNvGrpSpPr>
            <a:grpSpLocks/>
          </p:cNvGrpSpPr>
          <p:nvPr/>
        </p:nvGrpSpPr>
        <p:grpSpPr bwMode="auto">
          <a:xfrm>
            <a:off x="0" y="0"/>
            <a:ext cx="9248775" cy="6886575"/>
            <a:chOff x="-13" y="0"/>
            <a:chExt cx="5826" cy="4338"/>
          </a:xfrm>
        </p:grpSpPr>
        <p:pic>
          <p:nvPicPr>
            <p:cNvPr id="2003972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4" y="3181"/>
              <a:ext cx="1435" cy="11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03973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3" y="0"/>
              <a:ext cx="1487" cy="1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03974" name="Picture 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9" y="3181"/>
              <a:ext cx="1258" cy="11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folHlink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03975" name="Picture 7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7" y="0"/>
              <a:ext cx="1111" cy="11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03976" name="Picture 8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81"/>
              <a:ext cx="1095" cy="11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03977" name="Picture 9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9" y="3182"/>
              <a:ext cx="1002" cy="11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03978" name="Picture 10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" y="1570"/>
              <a:ext cx="1424" cy="11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03979" name="Picture 1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9" y="1520"/>
              <a:ext cx="1424" cy="11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03980" name="Picture 1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9" y="0"/>
              <a:ext cx="1013" cy="11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03981" name="Picture 13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3" y="0"/>
              <a:ext cx="1489" cy="1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03982" name="Text Box 14"/>
            <p:cNvSpPr txBox="1">
              <a:spLocks noChangeArrowheads="1"/>
            </p:cNvSpPr>
            <p:nvPr/>
          </p:nvSpPr>
          <p:spPr bwMode="auto">
            <a:xfrm>
              <a:off x="45" y="840"/>
              <a:ext cx="39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2" tIns="45717" rIns="91432" bIns="45717">
              <a:spAutoFit/>
            </a:bodyPr>
            <a:lstStyle/>
            <a:p>
              <a:r>
                <a:rPr lang="de-DE" b="1">
                  <a:solidFill>
                    <a:srgbClr val="FFFF00"/>
                  </a:solidFill>
                  <a:latin typeface="Frutiger 45 Light" pitchFamily="34" charset="0"/>
                </a:rPr>
                <a:t>MF</a:t>
              </a:r>
            </a:p>
          </p:txBody>
        </p:sp>
        <p:sp>
          <p:nvSpPr>
            <p:cNvPr id="2003983" name="Text Box 15"/>
            <p:cNvSpPr txBox="1">
              <a:spLocks noChangeArrowheads="1"/>
            </p:cNvSpPr>
            <p:nvPr/>
          </p:nvSpPr>
          <p:spPr bwMode="auto">
            <a:xfrm>
              <a:off x="2744" y="794"/>
              <a:ext cx="36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2" tIns="45717" rIns="91432" bIns="45717">
              <a:spAutoFit/>
            </a:bodyPr>
            <a:lstStyle/>
            <a:p>
              <a:pPr algn="r"/>
              <a:r>
                <a:rPr lang="de-DE" b="1">
                  <a:solidFill>
                    <a:srgbClr val="FFFF00"/>
                  </a:solidFill>
                  <a:latin typeface="Frutiger 45 Light" pitchFamily="34" charset="0"/>
                </a:rPr>
                <a:t>PA</a:t>
              </a:r>
            </a:p>
          </p:txBody>
        </p:sp>
        <p:sp>
          <p:nvSpPr>
            <p:cNvPr id="2003984" name="Text Box 16"/>
            <p:cNvSpPr txBox="1">
              <a:spLocks noChangeArrowheads="1"/>
            </p:cNvSpPr>
            <p:nvPr/>
          </p:nvSpPr>
          <p:spPr bwMode="auto">
            <a:xfrm>
              <a:off x="5366" y="794"/>
              <a:ext cx="37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2" tIns="45717" rIns="91432" bIns="45717">
              <a:spAutoFit/>
            </a:bodyPr>
            <a:lstStyle/>
            <a:p>
              <a:r>
                <a:rPr lang="de-DE" b="1">
                  <a:solidFill>
                    <a:srgbClr val="FFFF00"/>
                  </a:solidFill>
                  <a:latin typeface="Frutiger 45 Light" pitchFamily="34" charset="0"/>
                </a:rPr>
                <a:t>HR</a:t>
              </a:r>
            </a:p>
          </p:txBody>
        </p:sp>
        <p:sp>
          <p:nvSpPr>
            <p:cNvPr id="2003985" name="Text Box 17"/>
            <p:cNvSpPr txBox="1">
              <a:spLocks noChangeArrowheads="1"/>
            </p:cNvSpPr>
            <p:nvPr/>
          </p:nvSpPr>
          <p:spPr bwMode="auto">
            <a:xfrm>
              <a:off x="113" y="2321"/>
              <a:ext cx="35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2" tIns="45717" rIns="91432" bIns="45717">
              <a:spAutoFit/>
            </a:bodyPr>
            <a:lstStyle/>
            <a:p>
              <a:r>
                <a:rPr lang="de-DE" b="1">
                  <a:solidFill>
                    <a:srgbClr val="FFFF00"/>
                  </a:solidFill>
                  <a:latin typeface="Frutiger 45 Light" pitchFamily="34" charset="0"/>
                </a:rPr>
                <a:t>RB</a:t>
              </a:r>
            </a:p>
          </p:txBody>
        </p:sp>
        <p:sp>
          <p:nvSpPr>
            <p:cNvPr id="2003986" name="Text Box 18"/>
            <p:cNvSpPr txBox="1">
              <a:spLocks noChangeArrowheads="1"/>
            </p:cNvSpPr>
            <p:nvPr/>
          </p:nvSpPr>
          <p:spPr bwMode="auto">
            <a:xfrm>
              <a:off x="5454" y="2291"/>
              <a:ext cx="32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2" tIns="45717" rIns="91432" bIns="45717">
              <a:spAutoFit/>
            </a:bodyPr>
            <a:lstStyle/>
            <a:p>
              <a:r>
                <a:rPr lang="de-DE" b="1">
                  <a:solidFill>
                    <a:srgbClr val="FFFF00"/>
                  </a:solidFill>
                  <a:latin typeface="Frutiger 45 Light" pitchFamily="34" charset="0"/>
                </a:rPr>
                <a:t>FB</a:t>
              </a:r>
            </a:p>
          </p:txBody>
        </p:sp>
        <p:sp>
          <p:nvSpPr>
            <p:cNvPr id="2003987" name="Text Box 19"/>
            <p:cNvSpPr txBox="1">
              <a:spLocks noChangeArrowheads="1"/>
            </p:cNvSpPr>
            <p:nvPr/>
          </p:nvSpPr>
          <p:spPr bwMode="auto">
            <a:xfrm>
              <a:off x="839" y="4027"/>
              <a:ext cx="49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2" tIns="45717" rIns="91432" bIns="45717">
              <a:spAutoFit/>
            </a:bodyPr>
            <a:lstStyle/>
            <a:p>
              <a:r>
                <a:rPr lang="de-DE" b="1">
                  <a:solidFill>
                    <a:srgbClr val="FFFF00"/>
                  </a:solidFill>
                  <a:latin typeface="Frutiger 45 Light" pitchFamily="34" charset="0"/>
                </a:rPr>
                <a:t>DFD</a:t>
              </a:r>
            </a:p>
          </p:txBody>
        </p:sp>
        <p:sp>
          <p:nvSpPr>
            <p:cNvPr id="2003988" name="Text Box 20"/>
            <p:cNvSpPr txBox="1">
              <a:spLocks noChangeArrowheads="1"/>
            </p:cNvSpPr>
            <p:nvPr/>
          </p:nvSpPr>
          <p:spPr bwMode="auto">
            <a:xfrm>
              <a:off x="2724" y="4027"/>
              <a:ext cx="38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2" tIns="45717" rIns="91432" bIns="45717">
              <a:spAutoFit/>
            </a:bodyPr>
            <a:lstStyle/>
            <a:p>
              <a:r>
                <a:rPr lang="de-DE" b="1">
                  <a:solidFill>
                    <a:srgbClr val="FFFF00"/>
                  </a:solidFill>
                  <a:latin typeface="Frutiger 45 Light" pitchFamily="34" charset="0"/>
                </a:rPr>
                <a:t>KN</a:t>
              </a:r>
            </a:p>
          </p:txBody>
        </p:sp>
        <p:grpSp>
          <p:nvGrpSpPr>
            <p:cNvPr id="2003989" name="Group 21"/>
            <p:cNvGrpSpPr>
              <a:grpSpLocks noChangeAspect="1"/>
            </p:cNvGrpSpPr>
            <p:nvPr/>
          </p:nvGrpSpPr>
          <p:grpSpPr bwMode="auto">
            <a:xfrm>
              <a:off x="4865" y="3181"/>
              <a:ext cx="941" cy="1156"/>
              <a:chOff x="1976" y="1053"/>
              <a:chExt cx="1807" cy="2219"/>
            </a:xfrm>
          </p:grpSpPr>
          <p:pic>
            <p:nvPicPr>
              <p:cNvPr id="2003990" name="Picture 22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76" y="1053"/>
                <a:ext cx="1807" cy="221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003991" name="Picture 23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26" y="1117"/>
                <a:ext cx="873" cy="52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003992" name="Text Box 24"/>
            <p:cNvSpPr txBox="1">
              <a:spLocks noChangeArrowheads="1"/>
            </p:cNvSpPr>
            <p:nvPr/>
          </p:nvSpPr>
          <p:spPr bwMode="auto">
            <a:xfrm>
              <a:off x="4689" y="4027"/>
              <a:ext cx="41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2" tIns="45717" rIns="91432" bIns="45717">
              <a:spAutoFit/>
            </a:bodyPr>
            <a:lstStyle/>
            <a:p>
              <a:r>
                <a:rPr lang="de-DE" b="1">
                  <a:solidFill>
                    <a:srgbClr val="FFFF00"/>
                  </a:solidFill>
                  <a:latin typeface="Frutiger 45 Light" pitchFamily="34" charset="0"/>
                </a:rPr>
                <a:t>RM</a:t>
              </a:r>
            </a:p>
          </p:txBody>
        </p:sp>
      </p:grpSp>
      <p:sp>
        <p:nvSpPr>
          <p:cNvPr id="2003993" name="Oval 25"/>
          <p:cNvSpPr>
            <a:spLocks noChangeArrowheads="1"/>
          </p:cNvSpPr>
          <p:nvPr/>
        </p:nvSpPr>
        <p:spPr bwMode="auto">
          <a:xfrm>
            <a:off x="2339975" y="1916113"/>
            <a:ext cx="4464050" cy="3025775"/>
          </a:xfrm>
          <a:prstGeom prst="ellipse">
            <a:avLst/>
          </a:prstGeom>
          <a:gradFill rotWithShape="1">
            <a:gsLst>
              <a:gs pos="0">
                <a:srgbClr val="000099">
                  <a:gamma/>
                  <a:shade val="46275"/>
                  <a:invGamma/>
                </a:srgbClr>
              </a:gs>
              <a:gs pos="50000">
                <a:srgbClr val="000099"/>
              </a:gs>
              <a:gs pos="100000">
                <a:srgbClr val="000099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7" rIns="91432" bIns="45717" anchor="ctr"/>
          <a:lstStyle/>
          <a:p>
            <a:pPr algn="ctr"/>
            <a:endParaRPr lang="de-DE" sz="3200" b="1">
              <a:solidFill>
                <a:srgbClr val="FFFF00"/>
              </a:solidFill>
              <a:latin typeface="Frutiger 45 Light" pitchFamily="34" charset="0"/>
            </a:endParaRPr>
          </a:p>
          <a:p>
            <a:pPr algn="ctr"/>
            <a:r>
              <a:rPr lang="de-DE" sz="3600" b="1">
                <a:solidFill>
                  <a:srgbClr val="FFFF00"/>
                </a:solidFill>
                <a:latin typeface="Frutiger 45 Light" pitchFamily="34" charset="0"/>
              </a:rPr>
              <a:t>DLR_School_Lab</a:t>
            </a:r>
          </a:p>
          <a:p>
            <a:pPr algn="ctr"/>
            <a:r>
              <a:rPr lang="de-DE" b="1">
                <a:solidFill>
                  <a:srgbClr val="FFFF00"/>
                </a:solidFill>
                <a:latin typeface="Frutiger 45 Light" pitchFamily="34" charset="0"/>
              </a:rPr>
              <a:t>Oberpfaffenhofen</a:t>
            </a:r>
            <a:r>
              <a:rPr lang="de-DE" b="1">
                <a:solidFill>
                  <a:srgbClr val="FFFF00"/>
                </a:solidFill>
              </a:rPr>
              <a:t> </a:t>
            </a:r>
          </a:p>
          <a:p>
            <a:pPr algn="ctr"/>
            <a:r>
              <a:rPr lang="de-DE" sz="2000" b="1">
                <a:solidFill>
                  <a:srgbClr val="FFFF00"/>
                </a:solidFill>
                <a:latin typeface="Frutiger 45 Light" pitchFamily="34" charset="0"/>
              </a:rPr>
              <a:t> </a:t>
            </a:r>
          </a:p>
          <a:p>
            <a:pPr algn="ctr"/>
            <a:endParaRPr lang="de-DE" b="1">
              <a:solidFill>
                <a:srgbClr val="FFFF00"/>
              </a:solidFill>
            </a:endParaRPr>
          </a:p>
        </p:txBody>
      </p:sp>
      <p:sp>
        <p:nvSpPr>
          <p:cNvPr id="2003994" name="AutoShape 26"/>
          <p:cNvSpPr>
            <a:spLocks noChangeArrowheads="1"/>
          </p:cNvSpPr>
          <p:nvPr/>
        </p:nvSpPr>
        <p:spPr bwMode="auto">
          <a:xfrm rot="-8134406">
            <a:off x="6156325" y="1557338"/>
            <a:ext cx="576263" cy="1265237"/>
          </a:xfrm>
          <a:prstGeom prst="upDownArrow">
            <a:avLst>
              <a:gd name="adj1" fmla="val 50000"/>
              <a:gd name="adj2" fmla="val 43912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03995" name="AutoShape 27"/>
          <p:cNvSpPr>
            <a:spLocks noChangeArrowheads="1"/>
          </p:cNvSpPr>
          <p:nvPr/>
        </p:nvSpPr>
        <p:spPr bwMode="auto">
          <a:xfrm rot="-2734406">
            <a:off x="2395538" y="1571625"/>
            <a:ext cx="576262" cy="1265238"/>
          </a:xfrm>
          <a:prstGeom prst="upDownArrow">
            <a:avLst>
              <a:gd name="adj1" fmla="val 50000"/>
              <a:gd name="adj2" fmla="val 43912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 algn="ctr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03996" name="AutoShape 28"/>
          <p:cNvSpPr>
            <a:spLocks noChangeArrowheads="1"/>
          </p:cNvSpPr>
          <p:nvPr/>
        </p:nvSpPr>
        <p:spPr bwMode="auto">
          <a:xfrm rot="-8134406">
            <a:off x="1684338" y="3652838"/>
            <a:ext cx="576262" cy="1693862"/>
          </a:xfrm>
          <a:prstGeom prst="upDownArrow">
            <a:avLst>
              <a:gd name="adj1" fmla="val 50000"/>
              <a:gd name="adj2" fmla="val 58788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 algn="ctr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03997" name="AutoShape 29"/>
          <p:cNvSpPr>
            <a:spLocks noChangeArrowheads="1"/>
          </p:cNvSpPr>
          <p:nvPr/>
        </p:nvSpPr>
        <p:spPr bwMode="auto">
          <a:xfrm rot="10800000">
            <a:off x="4251325" y="4500563"/>
            <a:ext cx="576263" cy="904875"/>
          </a:xfrm>
          <a:prstGeom prst="upDownArrow">
            <a:avLst>
              <a:gd name="adj1" fmla="val 50000"/>
              <a:gd name="adj2" fmla="val 31405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 algn="ctr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03998" name="AutoShape 30"/>
          <p:cNvSpPr>
            <a:spLocks noChangeArrowheads="1"/>
          </p:cNvSpPr>
          <p:nvPr/>
        </p:nvSpPr>
        <p:spPr bwMode="auto">
          <a:xfrm rot="10800000">
            <a:off x="3635375" y="1341438"/>
            <a:ext cx="576263" cy="904875"/>
          </a:xfrm>
          <a:prstGeom prst="upDownArrow">
            <a:avLst>
              <a:gd name="adj1" fmla="val 50000"/>
              <a:gd name="adj2" fmla="val 31405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 algn="ctr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03999" name="AutoShape 31"/>
          <p:cNvSpPr>
            <a:spLocks noChangeArrowheads="1"/>
          </p:cNvSpPr>
          <p:nvPr/>
        </p:nvSpPr>
        <p:spPr bwMode="auto">
          <a:xfrm rot="10800000">
            <a:off x="5003800" y="1341438"/>
            <a:ext cx="576263" cy="904875"/>
          </a:xfrm>
          <a:prstGeom prst="upDownArrow">
            <a:avLst>
              <a:gd name="adj1" fmla="val 50000"/>
              <a:gd name="adj2" fmla="val 31405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 algn="ctr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04000" name="AutoShape 32"/>
          <p:cNvSpPr>
            <a:spLocks noChangeArrowheads="1"/>
          </p:cNvSpPr>
          <p:nvPr/>
        </p:nvSpPr>
        <p:spPr bwMode="auto">
          <a:xfrm rot="-2734406">
            <a:off x="5708650" y="4164013"/>
            <a:ext cx="576263" cy="1265237"/>
          </a:xfrm>
          <a:prstGeom prst="upDownArrow">
            <a:avLst>
              <a:gd name="adj1" fmla="val 50000"/>
              <a:gd name="adj2" fmla="val 43912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04001" name="AutoShape 33"/>
          <p:cNvSpPr>
            <a:spLocks noChangeArrowheads="1"/>
          </p:cNvSpPr>
          <p:nvPr/>
        </p:nvSpPr>
        <p:spPr bwMode="auto">
          <a:xfrm rot="-2734406">
            <a:off x="6685757" y="3752056"/>
            <a:ext cx="576262" cy="1590675"/>
          </a:xfrm>
          <a:prstGeom prst="upDownArrow">
            <a:avLst>
              <a:gd name="adj1" fmla="val 50000"/>
              <a:gd name="adj2" fmla="val 55207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04002" name="AutoShape 34"/>
          <p:cNvSpPr>
            <a:spLocks noChangeArrowheads="1"/>
          </p:cNvSpPr>
          <p:nvPr/>
        </p:nvSpPr>
        <p:spPr bwMode="auto">
          <a:xfrm rot="-8134406">
            <a:off x="2843213" y="4149725"/>
            <a:ext cx="576262" cy="1265238"/>
          </a:xfrm>
          <a:prstGeom prst="upDownArrow">
            <a:avLst>
              <a:gd name="adj1" fmla="val 50000"/>
              <a:gd name="adj2" fmla="val 43912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 algn="ctr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04003" name="AutoShape 35"/>
          <p:cNvSpPr>
            <a:spLocks noChangeArrowheads="1"/>
          </p:cNvSpPr>
          <p:nvPr/>
        </p:nvSpPr>
        <p:spPr bwMode="auto">
          <a:xfrm rot="5400000">
            <a:off x="1907381" y="2851944"/>
            <a:ext cx="576263" cy="720725"/>
          </a:xfrm>
          <a:prstGeom prst="upDownArrow">
            <a:avLst>
              <a:gd name="adj1" fmla="val 50000"/>
              <a:gd name="adj2" fmla="val 25014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 algn="ctr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04004" name="AutoShape 36"/>
          <p:cNvSpPr>
            <a:spLocks noChangeArrowheads="1"/>
          </p:cNvSpPr>
          <p:nvPr/>
        </p:nvSpPr>
        <p:spPr bwMode="auto">
          <a:xfrm rot="5400000">
            <a:off x="6731794" y="3140869"/>
            <a:ext cx="576263" cy="720725"/>
          </a:xfrm>
          <a:prstGeom prst="upDownArrow">
            <a:avLst>
              <a:gd name="adj1" fmla="val 50000"/>
              <a:gd name="adj2" fmla="val 25014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 algn="ctr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grpSp>
        <p:nvGrpSpPr>
          <p:cNvPr id="2004005" name="Group 37"/>
          <p:cNvGrpSpPr>
            <a:grpSpLocks/>
          </p:cNvGrpSpPr>
          <p:nvPr/>
        </p:nvGrpSpPr>
        <p:grpSpPr bwMode="auto">
          <a:xfrm>
            <a:off x="2219325" y="1628775"/>
            <a:ext cx="4800600" cy="3600450"/>
            <a:chOff x="1383" y="1026"/>
            <a:chExt cx="3024" cy="2268"/>
          </a:xfrm>
        </p:grpSpPr>
        <p:pic>
          <p:nvPicPr>
            <p:cNvPr id="2004006" name="Picture 38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3" y="1026"/>
              <a:ext cx="3024" cy="22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04007" name="Rectangle 39"/>
            <p:cNvSpPr>
              <a:spLocks noChangeArrowheads="1"/>
            </p:cNvSpPr>
            <p:nvPr/>
          </p:nvSpPr>
          <p:spPr bwMode="auto">
            <a:xfrm>
              <a:off x="1565" y="2148"/>
              <a:ext cx="2013" cy="6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2" tIns="45717" rIns="91432" bIns="45717">
              <a:spAutoFit/>
            </a:bodyPr>
            <a:lstStyle/>
            <a:p>
              <a:pPr>
                <a:buNone/>
              </a:pPr>
              <a:r>
                <a:rPr lang="de-DE" sz="4400" b="1" dirty="0">
                  <a:solidFill>
                    <a:schemeClr val="bg1"/>
                  </a:solidFill>
                  <a:latin typeface="Frutiger 45 Light" pitchFamily="34" charset="0"/>
                </a:rPr>
                <a:t>Infrared</a:t>
              </a:r>
            </a:p>
            <a:p>
              <a:pPr>
                <a:buNone/>
              </a:pPr>
              <a:endParaRPr lang="de-DE" sz="4400" b="1" dirty="0" smtClean="0">
                <a:solidFill>
                  <a:schemeClr val="bg1"/>
                </a:solidFill>
                <a:latin typeface="Frutiger 45 Light" pitchFamily="34" charset="0"/>
              </a:endParaRPr>
            </a:p>
            <a:p>
              <a:pPr>
                <a:buNone/>
              </a:pPr>
              <a:r>
                <a:rPr lang="de-DE" sz="4400" b="1" dirty="0" smtClean="0">
                  <a:solidFill>
                    <a:schemeClr val="bg1"/>
                  </a:solidFill>
                  <a:latin typeface="Frutiger 45 Light" pitchFamily="34" charset="0"/>
                </a:rPr>
                <a:t>Technology</a:t>
              </a:r>
              <a:endParaRPr lang="de-DE" sz="4400" b="1" dirty="0">
                <a:solidFill>
                  <a:schemeClr val="bg1"/>
                </a:solidFill>
                <a:latin typeface="Frutiger 45 Light" pitchFamily="34" charset="0"/>
              </a:endParaRPr>
            </a:p>
          </p:txBody>
        </p:sp>
      </p:grpSp>
      <p:sp>
        <p:nvSpPr>
          <p:cNvPr id="2004008" name="AutoShape 40"/>
          <p:cNvSpPr>
            <a:spLocks noChangeArrowheads="1"/>
          </p:cNvSpPr>
          <p:nvPr/>
        </p:nvSpPr>
        <p:spPr bwMode="auto">
          <a:xfrm rot="-2734406">
            <a:off x="2107407" y="1239044"/>
            <a:ext cx="730250" cy="1265237"/>
          </a:xfrm>
          <a:prstGeom prst="upDownArrow">
            <a:avLst>
              <a:gd name="adj1" fmla="val 50000"/>
              <a:gd name="adj2" fmla="val 34652"/>
            </a:avLst>
          </a:prstGeom>
          <a:gradFill rotWithShape="1">
            <a:gsLst>
              <a:gs pos="0">
                <a:srgbClr val="FFFF00">
                  <a:gamma/>
                  <a:shade val="46275"/>
                  <a:invGamma/>
                </a:srgbClr>
              </a:gs>
              <a:gs pos="5000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602999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/>
              <a:t>Folie </a:t>
            </a:r>
            <a:fld id="{37927FEB-6FE8-4CB4-A1C8-F365D969841B}" type="slidenum">
              <a:rPr lang="de-DE"/>
              <a:pPr/>
              <a:t>20</a:t>
            </a:fld>
            <a:r>
              <a:rPr lang="de-DE"/>
              <a:t> &gt; DLR_School_Lab Oberpfaffenhofen &gt; D. Hausamann</a:t>
            </a:r>
          </a:p>
        </p:txBody>
      </p:sp>
      <p:sp>
        <p:nvSpPr>
          <p:cNvPr id="1403906" name="Rectangle 2"/>
          <p:cNvSpPr>
            <a:spLocks noChangeArrowheads="1"/>
          </p:cNvSpPr>
          <p:nvPr/>
        </p:nvSpPr>
        <p:spPr bwMode="auto">
          <a:xfrm>
            <a:off x="487363" y="1343675"/>
            <a:ext cx="5943600" cy="4478337"/>
          </a:xfrm>
          <a:prstGeom prst="rect">
            <a:avLst/>
          </a:prstGeom>
          <a:solidFill>
            <a:srgbClr val="DDDDDD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40390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Spectral</a:t>
            </a:r>
            <a:r>
              <a:rPr lang="de-DE" dirty="0" smtClean="0"/>
              <a:t> </a:t>
            </a:r>
            <a:r>
              <a:rPr lang="de-DE" dirty="0" err="1"/>
              <a:t>s</a:t>
            </a:r>
            <a:r>
              <a:rPr lang="de-DE" dirty="0" err="1" smtClean="0"/>
              <a:t>ignatures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surfaces</a:t>
            </a:r>
            <a:endParaRPr lang="de-DE" dirty="0"/>
          </a:p>
        </p:txBody>
      </p:sp>
      <p:sp>
        <p:nvSpPr>
          <p:cNvPr id="1403908" name="Text Box 4"/>
          <p:cNvSpPr txBox="1">
            <a:spLocks noChangeArrowheads="1"/>
          </p:cNvSpPr>
          <p:nvPr/>
        </p:nvSpPr>
        <p:spPr bwMode="auto">
          <a:xfrm>
            <a:off x="6278562" y="2563813"/>
            <a:ext cx="2685925" cy="2215866"/>
          </a:xfrm>
          <a:prstGeom prst="rect">
            <a:avLst/>
          </a:prstGeom>
          <a:solidFill>
            <a:srgbClr val="D2D2D2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wrap="square" lIns="91323" tIns="45658" rIns="91323" bIns="45658">
            <a:spAutoFit/>
          </a:bodyPr>
          <a:lstStyle/>
          <a:p>
            <a:pPr eaLnBrk="0" hangingPunct="0">
              <a:lnSpc>
                <a:spcPct val="150000"/>
              </a:lnSpc>
              <a:buNone/>
            </a:pPr>
            <a:r>
              <a:rPr lang="de-DE" sz="2000" b="1" dirty="0">
                <a:solidFill>
                  <a:schemeClr val="bg2"/>
                </a:solidFill>
                <a:latin typeface="Arial" charset="0"/>
              </a:rPr>
              <a:t> </a:t>
            </a:r>
            <a:r>
              <a:rPr lang="de-DE" sz="1800" b="1" dirty="0" err="1" smtClean="0">
                <a:solidFill>
                  <a:schemeClr val="bg2"/>
                </a:solidFill>
                <a:latin typeface="Arial" charset="0"/>
              </a:rPr>
              <a:t>gray</a:t>
            </a:r>
            <a:r>
              <a:rPr lang="de-DE" sz="1800" b="1" dirty="0" smtClean="0">
                <a:solidFill>
                  <a:schemeClr val="bg2"/>
                </a:solidFill>
                <a:latin typeface="Arial" charset="0"/>
              </a:rPr>
              <a:t>:</a:t>
            </a:r>
            <a:r>
              <a:rPr lang="de-DE" sz="1800" b="1" dirty="0" smtClean="0">
                <a:latin typeface="Arial" charset="0"/>
              </a:rPr>
              <a:t>       </a:t>
            </a:r>
            <a:r>
              <a:rPr lang="de-DE" b="1" dirty="0" err="1" smtClean="0"/>
              <a:t>a</a:t>
            </a:r>
            <a:r>
              <a:rPr lang="de-DE" sz="1800" b="1" dirty="0" err="1" smtClean="0">
                <a:latin typeface="Arial" charset="0"/>
              </a:rPr>
              <a:t>sphalt</a:t>
            </a:r>
            <a:endParaRPr lang="de-DE" sz="1800" b="1" dirty="0">
              <a:latin typeface="Arial" charset="0"/>
            </a:endParaRPr>
          </a:p>
          <a:p>
            <a:pPr eaLnBrk="0" hangingPunct="0">
              <a:lnSpc>
                <a:spcPct val="150000"/>
              </a:lnSpc>
              <a:buNone/>
            </a:pPr>
            <a:r>
              <a:rPr lang="de-DE" sz="1800" b="1" dirty="0">
                <a:solidFill>
                  <a:srgbClr val="3366FF"/>
                </a:solidFill>
                <a:latin typeface="Arial" charset="0"/>
              </a:rPr>
              <a:t> </a:t>
            </a:r>
            <a:r>
              <a:rPr lang="de-DE" b="1" dirty="0" err="1" smtClean="0">
                <a:solidFill>
                  <a:srgbClr val="FFFF00"/>
                </a:solidFill>
              </a:rPr>
              <a:t>yellow</a:t>
            </a:r>
            <a:r>
              <a:rPr lang="de-DE" sz="1800" b="1" dirty="0" smtClean="0">
                <a:solidFill>
                  <a:srgbClr val="FFFF00"/>
                </a:solidFill>
                <a:latin typeface="Arial" charset="0"/>
              </a:rPr>
              <a:t>:</a:t>
            </a:r>
            <a:r>
              <a:rPr lang="de-DE" sz="1800" b="1" dirty="0" smtClean="0">
                <a:latin typeface="Arial" charset="0"/>
              </a:rPr>
              <a:t>    </a:t>
            </a:r>
            <a:r>
              <a:rPr lang="de-DE" b="1" dirty="0" err="1" smtClean="0"/>
              <a:t>yelllow</a:t>
            </a:r>
            <a:r>
              <a:rPr lang="de-DE" sz="1800" b="1" dirty="0" smtClean="0">
                <a:latin typeface="Arial" charset="0"/>
              </a:rPr>
              <a:t> </a:t>
            </a:r>
            <a:r>
              <a:rPr lang="de-DE" sz="1800" b="1" dirty="0" err="1" smtClean="0">
                <a:latin typeface="Arial" charset="0"/>
              </a:rPr>
              <a:t>paint</a:t>
            </a:r>
            <a:r>
              <a:rPr lang="de-DE" sz="1800" b="1" dirty="0" smtClean="0">
                <a:latin typeface="Arial" charset="0"/>
              </a:rPr>
              <a:t> </a:t>
            </a:r>
            <a:endParaRPr lang="de-DE" sz="1800" b="1" dirty="0">
              <a:latin typeface="Arial" charset="0"/>
            </a:endParaRPr>
          </a:p>
          <a:p>
            <a:pPr eaLnBrk="0" hangingPunct="0">
              <a:lnSpc>
                <a:spcPct val="150000"/>
              </a:lnSpc>
              <a:buNone/>
            </a:pPr>
            <a:r>
              <a:rPr lang="de-DE" sz="1800" b="1" dirty="0">
                <a:solidFill>
                  <a:srgbClr val="CC6600"/>
                </a:solidFill>
                <a:latin typeface="Arial" charset="0"/>
              </a:rPr>
              <a:t> </a:t>
            </a:r>
            <a:r>
              <a:rPr lang="de-DE" sz="1800" b="1" dirty="0" err="1" smtClean="0">
                <a:solidFill>
                  <a:srgbClr val="CC6600"/>
                </a:solidFill>
                <a:latin typeface="Arial" charset="0"/>
              </a:rPr>
              <a:t>brown</a:t>
            </a:r>
            <a:r>
              <a:rPr lang="de-DE" sz="1800" b="1" dirty="0">
                <a:solidFill>
                  <a:srgbClr val="CC6600"/>
                </a:solidFill>
                <a:latin typeface="Arial" charset="0"/>
              </a:rPr>
              <a:t>:</a:t>
            </a:r>
            <a:r>
              <a:rPr lang="de-DE" sz="1800" b="1" dirty="0">
                <a:latin typeface="Arial" charset="0"/>
              </a:rPr>
              <a:t>    </a:t>
            </a:r>
            <a:r>
              <a:rPr lang="de-DE" b="1" dirty="0" err="1" smtClean="0"/>
              <a:t>field</a:t>
            </a:r>
            <a:r>
              <a:rPr lang="de-DE" sz="1800" b="1" dirty="0" smtClean="0">
                <a:solidFill>
                  <a:srgbClr val="009900"/>
                </a:solidFill>
                <a:latin typeface="Arial" charset="0"/>
              </a:rPr>
              <a:t>    </a:t>
            </a:r>
            <a:r>
              <a:rPr lang="de-DE" sz="1800" b="1" dirty="0">
                <a:solidFill>
                  <a:srgbClr val="009900"/>
                </a:solidFill>
                <a:latin typeface="Arial" charset="0"/>
              </a:rPr>
              <a:t/>
            </a:r>
            <a:br>
              <a:rPr lang="de-DE" sz="1800" b="1" dirty="0">
                <a:solidFill>
                  <a:srgbClr val="009900"/>
                </a:solidFill>
                <a:latin typeface="Arial" charset="0"/>
              </a:rPr>
            </a:br>
            <a:r>
              <a:rPr lang="de-DE" sz="1800" b="1" dirty="0">
                <a:solidFill>
                  <a:srgbClr val="009900"/>
                </a:solidFill>
                <a:latin typeface="Arial" charset="0"/>
              </a:rPr>
              <a:t> </a:t>
            </a:r>
            <a:r>
              <a:rPr lang="de-DE" sz="1800" b="1" dirty="0" err="1" smtClean="0">
                <a:solidFill>
                  <a:srgbClr val="008000"/>
                </a:solidFill>
                <a:latin typeface="Arial" charset="0"/>
              </a:rPr>
              <a:t>geen</a:t>
            </a:r>
            <a:r>
              <a:rPr lang="de-DE" sz="1800" b="1" dirty="0">
                <a:solidFill>
                  <a:srgbClr val="008000"/>
                </a:solidFill>
                <a:latin typeface="Arial" charset="0"/>
              </a:rPr>
              <a:t>:</a:t>
            </a:r>
            <a:r>
              <a:rPr lang="de-DE" sz="1800" b="1" dirty="0">
                <a:latin typeface="Arial" charset="0"/>
              </a:rPr>
              <a:t>     </a:t>
            </a:r>
            <a:r>
              <a:rPr lang="de-DE" sz="1800" b="1" dirty="0" smtClean="0">
                <a:latin typeface="Arial" charset="0"/>
              </a:rPr>
              <a:t>  </a:t>
            </a:r>
            <a:r>
              <a:rPr lang="de-DE" b="1" dirty="0" err="1" smtClean="0"/>
              <a:t>meadow</a:t>
            </a:r>
            <a:r>
              <a:rPr lang="de-DE" sz="1800" b="1" dirty="0">
                <a:latin typeface="Arial" charset="0"/>
              </a:rPr>
              <a:t/>
            </a:r>
            <a:br>
              <a:rPr lang="de-DE" sz="1800" b="1" dirty="0">
                <a:latin typeface="Arial" charset="0"/>
              </a:rPr>
            </a:br>
            <a:r>
              <a:rPr lang="de-DE" sz="1800" b="1" dirty="0">
                <a:latin typeface="Arial" charset="0"/>
              </a:rPr>
              <a:t> </a:t>
            </a:r>
            <a:r>
              <a:rPr lang="de-DE" sz="1800" b="1" dirty="0" err="1" smtClean="0">
                <a:solidFill>
                  <a:srgbClr val="3366FF"/>
                </a:solidFill>
                <a:latin typeface="Arial" charset="0"/>
              </a:rPr>
              <a:t>blue</a:t>
            </a:r>
            <a:r>
              <a:rPr lang="de-DE" sz="1800" b="1" dirty="0" smtClean="0">
                <a:solidFill>
                  <a:srgbClr val="3366FF"/>
                </a:solidFill>
                <a:latin typeface="Arial" charset="0"/>
              </a:rPr>
              <a:t>:</a:t>
            </a:r>
            <a:r>
              <a:rPr lang="de-DE" sz="1800" b="1" dirty="0" smtClean="0">
                <a:latin typeface="Arial" charset="0"/>
              </a:rPr>
              <a:t>        </a:t>
            </a:r>
            <a:r>
              <a:rPr lang="de-DE" sz="1800" b="1" dirty="0" err="1" smtClean="0">
                <a:latin typeface="Arial" charset="0"/>
              </a:rPr>
              <a:t>blue</a:t>
            </a:r>
            <a:r>
              <a:rPr lang="de-DE" sz="1800" b="1" dirty="0" smtClean="0">
                <a:latin typeface="Arial" charset="0"/>
              </a:rPr>
              <a:t> </a:t>
            </a:r>
            <a:r>
              <a:rPr lang="de-DE" sz="1800" b="1" dirty="0" err="1" smtClean="0">
                <a:latin typeface="Arial" charset="0"/>
              </a:rPr>
              <a:t>paint</a:t>
            </a:r>
            <a:endParaRPr lang="de-DE" sz="1800" b="1" dirty="0">
              <a:latin typeface="Arial" charset="0"/>
            </a:endParaRPr>
          </a:p>
        </p:txBody>
      </p:sp>
      <p:sp>
        <p:nvSpPr>
          <p:cNvPr id="1403909" name="Text Box 5"/>
          <p:cNvSpPr txBox="1">
            <a:spLocks noChangeArrowheads="1"/>
          </p:cNvSpPr>
          <p:nvPr/>
        </p:nvSpPr>
        <p:spPr bwMode="auto">
          <a:xfrm rot="-5387075">
            <a:off x="-586581" y="3471286"/>
            <a:ext cx="2209800" cy="394855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23" tIns="45658" rIns="91323" bIns="45658">
            <a:spAutoFit/>
          </a:bodyPr>
          <a:lstStyle/>
          <a:p>
            <a:pPr>
              <a:spcBef>
                <a:spcPct val="50000"/>
              </a:spcBef>
              <a:buNone/>
            </a:pPr>
            <a:r>
              <a:rPr lang="de-DE" b="1" dirty="0" err="1" smtClean="0"/>
              <a:t>r</a:t>
            </a:r>
            <a:r>
              <a:rPr lang="de-DE" sz="1800" b="1" dirty="0" err="1" smtClean="0">
                <a:latin typeface="Arial" charset="0"/>
              </a:rPr>
              <a:t>eflectivity</a:t>
            </a:r>
            <a:r>
              <a:rPr lang="de-DE" sz="1800" b="1" dirty="0" smtClean="0">
                <a:latin typeface="Arial" charset="0"/>
              </a:rPr>
              <a:t> </a:t>
            </a:r>
            <a:r>
              <a:rPr lang="de-DE" sz="1800" b="1" dirty="0">
                <a:latin typeface="Arial" charset="0"/>
              </a:rPr>
              <a:t>/ %</a:t>
            </a:r>
          </a:p>
        </p:txBody>
      </p:sp>
      <p:sp>
        <p:nvSpPr>
          <p:cNvPr id="1403910" name="Line 6"/>
          <p:cNvSpPr>
            <a:spLocks noChangeShapeType="1"/>
          </p:cNvSpPr>
          <p:nvPr/>
        </p:nvSpPr>
        <p:spPr bwMode="auto">
          <a:xfrm flipV="1">
            <a:off x="639763" y="2182813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403911" name="Text Box 7"/>
          <p:cNvSpPr txBox="1">
            <a:spLocks noChangeArrowheads="1"/>
          </p:cNvSpPr>
          <p:nvPr/>
        </p:nvSpPr>
        <p:spPr bwMode="auto">
          <a:xfrm>
            <a:off x="2925763" y="5840413"/>
            <a:ext cx="2362200" cy="394855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23" tIns="45658" rIns="91323" bIns="45658">
            <a:spAutoFit/>
          </a:bodyPr>
          <a:lstStyle/>
          <a:p>
            <a:pPr>
              <a:spcBef>
                <a:spcPct val="50000"/>
              </a:spcBef>
              <a:buNone/>
            </a:pPr>
            <a:r>
              <a:rPr lang="de-DE" b="1" dirty="0" err="1" smtClean="0"/>
              <a:t>wave</a:t>
            </a:r>
            <a:r>
              <a:rPr lang="de-DE" sz="1800" b="1" dirty="0" err="1" smtClean="0">
                <a:latin typeface="Arial" charset="0"/>
              </a:rPr>
              <a:t>length</a:t>
            </a:r>
            <a:r>
              <a:rPr lang="de-DE" sz="1800" b="1" dirty="0" smtClean="0">
                <a:latin typeface="Arial" charset="0"/>
              </a:rPr>
              <a:t> </a:t>
            </a:r>
            <a:r>
              <a:rPr lang="de-DE" sz="1800" b="1" dirty="0">
                <a:latin typeface="Arial" charset="0"/>
              </a:rPr>
              <a:t>/ µm</a:t>
            </a:r>
          </a:p>
        </p:txBody>
      </p:sp>
      <p:sp>
        <p:nvSpPr>
          <p:cNvPr id="1403912" name="Line 8"/>
          <p:cNvSpPr>
            <a:spLocks noChangeShapeType="1"/>
          </p:cNvSpPr>
          <p:nvPr/>
        </p:nvSpPr>
        <p:spPr bwMode="auto">
          <a:xfrm>
            <a:off x="5364163" y="6056313"/>
            <a:ext cx="406400" cy="127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403913" name="Freeform 9"/>
          <p:cNvSpPr>
            <a:spLocks/>
          </p:cNvSpPr>
          <p:nvPr/>
        </p:nvSpPr>
        <p:spPr bwMode="auto">
          <a:xfrm>
            <a:off x="1249363" y="4465638"/>
            <a:ext cx="4667250" cy="1101725"/>
          </a:xfrm>
          <a:custGeom>
            <a:avLst/>
            <a:gdLst>
              <a:gd name="T0" fmla="*/ 42 w 2940"/>
              <a:gd name="T1" fmla="*/ 656 h 694"/>
              <a:gd name="T2" fmla="*/ 204 w 2940"/>
              <a:gd name="T3" fmla="*/ 638 h 694"/>
              <a:gd name="T4" fmla="*/ 510 w 2940"/>
              <a:gd name="T5" fmla="*/ 530 h 694"/>
              <a:gd name="T6" fmla="*/ 648 w 2940"/>
              <a:gd name="T7" fmla="*/ 398 h 694"/>
              <a:gd name="T8" fmla="*/ 810 w 2940"/>
              <a:gd name="T9" fmla="*/ 248 h 694"/>
              <a:gd name="T10" fmla="*/ 906 w 2940"/>
              <a:gd name="T11" fmla="*/ 194 h 694"/>
              <a:gd name="T12" fmla="*/ 1002 w 2940"/>
              <a:gd name="T13" fmla="*/ 122 h 694"/>
              <a:gd name="T14" fmla="*/ 1032 w 2940"/>
              <a:gd name="T15" fmla="*/ 116 h 694"/>
              <a:gd name="T16" fmla="*/ 1218 w 2940"/>
              <a:gd name="T17" fmla="*/ 26 h 694"/>
              <a:gd name="T18" fmla="*/ 1260 w 2940"/>
              <a:gd name="T19" fmla="*/ 44 h 694"/>
              <a:gd name="T20" fmla="*/ 1434 w 2940"/>
              <a:gd name="T21" fmla="*/ 140 h 694"/>
              <a:gd name="T22" fmla="*/ 1518 w 2940"/>
              <a:gd name="T23" fmla="*/ 218 h 694"/>
              <a:gd name="T24" fmla="*/ 1590 w 2940"/>
              <a:gd name="T25" fmla="*/ 164 h 694"/>
              <a:gd name="T26" fmla="*/ 1620 w 2940"/>
              <a:gd name="T27" fmla="*/ 158 h 694"/>
              <a:gd name="T28" fmla="*/ 1650 w 2940"/>
              <a:gd name="T29" fmla="*/ 128 h 694"/>
              <a:gd name="T30" fmla="*/ 1674 w 2940"/>
              <a:gd name="T31" fmla="*/ 98 h 694"/>
              <a:gd name="T32" fmla="*/ 1764 w 2940"/>
              <a:gd name="T33" fmla="*/ 104 h 694"/>
              <a:gd name="T34" fmla="*/ 1872 w 2940"/>
              <a:gd name="T35" fmla="*/ 62 h 694"/>
              <a:gd name="T36" fmla="*/ 1950 w 2940"/>
              <a:gd name="T37" fmla="*/ 68 h 694"/>
              <a:gd name="T38" fmla="*/ 1998 w 2940"/>
              <a:gd name="T39" fmla="*/ 44 h 694"/>
              <a:gd name="T40" fmla="*/ 2052 w 2940"/>
              <a:gd name="T41" fmla="*/ 62 h 694"/>
              <a:gd name="T42" fmla="*/ 2076 w 2940"/>
              <a:gd name="T43" fmla="*/ 98 h 694"/>
              <a:gd name="T44" fmla="*/ 2118 w 2940"/>
              <a:gd name="T45" fmla="*/ 158 h 694"/>
              <a:gd name="T46" fmla="*/ 2166 w 2940"/>
              <a:gd name="T47" fmla="*/ 290 h 694"/>
              <a:gd name="T48" fmla="*/ 2214 w 2940"/>
              <a:gd name="T49" fmla="*/ 470 h 694"/>
              <a:gd name="T50" fmla="*/ 2232 w 2940"/>
              <a:gd name="T51" fmla="*/ 452 h 694"/>
              <a:gd name="T52" fmla="*/ 2304 w 2940"/>
              <a:gd name="T53" fmla="*/ 350 h 694"/>
              <a:gd name="T54" fmla="*/ 2364 w 2940"/>
              <a:gd name="T55" fmla="*/ 308 h 694"/>
              <a:gd name="T56" fmla="*/ 2388 w 2940"/>
              <a:gd name="T57" fmla="*/ 290 h 694"/>
              <a:gd name="T58" fmla="*/ 2406 w 2940"/>
              <a:gd name="T59" fmla="*/ 248 h 694"/>
              <a:gd name="T60" fmla="*/ 2466 w 2940"/>
              <a:gd name="T61" fmla="*/ 236 h 694"/>
              <a:gd name="T62" fmla="*/ 2532 w 2940"/>
              <a:gd name="T63" fmla="*/ 218 h 694"/>
              <a:gd name="T64" fmla="*/ 2562 w 2940"/>
              <a:gd name="T65" fmla="*/ 242 h 694"/>
              <a:gd name="T66" fmla="*/ 2628 w 2940"/>
              <a:gd name="T67" fmla="*/ 284 h 694"/>
              <a:gd name="T68" fmla="*/ 2682 w 2940"/>
              <a:gd name="T69" fmla="*/ 212 h 694"/>
              <a:gd name="T70" fmla="*/ 2700 w 2940"/>
              <a:gd name="T71" fmla="*/ 224 h 694"/>
              <a:gd name="T72" fmla="*/ 2736 w 2940"/>
              <a:gd name="T73" fmla="*/ 356 h 694"/>
              <a:gd name="T74" fmla="*/ 2748 w 2940"/>
              <a:gd name="T75" fmla="*/ 290 h 694"/>
              <a:gd name="T76" fmla="*/ 2784 w 2940"/>
              <a:gd name="T77" fmla="*/ 266 h 694"/>
              <a:gd name="T78" fmla="*/ 2832 w 2940"/>
              <a:gd name="T79" fmla="*/ 416 h 694"/>
              <a:gd name="T80" fmla="*/ 2850 w 2940"/>
              <a:gd name="T81" fmla="*/ 356 h 694"/>
              <a:gd name="T82" fmla="*/ 2868 w 2940"/>
              <a:gd name="T83" fmla="*/ 440 h 694"/>
              <a:gd name="T84" fmla="*/ 2880 w 2940"/>
              <a:gd name="T85" fmla="*/ 440 h 694"/>
              <a:gd name="T86" fmla="*/ 2904 w 2940"/>
              <a:gd name="T87" fmla="*/ 494 h 694"/>
              <a:gd name="T88" fmla="*/ 2940 w 2940"/>
              <a:gd name="T89" fmla="*/ 422 h 6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2940" h="694">
                <a:moveTo>
                  <a:pt x="0" y="680"/>
                </a:moveTo>
                <a:cubicBezTo>
                  <a:pt x="28" y="638"/>
                  <a:pt x="12" y="636"/>
                  <a:pt x="42" y="656"/>
                </a:cubicBezTo>
                <a:cubicBezTo>
                  <a:pt x="55" y="694"/>
                  <a:pt x="65" y="663"/>
                  <a:pt x="78" y="644"/>
                </a:cubicBezTo>
                <a:cubicBezTo>
                  <a:pt x="117" y="657"/>
                  <a:pt x="163" y="643"/>
                  <a:pt x="204" y="638"/>
                </a:cubicBezTo>
                <a:cubicBezTo>
                  <a:pt x="277" y="614"/>
                  <a:pt x="270" y="619"/>
                  <a:pt x="372" y="614"/>
                </a:cubicBezTo>
                <a:cubicBezTo>
                  <a:pt x="422" y="597"/>
                  <a:pt x="466" y="559"/>
                  <a:pt x="510" y="530"/>
                </a:cubicBezTo>
                <a:cubicBezTo>
                  <a:pt x="519" y="524"/>
                  <a:pt x="548" y="493"/>
                  <a:pt x="564" y="482"/>
                </a:cubicBezTo>
                <a:cubicBezTo>
                  <a:pt x="587" y="447"/>
                  <a:pt x="618" y="425"/>
                  <a:pt x="648" y="398"/>
                </a:cubicBezTo>
                <a:cubicBezTo>
                  <a:pt x="679" y="371"/>
                  <a:pt x="708" y="341"/>
                  <a:pt x="738" y="314"/>
                </a:cubicBezTo>
                <a:cubicBezTo>
                  <a:pt x="757" y="297"/>
                  <a:pt x="786" y="261"/>
                  <a:pt x="810" y="248"/>
                </a:cubicBezTo>
                <a:cubicBezTo>
                  <a:pt x="821" y="242"/>
                  <a:pt x="846" y="236"/>
                  <a:pt x="846" y="236"/>
                </a:cubicBezTo>
                <a:cubicBezTo>
                  <a:pt x="865" y="217"/>
                  <a:pt x="884" y="208"/>
                  <a:pt x="906" y="194"/>
                </a:cubicBezTo>
                <a:cubicBezTo>
                  <a:pt x="923" y="169"/>
                  <a:pt x="926" y="149"/>
                  <a:pt x="948" y="182"/>
                </a:cubicBezTo>
                <a:cubicBezTo>
                  <a:pt x="962" y="139"/>
                  <a:pt x="962" y="142"/>
                  <a:pt x="1002" y="122"/>
                </a:cubicBezTo>
                <a:cubicBezTo>
                  <a:pt x="1006" y="116"/>
                  <a:pt x="1007" y="105"/>
                  <a:pt x="1014" y="104"/>
                </a:cubicBezTo>
                <a:cubicBezTo>
                  <a:pt x="1021" y="103"/>
                  <a:pt x="1025" y="115"/>
                  <a:pt x="1032" y="116"/>
                </a:cubicBezTo>
                <a:cubicBezTo>
                  <a:pt x="1034" y="116"/>
                  <a:pt x="1069" y="107"/>
                  <a:pt x="1074" y="104"/>
                </a:cubicBezTo>
                <a:cubicBezTo>
                  <a:pt x="1122" y="77"/>
                  <a:pt x="1165" y="44"/>
                  <a:pt x="1218" y="26"/>
                </a:cubicBezTo>
                <a:cubicBezTo>
                  <a:pt x="1226" y="28"/>
                  <a:pt x="1234" y="29"/>
                  <a:pt x="1242" y="32"/>
                </a:cubicBezTo>
                <a:cubicBezTo>
                  <a:pt x="1249" y="35"/>
                  <a:pt x="1253" y="43"/>
                  <a:pt x="1260" y="44"/>
                </a:cubicBezTo>
                <a:cubicBezTo>
                  <a:pt x="1293" y="48"/>
                  <a:pt x="1326" y="24"/>
                  <a:pt x="1356" y="14"/>
                </a:cubicBezTo>
                <a:cubicBezTo>
                  <a:pt x="1418" y="35"/>
                  <a:pt x="1400" y="93"/>
                  <a:pt x="1434" y="140"/>
                </a:cubicBezTo>
                <a:cubicBezTo>
                  <a:pt x="1457" y="172"/>
                  <a:pt x="1466" y="183"/>
                  <a:pt x="1500" y="206"/>
                </a:cubicBezTo>
                <a:cubicBezTo>
                  <a:pt x="1506" y="210"/>
                  <a:pt x="1518" y="218"/>
                  <a:pt x="1518" y="218"/>
                </a:cubicBezTo>
                <a:cubicBezTo>
                  <a:pt x="1544" y="201"/>
                  <a:pt x="1544" y="174"/>
                  <a:pt x="1566" y="152"/>
                </a:cubicBezTo>
                <a:cubicBezTo>
                  <a:pt x="1574" y="156"/>
                  <a:pt x="1582" y="160"/>
                  <a:pt x="1590" y="164"/>
                </a:cubicBezTo>
                <a:cubicBezTo>
                  <a:pt x="1596" y="168"/>
                  <a:pt x="1601" y="177"/>
                  <a:pt x="1608" y="176"/>
                </a:cubicBezTo>
                <a:cubicBezTo>
                  <a:pt x="1615" y="175"/>
                  <a:pt x="1615" y="163"/>
                  <a:pt x="1620" y="158"/>
                </a:cubicBezTo>
                <a:cubicBezTo>
                  <a:pt x="1625" y="153"/>
                  <a:pt x="1632" y="150"/>
                  <a:pt x="1638" y="146"/>
                </a:cubicBezTo>
                <a:cubicBezTo>
                  <a:pt x="1642" y="140"/>
                  <a:pt x="1645" y="133"/>
                  <a:pt x="1650" y="128"/>
                </a:cubicBezTo>
                <a:cubicBezTo>
                  <a:pt x="1655" y="123"/>
                  <a:pt x="1663" y="122"/>
                  <a:pt x="1668" y="116"/>
                </a:cubicBezTo>
                <a:cubicBezTo>
                  <a:pt x="1672" y="111"/>
                  <a:pt x="1670" y="102"/>
                  <a:pt x="1674" y="98"/>
                </a:cubicBezTo>
                <a:cubicBezTo>
                  <a:pt x="1695" y="77"/>
                  <a:pt x="1705" y="76"/>
                  <a:pt x="1728" y="68"/>
                </a:cubicBezTo>
                <a:cubicBezTo>
                  <a:pt x="1758" y="24"/>
                  <a:pt x="1755" y="78"/>
                  <a:pt x="1764" y="104"/>
                </a:cubicBezTo>
                <a:cubicBezTo>
                  <a:pt x="1786" y="90"/>
                  <a:pt x="1784" y="76"/>
                  <a:pt x="1806" y="62"/>
                </a:cubicBezTo>
                <a:cubicBezTo>
                  <a:pt x="1827" y="0"/>
                  <a:pt x="1837" y="50"/>
                  <a:pt x="1872" y="62"/>
                </a:cubicBezTo>
                <a:cubicBezTo>
                  <a:pt x="1882" y="32"/>
                  <a:pt x="1872" y="42"/>
                  <a:pt x="1914" y="56"/>
                </a:cubicBezTo>
                <a:cubicBezTo>
                  <a:pt x="1926" y="60"/>
                  <a:pt x="1950" y="68"/>
                  <a:pt x="1950" y="68"/>
                </a:cubicBezTo>
                <a:cubicBezTo>
                  <a:pt x="1957" y="75"/>
                  <a:pt x="1972" y="100"/>
                  <a:pt x="1986" y="80"/>
                </a:cubicBezTo>
                <a:cubicBezTo>
                  <a:pt x="1993" y="70"/>
                  <a:pt x="1998" y="44"/>
                  <a:pt x="1998" y="44"/>
                </a:cubicBezTo>
                <a:cubicBezTo>
                  <a:pt x="2011" y="64"/>
                  <a:pt x="2015" y="84"/>
                  <a:pt x="2028" y="104"/>
                </a:cubicBezTo>
                <a:cubicBezTo>
                  <a:pt x="2072" y="89"/>
                  <a:pt x="2018" y="113"/>
                  <a:pt x="2052" y="62"/>
                </a:cubicBezTo>
                <a:cubicBezTo>
                  <a:pt x="2056" y="57"/>
                  <a:pt x="2054" y="75"/>
                  <a:pt x="2058" y="80"/>
                </a:cubicBezTo>
                <a:cubicBezTo>
                  <a:pt x="2063" y="87"/>
                  <a:pt x="2071" y="91"/>
                  <a:pt x="2076" y="98"/>
                </a:cubicBezTo>
                <a:cubicBezTo>
                  <a:pt x="2093" y="119"/>
                  <a:pt x="2104" y="151"/>
                  <a:pt x="2112" y="176"/>
                </a:cubicBezTo>
                <a:cubicBezTo>
                  <a:pt x="2114" y="170"/>
                  <a:pt x="2112" y="155"/>
                  <a:pt x="2118" y="158"/>
                </a:cubicBezTo>
                <a:cubicBezTo>
                  <a:pt x="2125" y="162"/>
                  <a:pt x="2122" y="174"/>
                  <a:pt x="2124" y="182"/>
                </a:cubicBezTo>
                <a:cubicBezTo>
                  <a:pt x="2135" y="218"/>
                  <a:pt x="2145" y="258"/>
                  <a:pt x="2166" y="290"/>
                </a:cubicBezTo>
                <a:cubicBezTo>
                  <a:pt x="2171" y="341"/>
                  <a:pt x="2182" y="385"/>
                  <a:pt x="2196" y="434"/>
                </a:cubicBezTo>
                <a:cubicBezTo>
                  <a:pt x="2197" y="438"/>
                  <a:pt x="2206" y="470"/>
                  <a:pt x="2214" y="470"/>
                </a:cubicBezTo>
                <a:cubicBezTo>
                  <a:pt x="2220" y="470"/>
                  <a:pt x="2210" y="458"/>
                  <a:pt x="2208" y="452"/>
                </a:cubicBezTo>
                <a:cubicBezTo>
                  <a:pt x="2218" y="391"/>
                  <a:pt x="2221" y="419"/>
                  <a:pt x="2232" y="452"/>
                </a:cubicBezTo>
                <a:cubicBezTo>
                  <a:pt x="2247" y="429"/>
                  <a:pt x="2253" y="403"/>
                  <a:pt x="2268" y="380"/>
                </a:cubicBezTo>
                <a:cubicBezTo>
                  <a:pt x="2312" y="395"/>
                  <a:pt x="2286" y="368"/>
                  <a:pt x="2304" y="350"/>
                </a:cubicBezTo>
                <a:cubicBezTo>
                  <a:pt x="2315" y="339"/>
                  <a:pt x="2332" y="339"/>
                  <a:pt x="2346" y="332"/>
                </a:cubicBezTo>
                <a:cubicBezTo>
                  <a:pt x="2352" y="324"/>
                  <a:pt x="2360" y="317"/>
                  <a:pt x="2364" y="308"/>
                </a:cubicBezTo>
                <a:cubicBezTo>
                  <a:pt x="2370" y="297"/>
                  <a:pt x="2376" y="272"/>
                  <a:pt x="2376" y="272"/>
                </a:cubicBezTo>
                <a:cubicBezTo>
                  <a:pt x="2380" y="278"/>
                  <a:pt x="2381" y="290"/>
                  <a:pt x="2388" y="290"/>
                </a:cubicBezTo>
                <a:cubicBezTo>
                  <a:pt x="2394" y="290"/>
                  <a:pt x="2392" y="278"/>
                  <a:pt x="2394" y="272"/>
                </a:cubicBezTo>
                <a:cubicBezTo>
                  <a:pt x="2398" y="264"/>
                  <a:pt x="2403" y="256"/>
                  <a:pt x="2406" y="248"/>
                </a:cubicBezTo>
                <a:cubicBezTo>
                  <a:pt x="2411" y="236"/>
                  <a:pt x="2418" y="212"/>
                  <a:pt x="2418" y="212"/>
                </a:cubicBezTo>
                <a:cubicBezTo>
                  <a:pt x="2440" y="255"/>
                  <a:pt x="2426" y="223"/>
                  <a:pt x="2466" y="236"/>
                </a:cubicBezTo>
                <a:cubicBezTo>
                  <a:pt x="2468" y="242"/>
                  <a:pt x="2466" y="252"/>
                  <a:pt x="2472" y="254"/>
                </a:cubicBezTo>
                <a:cubicBezTo>
                  <a:pt x="2492" y="262"/>
                  <a:pt x="2521" y="229"/>
                  <a:pt x="2532" y="218"/>
                </a:cubicBezTo>
                <a:cubicBezTo>
                  <a:pt x="2538" y="220"/>
                  <a:pt x="2545" y="220"/>
                  <a:pt x="2550" y="224"/>
                </a:cubicBezTo>
                <a:cubicBezTo>
                  <a:pt x="2556" y="229"/>
                  <a:pt x="2555" y="242"/>
                  <a:pt x="2562" y="242"/>
                </a:cubicBezTo>
                <a:cubicBezTo>
                  <a:pt x="2563" y="242"/>
                  <a:pt x="2585" y="201"/>
                  <a:pt x="2598" y="188"/>
                </a:cubicBezTo>
                <a:cubicBezTo>
                  <a:pt x="2617" y="217"/>
                  <a:pt x="2617" y="251"/>
                  <a:pt x="2628" y="284"/>
                </a:cubicBezTo>
                <a:cubicBezTo>
                  <a:pt x="2637" y="241"/>
                  <a:pt x="2638" y="203"/>
                  <a:pt x="2658" y="164"/>
                </a:cubicBezTo>
                <a:cubicBezTo>
                  <a:pt x="2666" y="180"/>
                  <a:pt x="2674" y="196"/>
                  <a:pt x="2682" y="212"/>
                </a:cubicBezTo>
                <a:cubicBezTo>
                  <a:pt x="2688" y="223"/>
                  <a:pt x="2694" y="248"/>
                  <a:pt x="2694" y="248"/>
                </a:cubicBezTo>
                <a:cubicBezTo>
                  <a:pt x="2696" y="240"/>
                  <a:pt x="2692" y="221"/>
                  <a:pt x="2700" y="224"/>
                </a:cubicBezTo>
                <a:cubicBezTo>
                  <a:pt x="2710" y="227"/>
                  <a:pt x="2708" y="244"/>
                  <a:pt x="2712" y="254"/>
                </a:cubicBezTo>
                <a:cubicBezTo>
                  <a:pt x="2724" y="287"/>
                  <a:pt x="2730" y="321"/>
                  <a:pt x="2736" y="356"/>
                </a:cubicBezTo>
                <a:cubicBezTo>
                  <a:pt x="2738" y="340"/>
                  <a:pt x="2739" y="324"/>
                  <a:pt x="2742" y="308"/>
                </a:cubicBezTo>
                <a:cubicBezTo>
                  <a:pt x="2743" y="302"/>
                  <a:pt x="2744" y="286"/>
                  <a:pt x="2748" y="290"/>
                </a:cubicBezTo>
                <a:cubicBezTo>
                  <a:pt x="2757" y="299"/>
                  <a:pt x="2760" y="326"/>
                  <a:pt x="2760" y="326"/>
                </a:cubicBezTo>
                <a:cubicBezTo>
                  <a:pt x="2774" y="306"/>
                  <a:pt x="2778" y="290"/>
                  <a:pt x="2784" y="266"/>
                </a:cubicBezTo>
                <a:cubicBezTo>
                  <a:pt x="2798" y="307"/>
                  <a:pt x="2782" y="257"/>
                  <a:pt x="2796" y="332"/>
                </a:cubicBezTo>
                <a:cubicBezTo>
                  <a:pt x="2801" y="359"/>
                  <a:pt x="2820" y="391"/>
                  <a:pt x="2832" y="416"/>
                </a:cubicBezTo>
                <a:cubicBezTo>
                  <a:pt x="2834" y="386"/>
                  <a:pt x="2829" y="355"/>
                  <a:pt x="2838" y="326"/>
                </a:cubicBezTo>
                <a:cubicBezTo>
                  <a:pt x="2841" y="316"/>
                  <a:pt x="2848" y="346"/>
                  <a:pt x="2850" y="356"/>
                </a:cubicBezTo>
                <a:cubicBezTo>
                  <a:pt x="2854" y="372"/>
                  <a:pt x="2853" y="388"/>
                  <a:pt x="2856" y="404"/>
                </a:cubicBezTo>
                <a:cubicBezTo>
                  <a:pt x="2859" y="416"/>
                  <a:pt x="2864" y="428"/>
                  <a:pt x="2868" y="440"/>
                </a:cubicBezTo>
                <a:cubicBezTo>
                  <a:pt x="2870" y="446"/>
                  <a:pt x="2874" y="458"/>
                  <a:pt x="2874" y="458"/>
                </a:cubicBezTo>
                <a:cubicBezTo>
                  <a:pt x="2876" y="452"/>
                  <a:pt x="2874" y="440"/>
                  <a:pt x="2880" y="440"/>
                </a:cubicBezTo>
                <a:cubicBezTo>
                  <a:pt x="2887" y="440"/>
                  <a:pt x="2889" y="451"/>
                  <a:pt x="2892" y="458"/>
                </a:cubicBezTo>
                <a:cubicBezTo>
                  <a:pt x="2897" y="470"/>
                  <a:pt x="2904" y="494"/>
                  <a:pt x="2904" y="494"/>
                </a:cubicBezTo>
                <a:cubicBezTo>
                  <a:pt x="2912" y="469"/>
                  <a:pt x="2911" y="455"/>
                  <a:pt x="2934" y="440"/>
                </a:cubicBezTo>
                <a:cubicBezTo>
                  <a:pt x="2936" y="434"/>
                  <a:pt x="2940" y="422"/>
                  <a:pt x="2940" y="422"/>
                </a:cubicBezTo>
              </a:path>
            </a:pathLst>
          </a:custGeom>
          <a:noFill/>
          <a:ln w="38100" cmpd="sng">
            <a:solidFill>
              <a:srgbClr val="CC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403914" name="Freeform 10"/>
          <p:cNvSpPr>
            <a:spLocks/>
          </p:cNvSpPr>
          <p:nvPr/>
        </p:nvSpPr>
        <p:spPr bwMode="auto">
          <a:xfrm>
            <a:off x="1249363" y="2344738"/>
            <a:ext cx="4676775" cy="3162300"/>
          </a:xfrm>
          <a:custGeom>
            <a:avLst/>
            <a:gdLst>
              <a:gd name="T0" fmla="*/ 126 w 2946"/>
              <a:gd name="T1" fmla="*/ 1896 h 1992"/>
              <a:gd name="T2" fmla="*/ 216 w 2946"/>
              <a:gd name="T3" fmla="*/ 1722 h 1992"/>
              <a:gd name="T4" fmla="*/ 312 w 2946"/>
              <a:gd name="T5" fmla="*/ 1800 h 1992"/>
              <a:gd name="T6" fmla="*/ 384 w 2946"/>
              <a:gd name="T7" fmla="*/ 1884 h 1992"/>
              <a:gd name="T8" fmla="*/ 450 w 2946"/>
              <a:gd name="T9" fmla="*/ 1650 h 1992"/>
              <a:gd name="T10" fmla="*/ 516 w 2946"/>
              <a:gd name="T11" fmla="*/ 1170 h 1992"/>
              <a:gd name="T12" fmla="*/ 564 w 2946"/>
              <a:gd name="T13" fmla="*/ 924 h 1992"/>
              <a:gd name="T14" fmla="*/ 600 w 2946"/>
              <a:gd name="T15" fmla="*/ 648 h 1992"/>
              <a:gd name="T16" fmla="*/ 750 w 2946"/>
              <a:gd name="T17" fmla="*/ 0 h 1992"/>
              <a:gd name="T18" fmla="*/ 864 w 2946"/>
              <a:gd name="T19" fmla="*/ 186 h 1992"/>
              <a:gd name="T20" fmla="*/ 930 w 2946"/>
              <a:gd name="T21" fmla="*/ 96 h 1992"/>
              <a:gd name="T22" fmla="*/ 984 w 2946"/>
              <a:gd name="T23" fmla="*/ 72 h 1992"/>
              <a:gd name="T24" fmla="*/ 1038 w 2946"/>
              <a:gd name="T25" fmla="*/ 174 h 1992"/>
              <a:gd name="T26" fmla="*/ 1098 w 2946"/>
              <a:gd name="T27" fmla="*/ 456 h 1992"/>
              <a:gd name="T28" fmla="*/ 1182 w 2946"/>
              <a:gd name="T29" fmla="*/ 480 h 1992"/>
              <a:gd name="T30" fmla="*/ 1278 w 2946"/>
              <a:gd name="T31" fmla="*/ 558 h 1992"/>
              <a:gd name="T32" fmla="*/ 1392 w 2946"/>
              <a:gd name="T33" fmla="*/ 744 h 1992"/>
              <a:gd name="T34" fmla="*/ 1428 w 2946"/>
              <a:gd name="T35" fmla="*/ 1152 h 1992"/>
              <a:gd name="T36" fmla="*/ 1440 w 2946"/>
              <a:gd name="T37" fmla="*/ 1518 h 1992"/>
              <a:gd name="T38" fmla="*/ 1512 w 2946"/>
              <a:gd name="T39" fmla="*/ 1698 h 1992"/>
              <a:gd name="T40" fmla="*/ 1668 w 2946"/>
              <a:gd name="T41" fmla="*/ 1446 h 1992"/>
              <a:gd name="T42" fmla="*/ 1818 w 2946"/>
              <a:gd name="T43" fmla="*/ 1242 h 1992"/>
              <a:gd name="T44" fmla="*/ 1908 w 2946"/>
              <a:gd name="T45" fmla="*/ 1308 h 1992"/>
              <a:gd name="T46" fmla="*/ 1992 w 2946"/>
              <a:gd name="T47" fmla="*/ 1422 h 1992"/>
              <a:gd name="T48" fmla="*/ 2046 w 2946"/>
              <a:gd name="T49" fmla="*/ 1260 h 1992"/>
              <a:gd name="T50" fmla="*/ 2124 w 2946"/>
              <a:gd name="T51" fmla="*/ 1062 h 1992"/>
              <a:gd name="T52" fmla="*/ 2136 w 2946"/>
              <a:gd name="T53" fmla="*/ 1242 h 1992"/>
              <a:gd name="T54" fmla="*/ 2148 w 2946"/>
              <a:gd name="T55" fmla="*/ 1752 h 1992"/>
              <a:gd name="T56" fmla="*/ 2298 w 2946"/>
              <a:gd name="T57" fmla="*/ 1974 h 1992"/>
              <a:gd name="T58" fmla="*/ 2400 w 2946"/>
              <a:gd name="T59" fmla="*/ 1860 h 1992"/>
              <a:gd name="T60" fmla="*/ 2454 w 2946"/>
              <a:gd name="T61" fmla="*/ 1836 h 1992"/>
              <a:gd name="T62" fmla="*/ 2592 w 2946"/>
              <a:gd name="T63" fmla="*/ 1698 h 1992"/>
              <a:gd name="T64" fmla="*/ 2712 w 2946"/>
              <a:gd name="T65" fmla="*/ 1770 h 1992"/>
              <a:gd name="T66" fmla="*/ 2802 w 2946"/>
              <a:gd name="T67" fmla="*/ 1842 h 1992"/>
              <a:gd name="T68" fmla="*/ 2898 w 2946"/>
              <a:gd name="T69" fmla="*/ 1884 h 1992"/>
              <a:gd name="T70" fmla="*/ 2928 w 2946"/>
              <a:gd name="T71" fmla="*/ 1980 h 19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2946" h="1992">
                <a:moveTo>
                  <a:pt x="0" y="1944"/>
                </a:moveTo>
                <a:cubicBezTo>
                  <a:pt x="46" y="1935"/>
                  <a:pt x="82" y="1911"/>
                  <a:pt x="126" y="1896"/>
                </a:cubicBezTo>
                <a:cubicBezTo>
                  <a:pt x="163" y="1859"/>
                  <a:pt x="167" y="1807"/>
                  <a:pt x="192" y="1764"/>
                </a:cubicBezTo>
                <a:cubicBezTo>
                  <a:pt x="200" y="1750"/>
                  <a:pt x="209" y="1737"/>
                  <a:pt x="216" y="1722"/>
                </a:cubicBezTo>
                <a:cubicBezTo>
                  <a:pt x="221" y="1710"/>
                  <a:pt x="228" y="1686"/>
                  <a:pt x="228" y="1686"/>
                </a:cubicBezTo>
                <a:cubicBezTo>
                  <a:pt x="250" y="1729"/>
                  <a:pt x="278" y="1766"/>
                  <a:pt x="312" y="1800"/>
                </a:cubicBezTo>
                <a:cubicBezTo>
                  <a:pt x="319" y="1820"/>
                  <a:pt x="332" y="1846"/>
                  <a:pt x="348" y="1860"/>
                </a:cubicBezTo>
                <a:cubicBezTo>
                  <a:pt x="359" y="1869"/>
                  <a:pt x="384" y="1884"/>
                  <a:pt x="384" y="1884"/>
                </a:cubicBezTo>
                <a:cubicBezTo>
                  <a:pt x="429" y="1817"/>
                  <a:pt x="397" y="1877"/>
                  <a:pt x="414" y="1764"/>
                </a:cubicBezTo>
                <a:cubicBezTo>
                  <a:pt x="420" y="1727"/>
                  <a:pt x="440" y="1687"/>
                  <a:pt x="450" y="1650"/>
                </a:cubicBezTo>
                <a:cubicBezTo>
                  <a:pt x="461" y="1608"/>
                  <a:pt x="466" y="1565"/>
                  <a:pt x="480" y="1524"/>
                </a:cubicBezTo>
                <a:cubicBezTo>
                  <a:pt x="486" y="1408"/>
                  <a:pt x="496" y="1285"/>
                  <a:pt x="516" y="1170"/>
                </a:cubicBezTo>
                <a:cubicBezTo>
                  <a:pt x="523" y="1128"/>
                  <a:pt x="542" y="1086"/>
                  <a:pt x="552" y="1044"/>
                </a:cubicBezTo>
                <a:cubicBezTo>
                  <a:pt x="556" y="1004"/>
                  <a:pt x="556" y="963"/>
                  <a:pt x="564" y="924"/>
                </a:cubicBezTo>
                <a:cubicBezTo>
                  <a:pt x="568" y="904"/>
                  <a:pt x="573" y="884"/>
                  <a:pt x="576" y="864"/>
                </a:cubicBezTo>
                <a:cubicBezTo>
                  <a:pt x="587" y="792"/>
                  <a:pt x="582" y="718"/>
                  <a:pt x="600" y="648"/>
                </a:cubicBezTo>
                <a:cubicBezTo>
                  <a:pt x="606" y="523"/>
                  <a:pt x="607" y="358"/>
                  <a:pt x="666" y="240"/>
                </a:cubicBezTo>
                <a:cubicBezTo>
                  <a:pt x="683" y="156"/>
                  <a:pt x="686" y="64"/>
                  <a:pt x="750" y="0"/>
                </a:cubicBezTo>
                <a:cubicBezTo>
                  <a:pt x="786" y="24"/>
                  <a:pt x="781" y="73"/>
                  <a:pt x="804" y="108"/>
                </a:cubicBezTo>
                <a:cubicBezTo>
                  <a:pt x="822" y="135"/>
                  <a:pt x="846" y="158"/>
                  <a:pt x="864" y="186"/>
                </a:cubicBezTo>
                <a:cubicBezTo>
                  <a:pt x="874" y="157"/>
                  <a:pt x="873" y="147"/>
                  <a:pt x="894" y="126"/>
                </a:cubicBezTo>
                <a:cubicBezTo>
                  <a:pt x="929" y="91"/>
                  <a:pt x="896" y="140"/>
                  <a:pt x="930" y="96"/>
                </a:cubicBezTo>
                <a:cubicBezTo>
                  <a:pt x="964" y="53"/>
                  <a:pt x="938" y="65"/>
                  <a:pt x="972" y="54"/>
                </a:cubicBezTo>
                <a:cubicBezTo>
                  <a:pt x="976" y="60"/>
                  <a:pt x="979" y="67"/>
                  <a:pt x="984" y="72"/>
                </a:cubicBezTo>
                <a:cubicBezTo>
                  <a:pt x="989" y="77"/>
                  <a:pt x="997" y="79"/>
                  <a:pt x="1002" y="84"/>
                </a:cubicBezTo>
                <a:cubicBezTo>
                  <a:pt x="1029" y="115"/>
                  <a:pt x="1032" y="135"/>
                  <a:pt x="1038" y="174"/>
                </a:cubicBezTo>
                <a:cubicBezTo>
                  <a:pt x="1042" y="230"/>
                  <a:pt x="1036" y="288"/>
                  <a:pt x="1050" y="342"/>
                </a:cubicBezTo>
                <a:cubicBezTo>
                  <a:pt x="1060" y="382"/>
                  <a:pt x="1085" y="416"/>
                  <a:pt x="1098" y="456"/>
                </a:cubicBezTo>
                <a:cubicBezTo>
                  <a:pt x="1107" y="483"/>
                  <a:pt x="1105" y="512"/>
                  <a:pt x="1134" y="522"/>
                </a:cubicBezTo>
                <a:cubicBezTo>
                  <a:pt x="1161" y="513"/>
                  <a:pt x="1162" y="496"/>
                  <a:pt x="1182" y="480"/>
                </a:cubicBezTo>
                <a:cubicBezTo>
                  <a:pt x="1186" y="477"/>
                  <a:pt x="1222" y="468"/>
                  <a:pt x="1224" y="468"/>
                </a:cubicBezTo>
                <a:cubicBezTo>
                  <a:pt x="1300" y="493"/>
                  <a:pt x="1242" y="486"/>
                  <a:pt x="1278" y="558"/>
                </a:cubicBezTo>
                <a:cubicBezTo>
                  <a:pt x="1317" y="636"/>
                  <a:pt x="1341" y="713"/>
                  <a:pt x="1362" y="798"/>
                </a:cubicBezTo>
                <a:cubicBezTo>
                  <a:pt x="1369" y="778"/>
                  <a:pt x="1392" y="744"/>
                  <a:pt x="1392" y="744"/>
                </a:cubicBezTo>
                <a:cubicBezTo>
                  <a:pt x="1397" y="770"/>
                  <a:pt x="1405" y="796"/>
                  <a:pt x="1410" y="822"/>
                </a:cubicBezTo>
                <a:cubicBezTo>
                  <a:pt x="1415" y="1053"/>
                  <a:pt x="1409" y="1020"/>
                  <a:pt x="1428" y="1152"/>
                </a:cubicBezTo>
                <a:cubicBezTo>
                  <a:pt x="1430" y="1260"/>
                  <a:pt x="1430" y="1368"/>
                  <a:pt x="1434" y="1476"/>
                </a:cubicBezTo>
                <a:cubicBezTo>
                  <a:pt x="1434" y="1490"/>
                  <a:pt x="1438" y="1504"/>
                  <a:pt x="1440" y="1518"/>
                </a:cubicBezTo>
                <a:cubicBezTo>
                  <a:pt x="1445" y="1564"/>
                  <a:pt x="1445" y="1624"/>
                  <a:pt x="1464" y="1668"/>
                </a:cubicBezTo>
                <a:cubicBezTo>
                  <a:pt x="1471" y="1685"/>
                  <a:pt x="1512" y="1698"/>
                  <a:pt x="1512" y="1698"/>
                </a:cubicBezTo>
                <a:cubicBezTo>
                  <a:pt x="1564" y="1691"/>
                  <a:pt x="1591" y="1682"/>
                  <a:pt x="1620" y="1638"/>
                </a:cubicBezTo>
                <a:cubicBezTo>
                  <a:pt x="1636" y="1573"/>
                  <a:pt x="1647" y="1510"/>
                  <a:pt x="1668" y="1446"/>
                </a:cubicBezTo>
                <a:cubicBezTo>
                  <a:pt x="1680" y="1411"/>
                  <a:pt x="1683" y="1375"/>
                  <a:pt x="1722" y="1362"/>
                </a:cubicBezTo>
                <a:cubicBezTo>
                  <a:pt x="1758" y="1326"/>
                  <a:pt x="1775" y="1271"/>
                  <a:pt x="1818" y="1242"/>
                </a:cubicBezTo>
                <a:cubicBezTo>
                  <a:pt x="1838" y="1255"/>
                  <a:pt x="1849" y="1270"/>
                  <a:pt x="1872" y="1278"/>
                </a:cubicBezTo>
                <a:cubicBezTo>
                  <a:pt x="1883" y="1289"/>
                  <a:pt x="1898" y="1296"/>
                  <a:pt x="1908" y="1308"/>
                </a:cubicBezTo>
                <a:cubicBezTo>
                  <a:pt x="1930" y="1334"/>
                  <a:pt x="1912" y="1326"/>
                  <a:pt x="1926" y="1350"/>
                </a:cubicBezTo>
                <a:cubicBezTo>
                  <a:pt x="1942" y="1379"/>
                  <a:pt x="1965" y="1404"/>
                  <a:pt x="1992" y="1422"/>
                </a:cubicBezTo>
                <a:cubicBezTo>
                  <a:pt x="2021" y="1415"/>
                  <a:pt x="2025" y="1408"/>
                  <a:pt x="2034" y="1380"/>
                </a:cubicBezTo>
                <a:cubicBezTo>
                  <a:pt x="2035" y="1361"/>
                  <a:pt x="2034" y="1293"/>
                  <a:pt x="2046" y="1260"/>
                </a:cubicBezTo>
                <a:cubicBezTo>
                  <a:pt x="2057" y="1230"/>
                  <a:pt x="2079" y="1207"/>
                  <a:pt x="2088" y="1176"/>
                </a:cubicBezTo>
                <a:cubicBezTo>
                  <a:pt x="2099" y="1137"/>
                  <a:pt x="2101" y="1096"/>
                  <a:pt x="2124" y="1062"/>
                </a:cubicBezTo>
                <a:cubicBezTo>
                  <a:pt x="2140" y="1110"/>
                  <a:pt x="2124" y="1050"/>
                  <a:pt x="2124" y="1098"/>
                </a:cubicBezTo>
                <a:cubicBezTo>
                  <a:pt x="2124" y="1154"/>
                  <a:pt x="2130" y="1190"/>
                  <a:pt x="2136" y="1242"/>
                </a:cubicBezTo>
                <a:cubicBezTo>
                  <a:pt x="2138" y="1306"/>
                  <a:pt x="2140" y="1370"/>
                  <a:pt x="2142" y="1434"/>
                </a:cubicBezTo>
                <a:cubicBezTo>
                  <a:pt x="2144" y="1540"/>
                  <a:pt x="2144" y="1646"/>
                  <a:pt x="2148" y="1752"/>
                </a:cubicBezTo>
                <a:cubicBezTo>
                  <a:pt x="2150" y="1811"/>
                  <a:pt x="2171" y="1936"/>
                  <a:pt x="2232" y="1956"/>
                </a:cubicBezTo>
                <a:cubicBezTo>
                  <a:pt x="2255" y="1979"/>
                  <a:pt x="2266" y="1983"/>
                  <a:pt x="2298" y="1974"/>
                </a:cubicBezTo>
                <a:cubicBezTo>
                  <a:pt x="2310" y="1970"/>
                  <a:pt x="2334" y="1962"/>
                  <a:pt x="2334" y="1962"/>
                </a:cubicBezTo>
                <a:cubicBezTo>
                  <a:pt x="2348" y="1919"/>
                  <a:pt x="2356" y="1884"/>
                  <a:pt x="2400" y="1860"/>
                </a:cubicBezTo>
                <a:cubicBezTo>
                  <a:pt x="2411" y="1854"/>
                  <a:pt x="2425" y="1855"/>
                  <a:pt x="2436" y="1848"/>
                </a:cubicBezTo>
                <a:cubicBezTo>
                  <a:pt x="2442" y="1844"/>
                  <a:pt x="2448" y="1840"/>
                  <a:pt x="2454" y="1836"/>
                </a:cubicBezTo>
                <a:cubicBezTo>
                  <a:pt x="2476" y="1803"/>
                  <a:pt x="2488" y="1796"/>
                  <a:pt x="2514" y="1770"/>
                </a:cubicBezTo>
                <a:cubicBezTo>
                  <a:pt x="2540" y="1744"/>
                  <a:pt x="2555" y="1710"/>
                  <a:pt x="2592" y="1698"/>
                </a:cubicBezTo>
                <a:cubicBezTo>
                  <a:pt x="2642" y="1708"/>
                  <a:pt x="2622" y="1716"/>
                  <a:pt x="2658" y="1752"/>
                </a:cubicBezTo>
                <a:cubicBezTo>
                  <a:pt x="2675" y="1769"/>
                  <a:pt x="2688" y="1766"/>
                  <a:pt x="2712" y="1770"/>
                </a:cubicBezTo>
                <a:cubicBezTo>
                  <a:pt x="2726" y="1791"/>
                  <a:pt x="2736" y="1804"/>
                  <a:pt x="2760" y="1812"/>
                </a:cubicBezTo>
                <a:cubicBezTo>
                  <a:pt x="2774" y="1822"/>
                  <a:pt x="2791" y="1829"/>
                  <a:pt x="2802" y="1842"/>
                </a:cubicBezTo>
                <a:cubicBezTo>
                  <a:pt x="2851" y="1898"/>
                  <a:pt x="2804" y="1863"/>
                  <a:pt x="2844" y="1890"/>
                </a:cubicBezTo>
                <a:cubicBezTo>
                  <a:pt x="2883" y="1877"/>
                  <a:pt x="2864" y="1850"/>
                  <a:pt x="2898" y="1884"/>
                </a:cubicBezTo>
                <a:cubicBezTo>
                  <a:pt x="2907" y="1910"/>
                  <a:pt x="2914" y="1936"/>
                  <a:pt x="2922" y="1962"/>
                </a:cubicBezTo>
                <a:cubicBezTo>
                  <a:pt x="2924" y="1968"/>
                  <a:pt x="2924" y="1975"/>
                  <a:pt x="2928" y="1980"/>
                </a:cubicBezTo>
                <a:cubicBezTo>
                  <a:pt x="2933" y="1986"/>
                  <a:pt x="2946" y="1992"/>
                  <a:pt x="2946" y="1992"/>
                </a:cubicBezTo>
              </a:path>
            </a:pathLst>
          </a:custGeom>
          <a:noFill/>
          <a:ln w="38100" cmpd="sng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403915" name="Freeform 11"/>
          <p:cNvSpPr>
            <a:spLocks/>
          </p:cNvSpPr>
          <p:nvPr/>
        </p:nvSpPr>
        <p:spPr bwMode="auto">
          <a:xfrm>
            <a:off x="1258888" y="2708275"/>
            <a:ext cx="4676775" cy="2646363"/>
          </a:xfrm>
          <a:custGeom>
            <a:avLst/>
            <a:gdLst>
              <a:gd name="T0" fmla="*/ 120 w 2946"/>
              <a:gd name="T1" fmla="*/ 1451 h 1667"/>
              <a:gd name="T2" fmla="*/ 222 w 2946"/>
              <a:gd name="T3" fmla="*/ 1121 h 1667"/>
              <a:gd name="T4" fmla="*/ 330 w 2946"/>
              <a:gd name="T5" fmla="*/ 785 h 1667"/>
              <a:gd name="T6" fmla="*/ 378 w 2946"/>
              <a:gd name="T7" fmla="*/ 593 h 1667"/>
              <a:gd name="T8" fmla="*/ 462 w 2946"/>
              <a:gd name="T9" fmla="*/ 389 h 1667"/>
              <a:gd name="T10" fmla="*/ 510 w 2946"/>
              <a:gd name="T11" fmla="*/ 257 h 1667"/>
              <a:gd name="T12" fmla="*/ 606 w 2946"/>
              <a:gd name="T13" fmla="*/ 107 h 1667"/>
              <a:gd name="T14" fmla="*/ 822 w 2946"/>
              <a:gd name="T15" fmla="*/ 59 h 1667"/>
              <a:gd name="T16" fmla="*/ 906 w 2946"/>
              <a:gd name="T17" fmla="*/ 35 h 1667"/>
              <a:gd name="T18" fmla="*/ 1080 w 2946"/>
              <a:gd name="T19" fmla="*/ 119 h 1667"/>
              <a:gd name="T20" fmla="*/ 1182 w 2946"/>
              <a:gd name="T21" fmla="*/ 215 h 1667"/>
              <a:gd name="T22" fmla="*/ 1278 w 2946"/>
              <a:gd name="T23" fmla="*/ 233 h 1667"/>
              <a:gd name="T24" fmla="*/ 1362 w 2946"/>
              <a:gd name="T25" fmla="*/ 335 h 1667"/>
              <a:gd name="T26" fmla="*/ 1416 w 2946"/>
              <a:gd name="T27" fmla="*/ 485 h 1667"/>
              <a:gd name="T28" fmla="*/ 1470 w 2946"/>
              <a:gd name="T29" fmla="*/ 563 h 1667"/>
              <a:gd name="T30" fmla="*/ 1512 w 2946"/>
              <a:gd name="T31" fmla="*/ 515 h 1667"/>
              <a:gd name="T32" fmla="*/ 1620 w 2946"/>
              <a:gd name="T33" fmla="*/ 515 h 1667"/>
              <a:gd name="T34" fmla="*/ 1800 w 2946"/>
              <a:gd name="T35" fmla="*/ 605 h 1667"/>
              <a:gd name="T36" fmla="*/ 1854 w 2946"/>
              <a:gd name="T37" fmla="*/ 719 h 1667"/>
              <a:gd name="T38" fmla="*/ 1908 w 2946"/>
              <a:gd name="T39" fmla="*/ 755 h 1667"/>
              <a:gd name="T40" fmla="*/ 2016 w 2946"/>
              <a:gd name="T41" fmla="*/ 707 h 1667"/>
              <a:gd name="T42" fmla="*/ 2046 w 2946"/>
              <a:gd name="T43" fmla="*/ 671 h 1667"/>
              <a:gd name="T44" fmla="*/ 2088 w 2946"/>
              <a:gd name="T45" fmla="*/ 545 h 1667"/>
              <a:gd name="T46" fmla="*/ 2130 w 2946"/>
              <a:gd name="T47" fmla="*/ 1025 h 1667"/>
              <a:gd name="T48" fmla="*/ 2226 w 2946"/>
              <a:gd name="T49" fmla="*/ 1367 h 1667"/>
              <a:gd name="T50" fmla="*/ 2280 w 2946"/>
              <a:gd name="T51" fmla="*/ 1007 h 1667"/>
              <a:gd name="T52" fmla="*/ 2304 w 2946"/>
              <a:gd name="T53" fmla="*/ 923 h 1667"/>
              <a:gd name="T54" fmla="*/ 2394 w 2946"/>
              <a:gd name="T55" fmla="*/ 911 h 1667"/>
              <a:gd name="T56" fmla="*/ 2436 w 2946"/>
              <a:gd name="T57" fmla="*/ 989 h 1667"/>
              <a:gd name="T58" fmla="*/ 2478 w 2946"/>
              <a:gd name="T59" fmla="*/ 1049 h 1667"/>
              <a:gd name="T60" fmla="*/ 2568 w 2946"/>
              <a:gd name="T61" fmla="*/ 1139 h 1667"/>
              <a:gd name="T62" fmla="*/ 2646 w 2946"/>
              <a:gd name="T63" fmla="*/ 1247 h 1667"/>
              <a:gd name="T64" fmla="*/ 2682 w 2946"/>
              <a:gd name="T65" fmla="*/ 1331 h 1667"/>
              <a:gd name="T66" fmla="*/ 2796 w 2946"/>
              <a:gd name="T67" fmla="*/ 1337 h 1667"/>
              <a:gd name="T68" fmla="*/ 2904 w 2946"/>
              <a:gd name="T69" fmla="*/ 1331 h 16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2946" h="1667">
                <a:moveTo>
                  <a:pt x="0" y="1619"/>
                </a:moveTo>
                <a:cubicBezTo>
                  <a:pt x="89" y="1589"/>
                  <a:pt x="93" y="1533"/>
                  <a:pt x="120" y="1451"/>
                </a:cubicBezTo>
                <a:cubicBezTo>
                  <a:pt x="126" y="1432"/>
                  <a:pt x="138" y="1416"/>
                  <a:pt x="144" y="1397"/>
                </a:cubicBezTo>
                <a:cubicBezTo>
                  <a:pt x="174" y="1306"/>
                  <a:pt x="192" y="1212"/>
                  <a:pt x="222" y="1121"/>
                </a:cubicBezTo>
                <a:cubicBezTo>
                  <a:pt x="243" y="1058"/>
                  <a:pt x="246" y="987"/>
                  <a:pt x="264" y="923"/>
                </a:cubicBezTo>
                <a:cubicBezTo>
                  <a:pt x="278" y="873"/>
                  <a:pt x="312" y="833"/>
                  <a:pt x="330" y="785"/>
                </a:cubicBezTo>
                <a:cubicBezTo>
                  <a:pt x="339" y="762"/>
                  <a:pt x="343" y="742"/>
                  <a:pt x="354" y="719"/>
                </a:cubicBezTo>
                <a:cubicBezTo>
                  <a:pt x="362" y="678"/>
                  <a:pt x="368" y="634"/>
                  <a:pt x="378" y="593"/>
                </a:cubicBezTo>
                <a:cubicBezTo>
                  <a:pt x="392" y="536"/>
                  <a:pt x="424" y="482"/>
                  <a:pt x="450" y="431"/>
                </a:cubicBezTo>
                <a:cubicBezTo>
                  <a:pt x="457" y="416"/>
                  <a:pt x="456" y="404"/>
                  <a:pt x="462" y="389"/>
                </a:cubicBezTo>
                <a:cubicBezTo>
                  <a:pt x="471" y="365"/>
                  <a:pt x="484" y="342"/>
                  <a:pt x="492" y="317"/>
                </a:cubicBezTo>
                <a:cubicBezTo>
                  <a:pt x="498" y="300"/>
                  <a:pt x="501" y="271"/>
                  <a:pt x="510" y="257"/>
                </a:cubicBezTo>
                <a:cubicBezTo>
                  <a:pt x="524" y="236"/>
                  <a:pt x="541" y="207"/>
                  <a:pt x="552" y="185"/>
                </a:cubicBezTo>
                <a:cubicBezTo>
                  <a:pt x="566" y="157"/>
                  <a:pt x="581" y="127"/>
                  <a:pt x="606" y="107"/>
                </a:cubicBezTo>
                <a:cubicBezTo>
                  <a:pt x="635" y="85"/>
                  <a:pt x="668" y="70"/>
                  <a:pt x="702" y="59"/>
                </a:cubicBezTo>
                <a:cubicBezTo>
                  <a:pt x="755" y="68"/>
                  <a:pt x="750" y="70"/>
                  <a:pt x="822" y="59"/>
                </a:cubicBezTo>
                <a:cubicBezTo>
                  <a:pt x="835" y="57"/>
                  <a:pt x="858" y="47"/>
                  <a:pt x="858" y="47"/>
                </a:cubicBezTo>
                <a:cubicBezTo>
                  <a:pt x="881" y="30"/>
                  <a:pt x="894" y="0"/>
                  <a:pt x="906" y="35"/>
                </a:cubicBezTo>
                <a:cubicBezTo>
                  <a:pt x="915" y="125"/>
                  <a:pt x="917" y="102"/>
                  <a:pt x="1014" y="95"/>
                </a:cubicBezTo>
                <a:cubicBezTo>
                  <a:pt x="1083" y="106"/>
                  <a:pt x="1019" y="91"/>
                  <a:pt x="1080" y="119"/>
                </a:cubicBezTo>
                <a:cubicBezTo>
                  <a:pt x="1092" y="124"/>
                  <a:pt x="1116" y="131"/>
                  <a:pt x="1116" y="131"/>
                </a:cubicBezTo>
                <a:cubicBezTo>
                  <a:pt x="1130" y="160"/>
                  <a:pt x="1147" y="209"/>
                  <a:pt x="1182" y="215"/>
                </a:cubicBezTo>
                <a:cubicBezTo>
                  <a:pt x="1198" y="218"/>
                  <a:pt x="1214" y="218"/>
                  <a:pt x="1230" y="221"/>
                </a:cubicBezTo>
                <a:cubicBezTo>
                  <a:pt x="1246" y="224"/>
                  <a:pt x="1278" y="233"/>
                  <a:pt x="1278" y="233"/>
                </a:cubicBezTo>
                <a:cubicBezTo>
                  <a:pt x="1310" y="281"/>
                  <a:pt x="1339" y="211"/>
                  <a:pt x="1356" y="263"/>
                </a:cubicBezTo>
                <a:cubicBezTo>
                  <a:pt x="1358" y="287"/>
                  <a:pt x="1358" y="311"/>
                  <a:pt x="1362" y="335"/>
                </a:cubicBezTo>
                <a:cubicBezTo>
                  <a:pt x="1370" y="381"/>
                  <a:pt x="1371" y="358"/>
                  <a:pt x="1386" y="389"/>
                </a:cubicBezTo>
                <a:cubicBezTo>
                  <a:pt x="1401" y="419"/>
                  <a:pt x="1409" y="453"/>
                  <a:pt x="1416" y="485"/>
                </a:cubicBezTo>
                <a:cubicBezTo>
                  <a:pt x="1420" y="505"/>
                  <a:pt x="1420" y="512"/>
                  <a:pt x="1434" y="527"/>
                </a:cubicBezTo>
                <a:cubicBezTo>
                  <a:pt x="1445" y="540"/>
                  <a:pt x="1470" y="563"/>
                  <a:pt x="1470" y="563"/>
                </a:cubicBezTo>
                <a:cubicBezTo>
                  <a:pt x="1484" y="521"/>
                  <a:pt x="1470" y="523"/>
                  <a:pt x="1500" y="533"/>
                </a:cubicBezTo>
                <a:cubicBezTo>
                  <a:pt x="1504" y="527"/>
                  <a:pt x="1506" y="511"/>
                  <a:pt x="1512" y="515"/>
                </a:cubicBezTo>
                <a:cubicBezTo>
                  <a:pt x="1548" y="542"/>
                  <a:pt x="1500" y="559"/>
                  <a:pt x="1548" y="575"/>
                </a:cubicBezTo>
                <a:cubicBezTo>
                  <a:pt x="1574" y="558"/>
                  <a:pt x="1598" y="537"/>
                  <a:pt x="1620" y="515"/>
                </a:cubicBezTo>
                <a:cubicBezTo>
                  <a:pt x="1669" y="547"/>
                  <a:pt x="1725" y="579"/>
                  <a:pt x="1782" y="593"/>
                </a:cubicBezTo>
                <a:cubicBezTo>
                  <a:pt x="1788" y="597"/>
                  <a:pt x="1796" y="599"/>
                  <a:pt x="1800" y="605"/>
                </a:cubicBezTo>
                <a:cubicBezTo>
                  <a:pt x="1810" y="621"/>
                  <a:pt x="1812" y="641"/>
                  <a:pt x="1818" y="659"/>
                </a:cubicBezTo>
                <a:cubicBezTo>
                  <a:pt x="1824" y="677"/>
                  <a:pt x="1845" y="705"/>
                  <a:pt x="1854" y="719"/>
                </a:cubicBezTo>
                <a:cubicBezTo>
                  <a:pt x="1862" y="731"/>
                  <a:pt x="1878" y="735"/>
                  <a:pt x="1890" y="743"/>
                </a:cubicBezTo>
                <a:cubicBezTo>
                  <a:pt x="1896" y="747"/>
                  <a:pt x="1908" y="755"/>
                  <a:pt x="1908" y="755"/>
                </a:cubicBezTo>
                <a:cubicBezTo>
                  <a:pt x="1938" y="753"/>
                  <a:pt x="1969" y="756"/>
                  <a:pt x="1998" y="749"/>
                </a:cubicBezTo>
                <a:cubicBezTo>
                  <a:pt x="2009" y="746"/>
                  <a:pt x="2015" y="712"/>
                  <a:pt x="2016" y="707"/>
                </a:cubicBezTo>
                <a:cubicBezTo>
                  <a:pt x="2022" y="677"/>
                  <a:pt x="2031" y="657"/>
                  <a:pt x="2040" y="629"/>
                </a:cubicBezTo>
                <a:cubicBezTo>
                  <a:pt x="2042" y="643"/>
                  <a:pt x="2033" y="665"/>
                  <a:pt x="2046" y="671"/>
                </a:cubicBezTo>
                <a:cubicBezTo>
                  <a:pt x="2057" y="676"/>
                  <a:pt x="2049" y="647"/>
                  <a:pt x="2052" y="635"/>
                </a:cubicBezTo>
                <a:cubicBezTo>
                  <a:pt x="2060" y="597"/>
                  <a:pt x="2067" y="577"/>
                  <a:pt x="2088" y="545"/>
                </a:cubicBezTo>
                <a:cubicBezTo>
                  <a:pt x="2109" y="629"/>
                  <a:pt x="2077" y="727"/>
                  <a:pt x="2106" y="815"/>
                </a:cubicBezTo>
                <a:cubicBezTo>
                  <a:pt x="2110" y="888"/>
                  <a:pt x="2118" y="954"/>
                  <a:pt x="2130" y="1025"/>
                </a:cubicBezTo>
                <a:cubicBezTo>
                  <a:pt x="2138" y="1240"/>
                  <a:pt x="2154" y="1453"/>
                  <a:pt x="2178" y="1667"/>
                </a:cubicBezTo>
                <a:cubicBezTo>
                  <a:pt x="2203" y="1567"/>
                  <a:pt x="2210" y="1468"/>
                  <a:pt x="2226" y="1367"/>
                </a:cubicBezTo>
                <a:cubicBezTo>
                  <a:pt x="2237" y="1299"/>
                  <a:pt x="2252" y="1232"/>
                  <a:pt x="2262" y="1163"/>
                </a:cubicBezTo>
                <a:cubicBezTo>
                  <a:pt x="2269" y="1111"/>
                  <a:pt x="2272" y="1058"/>
                  <a:pt x="2280" y="1007"/>
                </a:cubicBezTo>
                <a:cubicBezTo>
                  <a:pt x="2283" y="991"/>
                  <a:pt x="2288" y="975"/>
                  <a:pt x="2292" y="959"/>
                </a:cubicBezTo>
                <a:cubicBezTo>
                  <a:pt x="2295" y="947"/>
                  <a:pt x="2304" y="923"/>
                  <a:pt x="2304" y="923"/>
                </a:cubicBezTo>
                <a:cubicBezTo>
                  <a:pt x="2307" y="931"/>
                  <a:pt x="2313" y="955"/>
                  <a:pt x="2322" y="959"/>
                </a:cubicBezTo>
                <a:cubicBezTo>
                  <a:pt x="2337" y="965"/>
                  <a:pt x="2381" y="924"/>
                  <a:pt x="2394" y="911"/>
                </a:cubicBezTo>
                <a:cubicBezTo>
                  <a:pt x="2403" y="939"/>
                  <a:pt x="2409" y="967"/>
                  <a:pt x="2418" y="995"/>
                </a:cubicBezTo>
                <a:cubicBezTo>
                  <a:pt x="2424" y="993"/>
                  <a:pt x="2431" y="993"/>
                  <a:pt x="2436" y="989"/>
                </a:cubicBezTo>
                <a:cubicBezTo>
                  <a:pt x="2443" y="984"/>
                  <a:pt x="2447" y="966"/>
                  <a:pt x="2454" y="971"/>
                </a:cubicBezTo>
                <a:cubicBezTo>
                  <a:pt x="2472" y="985"/>
                  <a:pt x="2452" y="1033"/>
                  <a:pt x="2478" y="1049"/>
                </a:cubicBezTo>
                <a:cubicBezTo>
                  <a:pt x="2493" y="1058"/>
                  <a:pt x="2510" y="1061"/>
                  <a:pt x="2526" y="1067"/>
                </a:cubicBezTo>
                <a:cubicBezTo>
                  <a:pt x="2544" y="1094"/>
                  <a:pt x="2540" y="1120"/>
                  <a:pt x="2568" y="1139"/>
                </a:cubicBezTo>
                <a:cubicBezTo>
                  <a:pt x="2581" y="1159"/>
                  <a:pt x="2616" y="1193"/>
                  <a:pt x="2616" y="1193"/>
                </a:cubicBezTo>
                <a:cubicBezTo>
                  <a:pt x="2623" y="1215"/>
                  <a:pt x="2638" y="1224"/>
                  <a:pt x="2646" y="1247"/>
                </a:cubicBezTo>
                <a:cubicBezTo>
                  <a:pt x="2650" y="1259"/>
                  <a:pt x="2652" y="1272"/>
                  <a:pt x="2658" y="1283"/>
                </a:cubicBezTo>
                <a:cubicBezTo>
                  <a:pt x="2666" y="1299"/>
                  <a:pt x="2682" y="1331"/>
                  <a:pt x="2682" y="1331"/>
                </a:cubicBezTo>
                <a:cubicBezTo>
                  <a:pt x="2716" y="1320"/>
                  <a:pt x="2718" y="1298"/>
                  <a:pt x="2736" y="1271"/>
                </a:cubicBezTo>
                <a:cubicBezTo>
                  <a:pt x="2756" y="1297"/>
                  <a:pt x="2764" y="1326"/>
                  <a:pt x="2796" y="1337"/>
                </a:cubicBezTo>
                <a:cubicBezTo>
                  <a:pt x="2821" y="1320"/>
                  <a:pt x="2832" y="1327"/>
                  <a:pt x="2856" y="1343"/>
                </a:cubicBezTo>
                <a:cubicBezTo>
                  <a:pt x="2881" y="1306"/>
                  <a:pt x="2864" y="1344"/>
                  <a:pt x="2904" y="1331"/>
                </a:cubicBezTo>
                <a:cubicBezTo>
                  <a:pt x="2916" y="1349"/>
                  <a:pt x="2924" y="1361"/>
                  <a:pt x="2946" y="1361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403916" name="Freeform 12"/>
          <p:cNvSpPr>
            <a:spLocks/>
          </p:cNvSpPr>
          <p:nvPr/>
        </p:nvSpPr>
        <p:spPr bwMode="auto">
          <a:xfrm>
            <a:off x="1262063" y="4265613"/>
            <a:ext cx="4610100" cy="1289050"/>
          </a:xfrm>
          <a:custGeom>
            <a:avLst/>
            <a:gdLst>
              <a:gd name="T0" fmla="*/ 0 w 2904"/>
              <a:gd name="T1" fmla="*/ 600 h 812"/>
              <a:gd name="T2" fmla="*/ 56 w 2904"/>
              <a:gd name="T3" fmla="*/ 424 h 812"/>
              <a:gd name="T4" fmla="*/ 128 w 2904"/>
              <a:gd name="T5" fmla="*/ 272 h 812"/>
              <a:gd name="T6" fmla="*/ 192 w 2904"/>
              <a:gd name="T7" fmla="*/ 392 h 812"/>
              <a:gd name="T8" fmla="*/ 232 w 2904"/>
              <a:gd name="T9" fmla="*/ 520 h 812"/>
              <a:gd name="T10" fmla="*/ 296 w 2904"/>
              <a:gd name="T11" fmla="*/ 688 h 812"/>
              <a:gd name="T12" fmla="*/ 352 w 2904"/>
              <a:gd name="T13" fmla="*/ 768 h 812"/>
              <a:gd name="T14" fmla="*/ 400 w 2904"/>
              <a:gd name="T15" fmla="*/ 760 h 812"/>
              <a:gd name="T16" fmla="*/ 448 w 2904"/>
              <a:gd name="T17" fmla="*/ 760 h 812"/>
              <a:gd name="T18" fmla="*/ 536 w 2904"/>
              <a:gd name="T19" fmla="*/ 720 h 812"/>
              <a:gd name="T20" fmla="*/ 600 w 2904"/>
              <a:gd name="T21" fmla="*/ 576 h 812"/>
              <a:gd name="T22" fmla="*/ 664 w 2904"/>
              <a:gd name="T23" fmla="*/ 384 h 812"/>
              <a:gd name="T24" fmla="*/ 712 w 2904"/>
              <a:gd name="T25" fmla="*/ 264 h 812"/>
              <a:gd name="T26" fmla="*/ 752 w 2904"/>
              <a:gd name="T27" fmla="*/ 112 h 812"/>
              <a:gd name="T28" fmla="*/ 768 w 2904"/>
              <a:gd name="T29" fmla="*/ 64 h 812"/>
              <a:gd name="T30" fmla="*/ 776 w 2904"/>
              <a:gd name="T31" fmla="*/ 40 h 812"/>
              <a:gd name="T32" fmla="*/ 832 w 2904"/>
              <a:gd name="T33" fmla="*/ 80 h 812"/>
              <a:gd name="T34" fmla="*/ 848 w 2904"/>
              <a:gd name="T35" fmla="*/ 56 h 812"/>
              <a:gd name="T36" fmla="*/ 856 w 2904"/>
              <a:gd name="T37" fmla="*/ 32 h 812"/>
              <a:gd name="T38" fmla="*/ 936 w 2904"/>
              <a:gd name="T39" fmla="*/ 0 h 812"/>
              <a:gd name="T40" fmla="*/ 1080 w 2904"/>
              <a:gd name="T41" fmla="*/ 104 h 812"/>
              <a:gd name="T42" fmla="*/ 1152 w 2904"/>
              <a:gd name="T43" fmla="*/ 136 h 812"/>
              <a:gd name="T44" fmla="*/ 1256 w 2904"/>
              <a:gd name="T45" fmla="*/ 224 h 812"/>
              <a:gd name="T46" fmla="*/ 1280 w 2904"/>
              <a:gd name="T47" fmla="*/ 240 h 812"/>
              <a:gd name="T48" fmla="*/ 1304 w 2904"/>
              <a:gd name="T49" fmla="*/ 248 h 812"/>
              <a:gd name="T50" fmla="*/ 1352 w 2904"/>
              <a:gd name="T51" fmla="*/ 280 h 812"/>
              <a:gd name="T52" fmla="*/ 1368 w 2904"/>
              <a:gd name="T53" fmla="*/ 328 h 812"/>
              <a:gd name="T54" fmla="*/ 1376 w 2904"/>
              <a:gd name="T55" fmla="*/ 352 h 812"/>
              <a:gd name="T56" fmla="*/ 1448 w 2904"/>
              <a:gd name="T57" fmla="*/ 336 h 812"/>
              <a:gd name="T58" fmla="*/ 1488 w 2904"/>
              <a:gd name="T59" fmla="*/ 392 h 812"/>
              <a:gd name="T60" fmla="*/ 1528 w 2904"/>
              <a:gd name="T61" fmla="*/ 384 h 812"/>
              <a:gd name="T62" fmla="*/ 1560 w 2904"/>
              <a:gd name="T63" fmla="*/ 432 h 812"/>
              <a:gd name="T64" fmla="*/ 1616 w 2904"/>
              <a:gd name="T65" fmla="*/ 440 h 812"/>
              <a:gd name="T66" fmla="*/ 1816 w 2904"/>
              <a:gd name="T67" fmla="*/ 480 h 812"/>
              <a:gd name="T68" fmla="*/ 1888 w 2904"/>
              <a:gd name="T69" fmla="*/ 520 h 812"/>
              <a:gd name="T70" fmla="*/ 1960 w 2904"/>
              <a:gd name="T71" fmla="*/ 552 h 812"/>
              <a:gd name="T72" fmla="*/ 2008 w 2904"/>
              <a:gd name="T73" fmla="*/ 600 h 812"/>
              <a:gd name="T74" fmla="*/ 2040 w 2904"/>
              <a:gd name="T75" fmla="*/ 600 h 812"/>
              <a:gd name="T76" fmla="*/ 2064 w 2904"/>
              <a:gd name="T77" fmla="*/ 552 h 812"/>
              <a:gd name="T78" fmla="*/ 2104 w 2904"/>
              <a:gd name="T79" fmla="*/ 352 h 812"/>
              <a:gd name="T80" fmla="*/ 2096 w 2904"/>
              <a:gd name="T81" fmla="*/ 592 h 812"/>
              <a:gd name="T82" fmla="*/ 2120 w 2904"/>
              <a:gd name="T83" fmla="*/ 696 h 812"/>
              <a:gd name="T84" fmla="*/ 2128 w 2904"/>
              <a:gd name="T85" fmla="*/ 776 h 812"/>
              <a:gd name="T86" fmla="*/ 2136 w 2904"/>
              <a:gd name="T87" fmla="*/ 808 h 812"/>
              <a:gd name="T88" fmla="*/ 2160 w 2904"/>
              <a:gd name="T89" fmla="*/ 792 h 812"/>
              <a:gd name="T90" fmla="*/ 2200 w 2904"/>
              <a:gd name="T91" fmla="*/ 784 h 812"/>
              <a:gd name="T92" fmla="*/ 2232 w 2904"/>
              <a:gd name="T93" fmla="*/ 688 h 812"/>
              <a:gd name="T94" fmla="*/ 2272 w 2904"/>
              <a:gd name="T95" fmla="*/ 616 h 812"/>
              <a:gd name="T96" fmla="*/ 2336 w 2904"/>
              <a:gd name="T97" fmla="*/ 624 h 812"/>
              <a:gd name="T98" fmla="*/ 2368 w 2904"/>
              <a:gd name="T99" fmla="*/ 576 h 812"/>
              <a:gd name="T100" fmla="*/ 2456 w 2904"/>
              <a:gd name="T101" fmla="*/ 648 h 812"/>
              <a:gd name="T102" fmla="*/ 2536 w 2904"/>
              <a:gd name="T103" fmla="*/ 664 h 812"/>
              <a:gd name="T104" fmla="*/ 2592 w 2904"/>
              <a:gd name="T105" fmla="*/ 672 h 812"/>
              <a:gd name="T106" fmla="*/ 2696 w 2904"/>
              <a:gd name="T107" fmla="*/ 720 h 812"/>
              <a:gd name="T108" fmla="*/ 2744 w 2904"/>
              <a:gd name="T109" fmla="*/ 744 h 812"/>
              <a:gd name="T110" fmla="*/ 2768 w 2904"/>
              <a:gd name="T111" fmla="*/ 720 h 812"/>
              <a:gd name="T112" fmla="*/ 2816 w 2904"/>
              <a:gd name="T113" fmla="*/ 728 h 812"/>
              <a:gd name="T114" fmla="*/ 2824 w 2904"/>
              <a:gd name="T115" fmla="*/ 752 h 812"/>
              <a:gd name="T116" fmla="*/ 2864 w 2904"/>
              <a:gd name="T117" fmla="*/ 712 h 812"/>
              <a:gd name="T118" fmla="*/ 2880 w 2904"/>
              <a:gd name="T119" fmla="*/ 736 h 812"/>
              <a:gd name="T120" fmla="*/ 2904 w 2904"/>
              <a:gd name="T121" fmla="*/ 752 h 8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904" h="812">
                <a:moveTo>
                  <a:pt x="0" y="600"/>
                </a:moveTo>
                <a:cubicBezTo>
                  <a:pt x="16" y="552"/>
                  <a:pt x="32" y="461"/>
                  <a:pt x="56" y="424"/>
                </a:cubicBezTo>
                <a:cubicBezTo>
                  <a:pt x="99" y="360"/>
                  <a:pt x="104" y="343"/>
                  <a:pt x="128" y="272"/>
                </a:cubicBezTo>
                <a:cubicBezTo>
                  <a:pt x="181" y="290"/>
                  <a:pt x="179" y="345"/>
                  <a:pt x="192" y="392"/>
                </a:cubicBezTo>
                <a:cubicBezTo>
                  <a:pt x="203" y="433"/>
                  <a:pt x="225" y="478"/>
                  <a:pt x="232" y="520"/>
                </a:cubicBezTo>
                <a:cubicBezTo>
                  <a:pt x="244" y="589"/>
                  <a:pt x="253" y="636"/>
                  <a:pt x="296" y="688"/>
                </a:cubicBezTo>
                <a:cubicBezTo>
                  <a:pt x="327" y="726"/>
                  <a:pt x="303" y="752"/>
                  <a:pt x="352" y="768"/>
                </a:cubicBezTo>
                <a:cubicBezTo>
                  <a:pt x="368" y="765"/>
                  <a:pt x="385" y="765"/>
                  <a:pt x="400" y="760"/>
                </a:cubicBezTo>
                <a:cubicBezTo>
                  <a:pt x="443" y="746"/>
                  <a:pt x="405" y="732"/>
                  <a:pt x="448" y="760"/>
                </a:cubicBezTo>
                <a:cubicBezTo>
                  <a:pt x="479" y="750"/>
                  <a:pt x="505" y="732"/>
                  <a:pt x="536" y="720"/>
                </a:cubicBezTo>
                <a:cubicBezTo>
                  <a:pt x="578" y="678"/>
                  <a:pt x="582" y="631"/>
                  <a:pt x="600" y="576"/>
                </a:cubicBezTo>
                <a:cubicBezTo>
                  <a:pt x="621" y="512"/>
                  <a:pt x="643" y="448"/>
                  <a:pt x="664" y="384"/>
                </a:cubicBezTo>
                <a:cubicBezTo>
                  <a:pt x="678" y="342"/>
                  <a:pt x="688" y="301"/>
                  <a:pt x="712" y="264"/>
                </a:cubicBezTo>
                <a:cubicBezTo>
                  <a:pt x="723" y="209"/>
                  <a:pt x="734" y="165"/>
                  <a:pt x="752" y="112"/>
                </a:cubicBezTo>
                <a:cubicBezTo>
                  <a:pt x="757" y="96"/>
                  <a:pt x="763" y="80"/>
                  <a:pt x="768" y="64"/>
                </a:cubicBezTo>
                <a:cubicBezTo>
                  <a:pt x="771" y="56"/>
                  <a:pt x="776" y="40"/>
                  <a:pt x="776" y="40"/>
                </a:cubicBezTo>
                <a:cubicBezTo>
                  <a:pt x="813" y="95"/>
                  <a:pt x="790" y="94"/>
                  <a:pt x="832" y="80"/>
                </a:cubicBezTo>
                <a:cubicBezTo>
                  <a:pt x="837" y="72"/>
                  <a:pt x="844" y="65"/>
                  <a:pt x="848" y="56"/>
                </a:cubicBezTo>
                <a:cubicBezTo>
                  <a:pt x="852" y="48"/>
                  <a:pt x="850" y="38"/>
                  <a:pt x="856" y="32"/>
                </a:cubicBezTo>
                <a:cubicBezTo>
                  <a:pt x="865" y="23"/>
                  <a:pt x="921" y="5"/>
                  <a:pt x="936" y="0"/>
                </a:cubicBezTo>
                <a:cubicBezTo>
                  <a:pt x="983" y="36"/>
                  <a:pt x="1032" y="70"/>
                  <a:pt x="1080" y="104"/>
                </a:cubicBezTo>
                <a:cubicBezTo>
                  <a:pt x="1101" y="119"/>
                  <a:pt x="1152" y="136"/>
                  <a:pt x="1152" y="136"/>
                </a:cubicBezTo>
                <a:cubicBezTo>
                  <a:pt x="1169" y="188"/>
                  <a:pt x="1205" y="211"/>
                  <a:pt x="1256" y="224"/>
                </a:cubicBezTo>
                <a:cubicBezTo>
                  <a:pt x="1264" y="229"/>
                  <a:pt x="1271" y="236"/>
                  <a:pt x="1280" y="240"/>
                </a:cubicBezTo>
                <a:cubicBezTo>
                  <a:pt x="1288" y="244"/>
                  <a:pt x="1297" y="244"/>
                  <a:pt x="1304" y="248"/>
                </a:cubicBezTo>
                <a:cubicBezTo>
                  <a:pt x="1321" y="257"/>
                  <a:pt x="1352" y="280"/>
                  <a:pt x="1352" y="280"/>
                </a:cubicBezTo>
                <a:cubicBezTo>
                  <a:pt x="1357" y="296"/>
                  <a:pt x="1363" y="312"/>
                  <a:pt x="1368" y="328"/>
                </a:cubicBezTo>
                <a:cubicBezTo>
                  <a:pt x="1371" y="336"/>
                  <a:pt x="1376" y="352"/>
                  <a:pt x="1376" y="352"/>
                </a:cubicBezTo>
                <a:cubicBezTo>
                  <a:pt x="1412" y="340"/>
                  <a:pt x="1410" y="323"/>
                  <a:pt x="1448" y="336"/>
                </a:cubicBezTo>
                <a:cubicBezTo>
                  <a:pt x="1467" y="392"/>
                  <a:pt x="1448" y="379"/>
                  <a:pt x="1488" y="392"/>
                </a:cubicBezTo>
                <a:cubicBezTo>
                  <a:pt x="1501" y="389"/>
                  <a:pt x="1516" y="377"/>
                  <a:pt x="1528" y="384"/>
                </a:cubicBezTo>
                <a:cubicBezTo>
                  <a:pt x="1545" y="393"/>
                  <a:pt x="1541" y="429"/>
                  <a:pt x="1560" y="432"/>
                </a:cubicBezTo>
                <a:cubicBezTo>
                  <a:pt x="1579" y="435"/>
                  <a:pt x="1597" y="437"/>
                  <a:pt x="1616" y="440"/>
                </a:cubicBezTo>
                <a:cubicBezTo>
                  <a:pt x="1694" y="466"/>
                  <a:pt x="1729" y="473"/>
                  <a:pt x="1816" y="480"/>
                </a:cubicBezTo>
                <a:cubicBezTo>
                  <a:pt x="1842" y="489"/>
                  <a:pt x="1862" y="511"/>
                  <a:pt x="1888" y="520"/>
                </a:cubicBezTo>
                <a:cubicBezTo>
                  <a:pt x="1918" y="530"/>
                  <a:pt x="1937" y="532"/>
                  <a:pt x="1960" y="552"/>
                </a:cubicBezTo>
                <a:cubicBezTo>
                  <a:pt x="1977" y="567"/>
                  <a:pt x="2008" y="600"/>
                  <a:pt x="2008" y="600"/>
                </a:cubicBezTo>
                <a:cubicBezTo>
                  <a:pt x="2051" y="536"/>
                  <a:pt x="1997" y="600"/>
                  <a:pt x="2040" y="600"/>
                </a:cubicBezTo>
                <a:cubicBezTo>
                  <a:pt x="2050" y="600"/>
                  <a:pt x="2062" y="558"/>
                  <a:pt x="2064" y="552"/>
                </a:cubicBezTo>
                <a:cubicBezTo>
                  <a:pt x="2083" y="486"/>
                  <a:pt x="2087" y="418"/>
                  <a:pt x="2104" y="352"/>
                </a:cubicBezTo>
                <a:cubicBezTo>
                  <a:pt x="2100" y="428"/>
                  <a:pt x="2082" y="516"/>
                  <a:pt x="2096" y="592"/>
                </a:cubicBezTo>
                <a:cubicBezTo>
                  <a:pt x="2102" y="627"/>
                  <a:pt x="2120" y="696"/>
                  <a:pt x="2120" y="696"/>
                </a:cubicBezTo>
                <a:cubicBezTo>
                  <a:pt x="2123" y="723"/>
                  <a:pt x="2124" y="749"/>
                  <a:pt x="2128" y="776"/>
                </a:cubicBezTo>
                <a:cubicBezTo>
                  <a:pt x="2130" y="787"/>
                  <a:pt x="2126" y="803"/>
                  <a:pt x="2136" y="808"/>
                </a:cubicBezTo>
                <a:cubicBezTo>
                  <a:pt x="2145" y="812"/>
                  <a:pt x="2151" y="795"/>
                  <a:pt x="2160" y="792"/>
                </a:cubicBezTo>
                <a:cubicBezTo>
                  <a:pt x="2173" y="787"/>
                  <a:pt x="2187" y="787"/>
                  <a:pt x="2200" y="784"/>
                </a:cubicBezTo>
                <a:cubicBezTo>
                  <a:pt x="2207" y="762"/>
                  <a:pt x="2218" y="710"/>
                  <a:pt x="2232" y="688"/>
                </a:cubicBezTo>
                <a:cubicBezTo>
                  <a:pt x="2269" y="633"/>
                  <a:pt x="2258" y="658"/>
                  <a:pt x="2272" y="616"/>
                </a:cubicBezTo>
                <a:cubicBezTo>
                  <a:pt x="2293" y="630"/>
                  <a:pt x="2306" y="647"/>
                  <a:pt x="2336" y="624"/>
                </a:cubicBezTo>
                <a:cubicBezTo>
                  <a:pt x="2351" y="612"/>
                  <a:pt x="2368" y="576"/>
                  <a:pt x="2368" y="576"/>
                </a:cubicBezTo>
                <a:cubicBezTo>
                  <a:pt x="2404" y="588"/>
                  <a:pt x="2423" y="626"/>
                  <a:pt x="2456" y="648"/>
                </a:cubicBezTo>
                <a:cubicBezTo>
                  <a:pt x="2487" y="694"/>
                  <a:pt x="2456" y="664"/>
                  <a:pt x="2536" y="664"/>
                </a:cubicBezTo>
                <a:cubicBezTo>
                  <a:pt x="2555" y="664"/>
                  <a:pt x="2573" y="669"/>
                  <a:pt x="2592" y="672"/>
                </a:cubicBezTo>
                <a:cubicBezTo>
                  <a:pt x="2623" y="719"/>
                  <a:pt x="2651" y="697"/>
                  <a:pt x="2696" y="720"/>
                </a:cubicBezTo>
                <a:cubicBezTo>
                  <a:pt x="2758" y="751"/>
                  <a:pt x="2684" y="724"/>
                  <a:pt x="2744" y="744"/>
                </a:cubicBezTo>
                <a:cubicBezTo>
                  <a:pt x="2752" y="736"/>
                  <a:pt x="2757" y="720"/>
                  <a:pt x="2768" y="720"/>
                </a:cubicBezTo>
                <a:cubicBezTo>
                  <a:pt x="2845" y="720"/>
                  <a:pt x="2743" y="776"/>
                  <a:pt x="2816" y="728"/>
                </a:cubicBezTo>
                <a:cubicBezTo>
                  <a:pt x="2819" y="736"/>
                  <a:pt x="2816" y="750"/>
                  <a:pt x="2824" y="752"/>
                </a:cubicBezTo>
                <a:cubicBezTo>
                  <a:pt x="2839" y="756"/>
                  <a:pt x="2859" y="719"/>
                  <a:pt x="2864" y="712"/>
                </a:cubicBezTo>
                <a:cubicBezTo>
                  <a:pt x="2869" y="720"/>
                  <a:pt x="2876" y="727"/>
                  <a:pt x="2880" y="736"/>
                </a:cubicBezTo>
                <a:cubicBezTo>
                  <a:pt x="2895" y="770"/>
                  <a:pt x="2877" y="779"/>
                  <a:pt x="2904" y="752"/>
                </a:cubicBezTo>
              </a:path>
            </a:pathLst>
          </a:custGeom>
          <a:noFill/>
          <a:ln w="38100" cmpd="sng">
            <a:solidFill>
              <a:srgbClr val="33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403917" name="Line 13"/>
          <p:cNvSpPr>
            <a:spLocks noChangeShapeType="1"/>
          </p:cNvSpPr>
          <p:nvPr/>
        </p:nvSpPr>
        <p:spPr bwMode="auto">
          <a:xfrm>
            <a:off x="1231900" y="5572125"/>
            <a:ext cx="4770438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403918" name="Freeform 14"/>
          <p:cNvSpPr>
            <a:spLocks/>
          </p:cNvSpPr>
          <p:nvPr/>
        </p:nvSpPr>
        <p:spPr bwMode="auto">
          <a:xfrm>
            <a:off x="1258888" y="3792538"/>
            <a:ext cx="4667250" cy="1657350"/>
          </a:xfrm>
          <a:custGeom>
            <a:avLst/>
            <a:gdLst>
              <a:gd name="T0" fmla="*/ 0 w 2940"/>
              <a:gd name="T1" fmla="*/ 606 h 1044"/>
              <a:gd name="T2" fmla="*/ 72 w 2940"/>
              <a:gd name="T3" fmla="*/ 564 h 1044"/>
              <a:gd name="T4" fmla="*/ 168 w 2940"/>
              <a:gd name="T5" fmla="*/ 492 h 1044"/>
              <a:gd name="T6" fmla="*/ 258 w 2940"/>
              <a:gd name="T7" fmla="*/ 432 h 1044"/>
              <a:gd name="T8" fmla="*/ 390 w 2940"/>
              <a:gd name="T9" fmla="*/ 324 h 1044"/>
              <a:gd name="T10" fmla="*/ 570 w 2940"/>
              <a:gd name="T11" fmla="*/ 258 h 1044"/>
              <a:gd name="T12" fmla="*/ 642 w 2940"/>
              <a:gd name="T13" fmla="*/ 240 h 1044"/>
              <a:gd name="T14" fmla="*/ 840 w 2940"/>
              <a:gd name="T15" fmla="*/ 138 h 1044"/>
              <a:gd name="T16" fmla="*/ 996 w 2940"/>
              <a:gd name="T17" fmla="*/ 114 h 1044"/>
              <a:gd name="T18" fmla="*/ 1038 w 2940"/>
              <a:gd name="T19" fmla="*/ 120 h 1044"/>
              <a:gd name="T20" fmla="*/ 1074 w 2940"/>
              <a:gd name="T21" fmla="*/ 132 h 1044"/>
              <a:gd name="T22" fmla="*/ 1338 w 2940"/>
              <a:gd name="T23" fmla="*/ 84 h 1044"/>
              <a:gd name="T24" fmla="*/ 1374 w 2940"/>
              <a:gd name="T25" fmla="*/ 24 h 1044"/>
              <a:gd name="T26" fmla="*/ 1380 w 2940"/>
              <a:gd name="T27" fmla="*/ 48 h 1044"/>
              <a:gd name="T28" fmla="*/ 1410 w 2940"/>
              <a:gd name="T29" fmla="*/ 42 h 1044"/>
              <a:gd name="T30" fmla="*/ 1434 w 2940"/>
              <a:gd name="T31" fmla="*/ 90 h 1044"/>
              <a:gd name="T32" fmla="*/ 1452 w 2940"/>
              <a:gd name="T33" fmla="*/ 96 h 1044"/>
              <a:gd name="T34" fmla="*/ 1608 w 2940"/>
              <a:gd name="T35" fmla="*/ 72 h 1044"/>
              <a:gd name="T36" fmla="*/ 1728 w 2940"/>
              <a:gd name="T37" fmla="*/ 36 h 1044"/>
              <a:gd name="T38" fmla="*/ 1974 w 2940"/>
              <a:gd name="T39" fmla="*/ 30 h 1044"/>
              <a:gd name="T40" fmla="*/ 2016 w 2940"/>
              <a:gd name="T41" fmla="*/ 66 h 1044"/>
              <a:gd name="T42" fmla="*/ 2034 w 2940"/>
              <a:gd name="T43" fmla="*/ 54 h 1044"/>
              <a:gd name="T44" fmla="*/ 2046 w 2940"/>
              <a:gd name="T45" fmla="*/ 162 h 1044"/>
              <a:gd name="T46" fmla="*/ 2064 w 2940"/>
              <a:gd name="T47" fmla="*/ 144 h 1044"/>
              <a:gd name="T48" fmla="*/ 2082 w 2940"/>
              <a:gd name="T49" fmla="*/ 0 h 1044"/>
              <a:gd name="T50" fmla="*/ 2088 w 2940"/>
              <a:gd name="T51" fmla="*/ 96 h 1044"/>
              <a:gd name="T52" fmla="*/ 2100 w 2940"/>
              <a:gd name="T53" fmla="*/ 168 h 1044"/>
              <a:gd name="T54" fmla="*/ 2106 w 2940"/>
              <a:gd name="T55" fmla="*/ 144 h 1044"/>
              <a:gd name="T56" fmla="*/ 2112 w 2940"/>
              <a:gd name="T57" fmla="*/ 126 h 1044"/>
              <a:gd name="T58" fmla="*/ 2106 w 2940"/>
              <a:gd name="T59" fmla="*/ 162 h 1044"/>
              <a:gd name="T60" fmla="*/ 2112 w 2940"/>
              <a:gd name="T61" fmla="*/ 348 h 1044"/>
              <a:gd name="T62" fmla="*/ 2142 w 2940"/>
              <a:gd name="T63" fmla="*/ 474 h 1044"/>
              <a:gd name="T64" fmla="*/ 2166 w 2940"/>
              <a:gd name="T65" fmla="*/ 762 h 1044"/>
              <a:gd name="T66" fmla="*/ 2184 w 2940"/>
              <a:gd name="T67" fmla="*/ 1044 h 1044"/>
              <a:gd name="T68" fmla="*/ 2214 w 2940"/>
              <a:gd name="T69" fmla="*/ 624 h 1044"/>
              <a:gd name="T70" fmla="*/ 2244 w 2940"/>
              <a:gd name="T71" fmla="*/ 48 h 1044"/>
              <a:gd name="T72" fmla="*/ 2250 w 2940"/>
              <a:gd name="T73" fmla="*/ 90 h 1044"/>
              <a:gd name="T74" fmla="*/ 2304 w 2940"/>
              <a:gd name="T75" fmla="*/ 66 h 1044"/>
              <a:gd name="T76" fmla="*/ 2310 w 2940"/>
              <a:gd name="T77" fmla="*/ 84 h 1044"/>
              <a:gd name="T78" fmla="*/ 2352 w 2940"/>
              <a:gd name="T79" fmla="*/ 54 h 1044"/>
              <a:gd name="T80" fmla="*/ 2448 w 2940"/>
              <a:gd name="T81" fmla="*/ 6 h 1044"/>
              <a:gd name="T82" fmla="*/ 2478 w 2940"/>
              <a:gd name="T83" fmla="*/ 12 h 1044"/>
              <a:gd name="T84" fmla="*/ 2502 w 2940"/>
              <a:gd name="T85" fmla="*/ 24 h 1044"/>
              <a:gd name="T86" fmla="*/ 2580 w 2940"/>
              <a:gd name="T87" fmla="*/ 66 h 1044"/>
              <a:gd name="T88" fmla="*/ 2616 w 2940"/>
              <a:gd name="T89" fmla="*/ 90 h 1044"/>
              <a:gd name="T90" fmla="*/ 2628 w 2940"/>
              <a:gd name="T91" fmla="*/ 114 h 1044"/>
              <a:gd name="T92" fmla="*/ 2652 w 2940"/>
              <a:gd name="T93" fmla="*/ 102 h 1044"/>
              <a:gd name="T94" fmla="*/ 2706 w 2940"/>
              <a:gd name="T95" fmla="*/ 258 h 1044"/>
              <a:gd name="T96" fmla="*/ 2724 w 2940"/>
              <a:gd name="T97" fmla="*/ 240 h 1044"/>
              <a:gd name="T98" fmla="*/ 2748 w 2940"/>
              <a:gd name="T99" fmla="*/ 204 h 1044"/>
              <a:gd name="T100" fmla="*/ 2790 w 2940"/>
              <a:gd name="T101" fmla="*/ 222 h 1044"/>
              <a:gd name="T102" fmla="*/ 2820 w 2940"/>
              <a:gd name="T103" fmla="*/ 132 h 1044"/>
              <a:gd name="T104" fmla="*/ 2886 w 2940"/>
              <a:gd name="T105" fmla="*/ 144 h 1044"/>
              <a:gd name="T106" fmla="*/ 2910 w 2940"/>
              <a:gd name="T107" fmla="*/ 126 h 1044"/>
              <a:gd name="T108" fmla="*/ 2940 w 2940"/>
              <a:gd name="T109" fmla="*/ 180 h 10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940" h="1044">
                <a:moveTo>
                  <a:pt x="0" y="606"/>
                </a:moveTo>
                <a:cubicBezTo>
                  <a:pt x="24" y="591"/>
                  <a:pt x="45" y="573"/>
                  <a:pt x="72" y="564"/>
                </a:cubicBezTo>
                <a:cubicBezTo>
                  <a:pt x="97" y="527"/>
                  <a:pt x="131" y="516"/>
                  <a:pt x="168" y="492"/>
                </a:cubicBezTo>
                <a:cubicBezTo>
                  <a:pt x="199" y="472"/>
                  <a:pt x="226" y="450"/>
                  <a:pt x="258" y="432"/>
                </a:cubicBezTo>
                <a:cubicBezTo>
                  <a:pt x="310" y="403"/>
                  <a:pt x="341" y="355"/>
                  <a:pt x="390" y="324"/>
                </a:cubicBezTo>
                <a:cubicBezTo>
                  <a:pt x="440" y="293"/>
                  <a:pt x="512" y="270"/>
                  <a:pt x="570" y="258"/>
                </a:cubicBezTo>
                <a:cubicBezTo>
                  <a:pt x="594" y="253"/>
                  <a:pt x="619" y="250"/>
                  <a:pt x="642" y="240"/>
                </a:cubicBezTo>
                <a:cubicBezTo>
                  <a:pt x="712" y="210"/>
                  <a:pt x="765" y="153"/>
                  <a:pt x="840" y="138"/>
                </a:cubicBezTo>
                <a:cubicBezTo>
                  <a:pt x="890" y="155"/>
                  <a:pt x="947" y="126"/>
                  <a:pt x="996" y="114"/>
                </a:cubicBezTo>
                <a:cubicBezTo>
                  <a:pt x="1010" y="116"/>
                  <a:pt x="1024" y="117"/>
                  <a:pt x="1038" y="120"/>
                </a:cubicBezTo>
                <a:cubicBezTo>
                  <a:pt x="1050" y="123"/>
                  <a:pt x="1074" y="132"/>
                  <a:pt x="1074" y="132"/>
                </a:cubicBezTo>
                <a:cubicBezTo>
                  <a:pt x="1161" y="117"/>
                  <a:pt x="1254" y="112"/>
                  <a:pt x="1338" y="84"/>
                </a:cubicBezTo>
                <a:cubicBezTo>
                  <a:pt x="1367" y="41"/>
                  <a:pt x="1356" y="61"/>
                  <a:pt x="1374" y="24"/>
                </a:cubicBezTo>
                <a:cubicBezTo>
                  <a:pt x="1376" y="32"/>
                  <a:pt x="1373" y="44"/>
                  <a:pt x="1380" y="48"/>
                </a:cubicBezTo>
                <a:cubicBezTo>
                  <a:pt x="1389" y="53"/>
                  <a:pt x="1402" y="36"/>
                  <a:pt x="1410" y="42"/>
                </a:cubicBezTo>
                <a:cubicBezTo>
                  <a:pt x="1424" y="53"/>
                  <a:pt x="1417" y="84"/>
                  <a:pt x="1434" y="90"/>
                </a:cubicBezTo>
                <a:cubicBezTo>
                  <a:pt x="1440" y="92"/>
                  <a:pt x="1446" y="94"/>
                  <a:pt x="1452" y="96"/>
                </a:cubicBezTo>
                <a:cubicBezTo>
                  <a:pt x="1507" y="91"/>
                  <a:pt x="1555" y="85"/>
                  <a:pt x="1608" y="72"/>
                </a:cubicBezTo>
                <a:cubicBezTo>
                  <a:pt x="1647" y="62"/>
                  <a:pt x="1688" y="38"/>
                  <a:pt x="1728" y="36"/>
                </a:cubicBezTo>
                <a:cubicBezTo>
                  <a:pt x="1810" y="32"/>
                  <a:pt x="1892" y="32"/>
                  <a:pt x="1974" y="30"/>
                </a:cubicBezTo>
                <a:cubicBezTo>
                  <a:pt x="2008" y="19"/>
                  <a:pt x="2007" y="38"/>
                  <a:pt x="2016" y="66"/>
                </a:cubicBezTo>
                <a:cubicBezTo>
                  <a:pt x="2022" y="62"/>
                  <a:pt x="2032" y="47"/>
                  <a:pt x="2034" y="54"/>
                </a:cubicBezTo>
                <a:cubicBezTo>
                  <a:pt x="2045" y="89"/>
                  <a:pt x="2046" y="162"/>
                  <a:pt x="2046" y="162"/>
                </a:cubicBezTo>
                <a:cubicBezTo>
                  <a:pt x="2057" y="30"/>
                  <a:pt x="2053" y="101"/>
                  <a:pt x="2064" y="144"/>
                </a:cubicBezTo>
                <a:cubicBezTo>
                  <a:pt x="2069" y="95"/>
                  <a:pt x="2077" y="48"/>
                  <a:pt x="2082" y="0"/>
                </a:cubicBezTo>
                <a:cubicBezTo>
                  <a:pt x="2084" y="32"/>
                  <a:pt x="2085" y="64"/>
                  <a:pt x="2088" y="96"/>
                </a:cubicBezTo>
                <a:cubicBezTo>
                  <a:pt x="2091" y="120"/>
                  <a:pt x="2100" y="168"/>
                  <a:pt x="2100" y="168"/>
                </a:cubicBezTo>
                <a:cubicBezTo>
                  <a:pt x="2102" y="160"/>
                  <a:pt x="2104" y="152"/>
                  <a:pt x="2106" y="144"/>
                </a:cubicBezTo>
                <a:cubicBezTo>
                  <a:pt x="2108" y="138"/>
                  <a:pt x="2112" y="120"/>
                  <a:pt x="2112" y="126"/>
                </a:cubicBezTo>
                <a:cubicBezTo>
                  <a:pt x="2112" y="138"/>
                  <a:pt x="2108" y="150"/>
                  <a:pt x="2106" y="162"/>
                </a:cubicBezTo>
                <a:cubicBezTo>
                  <a:pt x="2108" y="224"/>
                  <a:pt x="2108" y="286"/>
                  <a:pt x="2112" y="348"/>
                </a:cubicBezTo>
                <a:cubicBezTo>
                  <a:pt x="2114" y="391"/>
                  <a:pt x="2137" y="431"/>
                  <a:pt x="2142" y="474"/>
                </a:cubicBezTo>
                <a:cubicBezTo>
                  <a:pt x="2153" y="569"/>
                  <a:pt x="2159" y="666"/>
                  <a:pt x="2166" y="762"/>
                </a:cubicBezTo>
                <a:cubicBezTo>
                  <a:pt x="2169" y="863"/>
                  <a:pt x="2176" y="947"/>
                  <a:pt x="2184" y="1044"/>
                </a:cubicBezTo>
                <a:cubicBezTo>
                  <a:pt x="2201" y="904"/>
                  <a:pt x="2180" y="761"/>
                  <a:pt x="2214" y="624"/>
                </a:cubicBezTo>
                <a:cubicBezTo>
                  <a:pt x="2220" y="434"/>
                  <a:pt x="2213" y="235"/>
                  <a:pt x="2244" y="48"/>
                </a:cubicBezTo>
                <a:cubicBezTo>
                  <a:pt x="2246" y="62"/>
                  <a:pt x="2242" y="78"/>
                  <a:pt x="2250" y="90"/>
                </a:cubicBezTo>
                <a:cubicBezTo>
                  <a:pt x="2251" y="92"/>
                  <a:pt x="2298" y="68"/>
                  <a:pt x="2304" y="66"/>
                </a:cubicBezTo>
                <a:cubicBezTo>
                  <a:pt x="2306" y="72"/>
                  <a:pt x="2304" y="83"/>
                  <a:pt x="2310" y="84"/>
                </a:cubicBezTo>
                <a:cubicBezTo>
                  <a:pt x="2326" y="87"/>
                  <a:pt x="2343" y="60"/>
                  <a:pt x="2352" y="54"/>
                </a:cubicBezTo>
                <a:cubicBezTo>
                  <a:pt x="2374" y="39"/>
                  <a:pt x="2423" y="14"/>
                  <a:pt x="2448" y="6"/>
                </a:cubicBezTo>
                <a:cubicBezTo>
                  <a:pt x="2458" y="8"/>
                  <a:pt x="2470" y="6"/>
                  <a:pt x="2478" y="12"/>
                </a:cubicBezTo>
                <a:cubicBezTo>
                  <a:pt x="2505" y="30"/>
                  <a:pt x="2459" y="38"/>
                  <a:pt x="2502" y="24"/>
                </a:cubicBezTo>
                <a:cubicBezTo>
                  <a:pt x="2518" y="48"/>
                  <a:pt x="2552" y="59"/>
                  <a:pt x="2580" y="66"/>
                </a:cubicBezTo>
                <a:cubicBezTo>
                  <a:pt x="2592" y="74"/>
                  <a:pt x="2606" y="80"/>
                  <a:pt x="2616" y="90"/>
                </a:cubicBezTo>
                <a:cubicBezTo>
                  <a:pt x="2622" y="96"/>
                  <a:pt x="2620" y="111"/>
                  <a:pt x="2628" y="114"/>
                </a:cubicBezTo>
                <a:cubicBezTo>
                  <a:pt x="2636" y="117"/>
                  <a:pt x="2644" y="106"/>
                  <a:pt x="2652" y="102"/>
                </a:cubicBezTo>
                <a:cubicBezTo>
                  <a:pt x="2662" y="138"/>
                  <a:pt x="2672" y="235"/>
                  <a:pt x="2706" y="258"/>
                </a:cubicBezTo>
                <a:cubicBezTo>
                  <a:pt x="2712" y="252"/>
                  <a:pt x="2719" y="247"/>
                  <a:pt x="2724" y="240"/>
                </a:cubicBezTo>
                <a:cubicBezTo>
                  <a:pt x="2733" y="229"/>
                  <a:pt x="2748" y="204"/>
                  <a:pt x="2748" y="204"/>
                </a:cubicBezTo>
                <a:cubicBezTo>
                  <a:pt x="2765" y="229"/>
                  <a:pt x="2767" y="257"/>
                  <a:pt x="2790" y="222"/>
                </a:cubicBezTo>
                <a:cubicBezTo>
                  <a:pt x="2795" y="175"/>
                  <a:pt x="2790" y="162"/>
                  <a:pt x="2820" y="132"/>
                </a:cubicBezTo>
                <a:cubicBezTo>
                  <a:pt x="2856" y="144"/>
                  <a:pt x="2844" y="152"/>
                  <a:pt x="2886" y="144"/>
                </a:cubicBezTo>
                <a:cubicBezTo>
                  <a:pt x="2894" y="138"/>
                  <a:pt x="2900" y="127"/>
                  <a:pt x="2910" y="126"/>
                </a:cubicBezTo>
                <a:cubicBezTo>
                  <a:pt x="2935" y="122"/>
                  <a:pt x="2933" y="166"/>
                  <a:pt x="2940" y="180"/>
                </a:cubicBezTo>
              </a:path>
            </a:pathLst>
          </a:custGeom>
          <a:noFill/>
          <a:ln w="38100" cmpd="sng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403919" name="Line 15"/>
          <p:cNvSpPr>
            <a:spLocks noChangeShapeType="1"/>
          </p:cNvSpPr>
          <p:nvPr/>
        </p:nvSpPr>
        <p:spPr bwMode="auto">
          <a:xfrm flipV="1">
            <a:off x="1235075" y="1954213"/>
            <a:ext cx="0" cy="364331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403920" name="Line 16"/>
          <p:cNvSpPr>
            <a:spLocks noChangeShapeType="1"/>
          </p:cNvSpPr>
          <p:nvPr/>
        </p:nvSpPr>
        <p:spPr bwMode="auto">
          <a:xfrm>
            <a:off x="1249363" y="1954213"/>
            <a:ext cx="4724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403921" name="Line 17"/>
          <p:cNvSpPr>
            <a:spLocks noChangeShapeType="1"/>
          </p:cNvSpPr>
          <p:nvPr/>
        </p:nvSpPr>
        <p:spPr bwMode="auto">
          <a:xfrm>
            <a:off x="5959475" y="1954213"/>
            <a:ext cx="1588" cy="36083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403922" name="Line 18"/>
          <p:cNvSpPr>
            <a:spLocks noChangeShapeType="1"/>
          </p:cNvSpPr>
          <p:nvPr/>
        </p:nvSpPr>
        <p:spPr bwMode="auto">
          <a:xfrm>
            <a:off x="3154363" y="553561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403923" name="Text Box 19"/>
          <p:cNvSpPr txBox="1">
            <a:spLocks noChangeArrowheads="1"/>
          </p:cNvSpPr>
          <p:nvPr/>
        </p:nvSpPr>
        <p:spPr bwMode="auto">
          <a:xfrm>
            <a:off x="2925763" y="5611813"/>
            <a:ext cx="609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23" tIns="45658" rIns="91323" bIns="45658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600" b="1">
                <a:latin typeface="Arial" charset="0"/>
              </a:rPr>
              <a:t>1.0</a:t>
            </a:r>
          </a:p>
        </p:txBody>
      </p:sp>
      <p:sp>
        <p:nvSpPr>
          <p:cNvPr id="1403924" name="Text Box 20"/>
          <p:cNvSpPr txBox="1">
            <a:spLocks noChangeArrowheads="1"/>
          </p:cNvSpPr>
          <p:nvPr/>
        </p:nvSpPr>
        <p:spPr bwMode="auto">
          <a:xfrm>
            <a:off x="4830763" y="5611813"/>
            <a:ext cx="533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23" tIns="45658" rIns="91323" bIns="45658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600" b="1">
                <a:latin typeface="Arial" charset="0"/>
              </a:rPr>
              <a:t>2.0</a:t>
            </a:r>
          </a:p>
        </p:txBody>
      </p:sp>
      <p:sp>
        <p:nvSpPr>
          <p:cNvPr id="1403925" name="Line 21"/>
          <p:cNvSpPr>
            <a:spLocks noChangeShapeType="1"/>
          </p:cNvSpPr>
          <p:nvPr/>
        </p:nvSpPr>
        <p:spPr bwMode="auto">
          <a:xfrm>
            <a:off x="5059363" y="553561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403926" name="Line 22"/>
          <p:cNvSpPr>
            <a:spLocks noChangeShapeType="1"/>
          </p:cNvSpPr>
          <p:nvPr/>
        </p:nvSpPr>
        <p:spPr bwMode="auto">
          <a:xfrm>
            <a:off x="1096963" y="3097213"/>
            <a:ext cx="15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403927" name="Text Box 23"/>
          <p:cNvSpPr txBox="1">
            <a:spLocks noChangeArrowheads="1"/>
          </p:cNvSpPr>
          <p:nvPr/>
        </p:nvSpPr>
        <p:spPr bwMode="auto">
          <a:xfrm>
            <a:off x="715963" y="2944813"/>
            <a:ext cx="533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23" tIns="45658" rIns="91323" bIns="45658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600" b="1">
                <a:latin typeface="Arial" charset="0"/>
              </a:rPr>
              <a:t>50</a:t>
            </a:r>
          </a:p>
        </p:txBody>
      </p:sp>
      <p:sp>
        <p:nvSpPr>
          <p:cNvPr id="1403928" name="Line 24"/>
          <p:cNvSpPr>
            <a:spLocks noChangeShapeType="1"/>
          </p:cNvSpPr>
          <p:nvPr/>
        </p:nvSpPr>
        <p:spPr bwMode="auto">
          <a:xfrm>
            <a:off x="1217613" y="553561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403929" name="Text Box 25"/>
          <p:cNvSpPr txBox="1">
            <a:spLocks noChangeArrowheads="1"/>
          </p:cNvSpPr>
          <p:nvPr/>
        </p:nvSpPr>
        <p:spPr bwMode="auto">
          <a:xfrm>
            <a:off x="1096963" y="5611813"/>
            <a:ext cx="381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23" tIns="45658" rIns="91323" bIns="45658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600" b="1">
                <a:latin typeface="Arial" charset="0"/>
              </a:rPr>
              <a:t>0</a:t>
            </a:r>
          </a:p>
        </p:txBody>
      </p:sp>
      <p:sp>
        <p:nvSpPr>
          <p:cNvPr id="1403930" name="Line 26"/>
          <p:cNvSpPr>
            <a:spLocks noChangeShapeType="1"/>
          </p:cNvSpPr>
          <p:nvPr/>
        </p:nvSpPr>
        <p:spPr bwMode="auto">
          <a:xfrm>
            <a:off x="1111250" y="5564188"/>
            <a:ext cx="15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403931" name="Text Box 27"/>
          <p:cNvSpPr txBox="1">
            <a:spLocks noChangeArrowheads="1"/>
          </p:cNvSpPr>
          <p:nvPr/>
        </p:nvSpPr>
        <p:spPr bwMode="auto">
          <a:xfrm>
            <a:off x="868363" y="5383213"/>
            <a:ext cx="304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23" tIns="45658" rIns="91323" bIns="45658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600" b="1">
                <a:latin typeface="Arial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2136460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/>
              <a:t>Folie </a:t>
            </a:r>
            <a:fld id="{7C81EE49-2216-4874-BEFF-30CC5C2243AF}" type="slidenum">
              <a:rPr lang="de-DE"/>
              <a:pPr/>
              <a:t>21</a:t>
            </a:fld>
            <a:r>
              <a:rPr lang="de-DE"/>
              <a:t> &gt; DLR_School_Lab Oberpfaffenhofen &gt; D. Hausamann</a:t>
            </a:r>
          </a:p>
        </p:txBody>
      </p:sp>
      <p:sp>
        <p:nvSpPr>
          <p:cNvPr id="1402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402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402884" name="Picture 4" descr="DSCF00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17088" cy="728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15360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4210" name="Rectangle 2"/>
          <p:cNvSpPr>
            <a:spLocks noChangeArrowheads="1"/>
          </p:cNvSpPr>
          <p:nvPr/>
        </p:nvSpPr>
        <p:spPr bwMode="auto">
          <a:xfrm>
            <a:off x="0" y="0"/>
            <a:ext cx="9288463" cy="69103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grpSp>
        <p:nvGrpSpPr>
          <p:cNvPr id="2014211" name="Group 3"/>
          <p:cNvGrpSpPr>
            <a:grpSpLocks/>
          </p:cNvGrpSpPr>
          <p:nvPr/>
        </p:nvGrpSpPr>
        <p:grpSpPr bwMode="auto">
          <a:xfrm>
            <a:off x="0" y="0"/>
            <a:ext cx="9248775" cy="6886575"/>
            <a:chOff x="-13" y="0"/>
            <a:chExt cx="5826" cy="4338"/>
          </a:xfrm>
        </p:grpSpPr>
        <p:pic>
          <p:nvPicPr>
            <p:cNvPr id="2014212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4" y="3181"/>
              <a:ext cx="1435" cy="11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14213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3" y="0"/>
              <a:ext cx="1487" cy="1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14214" name="Picture 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9" y="3181"/>
              <a:ext cx="1258" cy="11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folHlink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14215" name="Picture 7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7" y="0"/>
              <a:ext cx="1111" cy="11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14216" name="Picture 8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81"/>
              <a:ext cx="1095" cy="11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14217" name="Picture 9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9" y="3182"/>
              <a:ext cx="1002" cy="11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14218" name="Picture 10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" y="1570"/>
              <a:ext cx="1424" cy="11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14219" name="Picture 1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9" y="1520"/>
              <a:ext cx="1424" cy="11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14220" name="Picture 1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9" y="0"/>
              <a:ext cx="1013" cy="11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14221" name="Picture 13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3" y="0"/>
              <a:ext cx="1489" cy="1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14222" name="Text Box 14"/>
            <p:cNvSpPr txBox="1">
              <a:spLocks noChangeArrowheads="1"/>
            </p:cNvSpPr>
            <p:nvPr/>
          </p:nvSpPr>
          <p:spPr bwMode="auto">
            <a:xfrm>
              <a:off x="45" y="840"/>
              <a:ext cx="39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2" tIns="45717" rIns="91432" bIns="45717">
              <a:spAutoFit/>
            </a:bodyPr>
            <a:lstStyle/>
            <a:p>
              <a:r>
                <a:rPr lang="de-DE" b="1">
                  <a:solidFill>
                    <a:srgbClr val="FFFF00"/>
                  </a:solidFill>
                  <a:latin typeface="Frutiger 45 Light" pitchFamily="34" charset="0"/>
                </a:rPr>
                <a:t>MF</a:t>
              </a:r>
            </a:p>
          </p:txBody>
        </p:sp>
        <p:sp>
          <p:nvSpPr>
            <p:cNvPr id="2014223" name="Text Box 15"/>
            <p:cNvSpPr txBox="1">
              <a:spLocks noChangeArrowheads="1"/>
            </p:cNvSpPr>
            <p:nvPr/>
          </p:nvSpPr>
          <p:spPr bwMode="auto">
            <a:xfrm>
              <a:off x="2744" y="794"/>
              <a:ext cx="36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2" tIns="45717" rIns="91432" bIns="45717">
              <a:spAutoFit/>
            </a:bodyPr>
            <a:lstStyle/>
            <a:p>
              <a:pPr algn="r"/>
              <a:r>
                <a:rPr lang="de-DE" b="1">
                  <a:solidFill>
                    <a:srgbClr val="FFFF00"/>
                  </a:solidFill>
                  <a:latin typeface="Frutiger 45 Light" pitchFamily="34" charset="0"/>
                </a:rPr>
                <a:t>PA</a:t>
              </a:r>
            </a:p>
          </p:txBody>
        </p:sp>
        <p:sp>
          <p:nvSpPr>
            <p:cNvPr id="2014224" name="Text Box 16"/>
            <p:cNvSpPr txBox="1">
              <a:spLocks noChangeArrowheads="1"/>
            </p:cNvSpPr>
            <p:nvPr/>
          </p:nvSpPr>
          <p:spPr bwMode="auto">
            <a:xfrm>
              <a:off x="5366" y="794"/>
              <a:ext cx="37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2" tIns="45717" rIns="91432" bIns="45717">
              <a:spAutoFit/>
            </a:bodyPr>
            <a:lstStyle/>
            <a:p>
              <a:r>
                <a:rPr lang="de-DE" b="1">
                  <a:solidFill>
                    <a:srgbClr val="FFFF00"/>
                  </a:solidFill>
                  <a:latin typeface="Frutiger 45 Light" pitchFamily="34" charset="0"/>
                </a:rPr>
                <a:t>HR</a:t>
              </a:r>
            </a:p>
          </p:txBody>
        </p:sp>
        <p:sp>
          <p:nvSpPr>
            <p:cNvPr id="2014225" name="Text Box 17"/>
            <p:cNvSpPr txBox="1">
              <a:spLocks noChangeArrowheads="1"/>
            </p:cNvSpPr>
            <p:nvPr/>
          </p:nvSpPr>
          <p:spPr bwMode="auto">
            <a:xfrm>
              <a:off x="113" y="2321"/>
              <a:ext cx="35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2" tIns="45717" rIns="91432" bIns="45717">
              <a:spAutoFit/>
            </a:bodyPr>
            <a:lstStyle/>
            <a:p>
              <a:r>
                <a:rPr lang="de-DE" b="1">
                  <a:solidFill>
                    <a:srgbClr val="FFFF00"/>
                  </a:solidFill>
                  <a:latin typeface="Frutiger 45 Light" pitchFamily="34" charset="0"/>
                </a:rPr>
                <a:t>RB</a:t>
              </a:r>
            </a:p>
          </p:txBody>
        </p:sp>
        <p:sp>
          <p:nvSpPr>
            <p:cNvPr id="2014226" name="Text Box 18"/>
            <p:cNvSpPr txBox="1">
              <a:spLocks noChangeArrowheads="1"/>
            </p:cNvSpPr>
            <p:nvPr/>
          </p:nvSpPr>
          <p:spPr bwMode="auto">
            <a:xfrm>
              <a:off x="5454" y="2291"/>
              <a:ext cx="32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2" tIns="45717" rIns="91432" bIns="45717">
              <a:spAutoFit/>
            </a:bodyPr>
            <a:lstStyle/>
            <a:p>
              <a:r>
                <a:rPr lang="de-DE" b="1">
                  <a:solidFill>
                    <a:srgbClr val="FFFF00"/>
                  </a:solidFill>
                  <a:latin typeface="Frutiger 45 Light" pitchFamily="34" charset="0"/>
                </a:rPr>
                <a:t>FB</a:t>
              </a:r>
            </a:p>
          </p:txBody>
        </p:sp>
        <p:sp>
          <p:nvSpPr>
            <p:cNvPr id="2014227" name="Text Box 19"/>
            <p:cNvSpPr txBox="1">
              <a:spLocks noChangeArrowheads="1"/>
            </p:cNvSpPr>
            <p:nvPr/>
          </p:nvSpPr>
          <p:spPr bwMode="auto">
            <a:xfrm>
              <a:off x="839" y="4027"/>
              <a:ext cx="49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2" tIns="45717" rIns="91432" bIns="45717">
              <a:spAutoFit/>
            </a:bodyPr>
            <a:lstStyle/>
            <a:p>
              <a:r>
                <a:rPr lang="de-DE" b="1">
                  <a:solidFill>
                    <a:srgbClr val="FFFF00"/>
                  </a:solidFill>
                  <a:latin typeface="Frutiger 45 Light" pitchFamily="34" charset="0"/>
                </a:rPr>
                <a:t>DFD</a:t>
              </a:r>
            </a:p>
          </p:txBody>
        </p:sp>
        <p:sp>
          <p:nvSpPr>
            <p:cNvPr id="2014228" name="Text Box 20"/>
            <p:cNvSpPr txBox="1">
              <a:spLocks noChangeArrowheads="1"/>
            </p:cNvSpPr>
            <p:nvPr/>
          </p:nvSpPr>
          <p:spPr bwMode="auto">
            <a:xfrm>
              <a:off x="2724" y="4027"/>
              <a:ext cx="38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2" tIns="45717" rIns="91432" bIns="45717">
              <a:spAutoFit/>
            </a:bodyPr>
            <a:lstStyle/>
            <a:p>
              <a:r>
                <a:rPr lang="de-DE" b="1">
                  <a:solidFill>
                    <a:srgbClr val="FFFF00"/>
                  </a:solidFill>
                  <a:latin typeface="Frutiger 45 Light" pitchFamily="34" charset="0"/>
                </a:rPr>
                <a:t>KN</a:t>
              </a:r>
            </a:p>
          </p:txBody>
        </p:sp>
        <p:grpSp>
          <p:nvGrpSpPr>
            <p:cNvPr id="2014229" name="Group 21"/>
            <p:cNvGrpSpPr>
              <a:grpSpLocks noChangeAspect="1"/>
            </p:cNvGrpSpPr>
            <p:nvPr/>
          </p:nvGrpSpPr>
          <p:grpSpPr bwMode="auto">
            <a:xfrm>
              <a:off x="4865" y="3181"/>
              <a:ext cx="941" cy="1156"/>
              <a:chOff x="1976" y="1053"/>
              <a:chExt cx="1807" cy="2219"/>
            </a:xfrm>
          </p:grpSpPr>
          <p:pic>
            <p:nvPicPr>
              <p:cNvPr id="2014230" name="Picture 22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76" y="1053"/>
                <a:ext cx="1807" cy="221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014231" name="Picture 23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26" y="1117"/>
                <a:ext cx="873" cy="52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014232" name="Text Box 24"/>
            <p:cNvSpPr txBox="1">
              <a:spLocks noChangeArrowheads="1"/>
            </p:cNvSpPr>
            <p:nvPr/>
          </p:nvSpPr>
          <p:spPr bwMode="auto">
            <a:xfrm>
              <a:off x="4689" y="4027"/>
              <a:ext cx="41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2" tIns="45717" rIns="91432" bIns="45717">
              <a:spAutoFit/>
            </a:bodyPr>
            <a:lstStyle/>
            <a:p>
              <a:r>
                <a:rPr lang="de-DE" b="1">
                  <a:solidFill>
                    <a:srgbClr val="FFFF00"/>
                  </a:solidFill>
                  <a:latin typeface="Frutiger 45 Light" pitchFamily="34" charset="0"/>
                </a:rPr>
                <a:t>RM</a:t>
              </a:r>
            </a:p>
          </p:txBody>
        </p:sp>
      </p:grpSp>
      <p:sp>
        <p:nvSpPr>
          <p:cNvPr id="2014233" name="Oval 25"/>
          <p:cNvSpPr>
            <a:spLocks noChangeArrowheads="1"/>
          </p:cNvSpPr>
          <p:nvPr/>
        </p:nvSpPr>
        <p:spPr bwMode="auto">
          <a:xfrm>
            <a:off x="2339975" y="1916113"/>
            <a:ext cx="4464050" cy="3025775"/>
          </a:xfrm>
          <a:prstGeom prst="ellipse">
            <a:avLst/>
          </a:prstGeom>
          <a:gradFill rotWithShape="1">
            <a:gsLst>
              <a:gs pos="0">
                <a:srgbClr val="000099">
                  <a:gamma/>
                  <a:shade val="46275"/>
                  <a:invGamma/>
                </a:srgbClr>
              </a:gs>
              <a:gs pos="50000">
                <a:srgbClr val="000099"/>
              </a:gs>
              <a:gs pos="100000">
                <a:srgbClr val="000099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7" rIns="91432" bIns="45717" anchor="ctr"/>
          <a:lstStyle/>
          <a:p>
            <a:pPr algn="ctr"/>
            <a:endParaRPr lang="de-DE" sz="3200" b="1">
              <a:solidFill>
                <a:srgbClr val="FFFF00"/>
              </a:solidFill>
              <a:latin typeface="Frutiger 45 Light" pitchFamily="34" charset="0"/>
            </a:endParaRPr>
          </a:p>
          <a:p>
            <a:pPr algn="ctr"/>
            <a:r>
              <a:rPr lang="de-DE" sz="3600" b="1">
                <a:solidFill>
                  <a:srgbClr val="FFFF00"/>
                </a:solidFill>
                <a:latin typeface="Frutiger 45 Light" pitchFamily="34" charset="0"/>
              </a:rPr>
              <a:t>DLR_School_Lab</a:t>
            </a:r>
          </a:p>
          <a:p>
            <a:pPr algn="ctr"/>
            <a:r>
              <a:rPr lang="de-DE" b="1">
                <a:solidFill>
                  <a:srgbClr val="FFFF00"/>
                </a:solidFill>
                <a:latin typeface="Frutiger 45 Light" pitchFamily="34" charset="0"/>
              </a:rPr>
              <a:t>Oberpfaffenhofen</a:t>
            </a:r>
            <a:r>
              <a:rPr lang="de-DE" b="1">
                <a:solidFill>
                  <a:srgbClr val="FFFF00"/>
                </a:solidFill>
              </a:rPr>
              <a:t> </a:t>
            </a:r>
          </a:p>
          <a:p>
            <a:pPr algn="ctr"/>
            <a:r>
              <a:rPr lang="de-DE" sz="2000" b="1">
                <a:solidFill>
                  <a:srgbClr val="FFFF00"/>
                </a:solidFill>
                <a:latin typeface="Frutiger 45 Light" pitchFamily="34" charset="0"/>
              </a:rPr>
              <a:t> </a:t>
            </a:r>
          </a:p>
          <a:p>
            <a:pPr algn="ctr"/>
            <a:endParaRPr lang="de-DE" b="1">
              <a:solidFill>
                <a:srgbClr val="FFFF00"/>
              </a:solidFill>
            </a:endParaRPr>
          </a:p>
        </p:txBody>
      </p:sp>
      <p:sp>
        <p:nvSpPr>
          <p:cNvPr id="2014234" name="AutoShape 26"/>
          <p:cNvSpPr>
            <a:spLocks noChangeArrowheads="1"/>
          </p:cNvSpPr>
          <p:nvPr/>
        </p:nvSpPr>
        <p:spPr bwMode="auto">
          <a:xfrm rot="-8134406">
            <a:off x="6156325" y="1557338"/>
            <a:ext cx="576263" cy="1265237"/>
          </a:xfrm>
          <a:prstGeom prst="upDownArrow">
            <a:avLst>
              <a:gd name="adj1" fmla="val 50000"/>
              <a:gd name="adj2" fmla="val 43912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14235" name="AutoShape 27"/>
          <p:cNvSpPr>
            <a:spLocks noChangeArrowheads="1"/>
          </p:cNvSpPr>
          <p:nvPr/>
        </p:nvSpPr>
        <p:spPr bwMode="auto">
          <a:xfrm rot="-2734406">
            <a:off x="2395538" y="1571625"/>
            <a:ext cx="576262" cy="1265238"/>
          </a:xfrm>
          <a:prstGeom prst="upDownArrow">
            <a:avLst>
              <a:gd name="adj1" fmla="val 50000"/>
              <a:gd name="adj2" fmla="val 43912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 algn="ctr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14236" name="AutoShape 28"/>
          <p:cNvSpPr>
            <a:spLocks noChangeArrowheads="1"/>
          </p:cNvSpPr>
          <p:nvPr/>
        </p:nvSpPr>
        <p:spPr bwMode="auto">
          <a:xfrm rot="-8134406">
            <a:off x="1684338" y="3652838"/>
            <a:ext cx="576262" cy="1693862"/>
          </a:xfrm>
          <a:prstGeom prst="upDownArrow">
            <a:avLst>
              <a:gd name="adj1" fmla="val 50000"/>
              <a:gd name="adj2" fmla="val 58788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 algn="ctr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14237" name="AutoShape 29"/>
          <p:cNvSpPr>
            <a:spLocks noChangeArrowheads="1"/>
          </p:cNvSpPr>
          <p:nvPr/>
        </p:nvSpPr>
        <p:spPr bwMode="auto">
          <a:xfrm rot="10800000">
            <a:off x="4251325" y="4500563"/>
            <a:ext cx="576263" cy="904875"/>
          </a:xfrm>
          <a:prstGeom prst="upDownArrow">
            <a:avLst>
              <a:gd name="adj1" fmla="val 50000"/>
              <a:gd name="adj2" fmla="val 31405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 algn="ctr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14238" name="AutoShape 30"/>
          <p:cNvSpPr>
            <a:spLocks noChangeArrowheads="1"/>
          </p:cNvSpPr>
          <p:nvPr/>
        </p:nvSpPr>
        <p:spPr bwMode="auto">
          <a:xfrm rot="10800000">
            <a:off x="3635375" y="1341438"/>
            <a:ext cx="576263" cy="904875"/>
          </a:xfrm>
          <a:prstGeom prst="upDownArrow">
            <a:avLst>
              <a:gd name="adj1" fmla="val 50000"/>
              <a:gd name="adj2" fmla="val 31405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 algn="ctr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14239" name="AutoShape 31"/>
          <p:cNvSpPr>
            <a:spLocks noChangeArrowheads="1"/>
          </p:cNvSpPr>
          <p:nvPr/>
        </p:nvSpPr>
        <p:spPr bwMode="auto">
          <a:xfrm rot="10800000">
            <a:off x="5003800" y="1341438"/>
            <a:ext cx="576263" cy="904875"/>
          </a:xfrm>
          <a:prstGeom prst="upDownArrow">
            <a:avLst>
              <a:gd name="adj1" fmla="val 50000"/>
              <a:gd name="adj2" fmla="val 31405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 algn="ctr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14240" name="AutoShape 32"/>
          <p:cNvSpPr>
            <a:spLocks noChangeArrowheads="1"/>
          </p:cNvSpPr>
          <p:nvPr/>
        </p:nvSpPr>
        <p:spPr bwMode="auto">
          <a:xfrm rot="-2734406">
            <a:off x="5708650" y="4164013"/>
            <a:ext cx="576263" cy="1265237"/>
          </a:xfrm>
          <a:prstGeom prst="upDownArrow">
            <a:avLst>
              <a:gd name="adj1" fmla="val 50000"/>
              <a:gd name="adj2" fmla="val 43912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14241" name="AutoShape 33"/>
          <p:cNvSpPr>
            <a:spLocks noChangeArrowheads="1"/>
          </p:cNvSpPr>
          <p:nvPr/>
        </p:nvSpPr>
        <p:spPr bwMode="auto">
          <a:xfrm rot="-2734406">
            <a:off x="6685757" y="3752056"/>
            <a:ext cx="576262" cy="1590675"/>
          </a:xfrm>
          <a:prstGeom prst="upDownArrow">
            <a:avLst>
              <a:gd name="adj1" fmla="val 50000"/>
              <a:gd name="adj2" fmla="val 55207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14242" name="AutoShape 34"/>
          <p:cNvSpPr>
            <a:spLocks noChangeArrowheads="1"/>
          </p:cNvSpPr>
          <p:nvPr/>
        </p:nvSpPr>
        <p:spPr bwMode="auto">
          <a:xfrm rot="-8134406">
            <a:off x="2843213" y="4149725"/>
            <a:ext cx="576262" cy="1265238"/>
          </a:xfrm>
          <a:prstGeom prst="upDownArrow">
            <a:avLst>
              <a:gd name="adj1" fmla="val 50000"/>
              <a:gd name="adj2" fmla="val 43912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 algn="ctr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14243" name="AutoShape 35"/>
          <p:cNvSpPr>
            <a:spLocks noChangeArrowheads="1"/>
          </p:cNvSpPr>
          <p:nvPr/>
        </p:nvSpPr>
        <p:spPr bwMode="auto">
          <a:xfrm rot="5400000">
            <a:off x="1907381" y="2851944"/>
            <a:ext cx="576263" cy="720725"/>
          </a:xfrm>
          <a:prstGeom prst="upDownArrow">
            <a:avLst>
              <a:gd name="adj1" fmla="val 50000"/>
              <a:gd name="adj2" fmla="val 25014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 algn="ctr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14244" name="AutoShape 36"/>
          <p:cNvSpPr>
            <a:spLocks noChangeArrowheads="1"/>
          </p:cNvSpPr>
          <p:nvPr/>
        </p:nvSpPr>
        <p:spPr bwMode="auto">
          <a:xfrm rot="5400000">
            <a:off x="6731794" y="3140869"/>
            <a:ext cx="576263" cy="720725"/>
          </a:xfrm>
          <a:prstGeom prst="upDownArrow">
            <a:avLst>
              <a:gd name="adj1" fmla="val 50000"/>
              <a:gd name="adj2" fmla="val 25014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 algn="ctr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14245" name="AutoShape 37"/>
          <p:cNvSpPr>
            <a:spLocks noChangeArrowheads="1"/>
          </p:cNvSpPr>
          <p:nvPr/>
        </p:nvSpPr>
        <p:spPr bwMode="auto">
          <a:xfrm rot="-8134406">
            <a:off x="1692275" y="3500438"/>
            <a:ext cx="576263" cy="1879600"/>
          </a:xfrm>
          <a:prstGeom prst="upDownArrow">
            <a:avLst>
              <a:gd name="adj1" fmla="val 50000"/>
              <a:gd name="adj2" fmla="val 65234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 algn="ctr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2014246" name="Picture 38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1628775"/>
            <a:ext cx="4783137" cy="360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14247" name="Rectangle 39"/>
          <p:cNvSpPr>
            <a:spLocks noChangeArrowheads="1"/>
          </p:cNvSpPr>
          <p:nvPr/>
        </p:nvSpPr>
        <p:spPr bwMode="auto">
          <a:xfrm>
            <a:off x="2555875" y="2696762"/>
            <a:ext cx="2379161" cy="175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7" rIns="91432" bIns="45717">
            <a:spAutoFit/>
          </a:bodyPr>
          <a:lstStyle/>
          <a:p>
            <a:pPr>
              <a:buNone/>
            </a:pPr>
            <a:r>
              <a:rPr lang="de-DE" sz="4400" b="1" dirty="0" smtClean="0">
                <a:solidFill>
                  <a:schemeClr val="bg1"/>
                </a:solidFill>
                <a:latin typeface="Frutiger 45 Light" pitchFamily="34" charset="0"/>
              </a:rPr>
              <a:t>EO</a:t>
            </a:r>
            <a:endParaRPr lang="de-DE" sz="4400" b="1" dirty="0">
              <a:solidFill>
                <a:schemeClr val="bg1"/>
              </a:solidFill>
              <a:latin typeface="Frutiger 45 Light" pitchFamily="34" charset="0"/>
            </a:endParaRPr>
          </a:p>
          <a:p>
            <a:pPr>
              <a:buNone/>
            </a:pPr>
            <a:endParaRPr lang="de-DE" sz="4400" b="1" dirty="0" smtClean="0">
              <a:solidFill>
                <a:schemeClr val="bg1"/>
              </a:solidFill>
              <a:latin typeface="Frutiger 45 Light" pitchFamily="34" charset="0"/>
            </a:endParaRPr>
          </a:p>
          <a:p>
            <a:pPr>
              <a:buNone/>
            </a:pPr>
            <a:r>
              <a:rPr lang="de-DE" sz="4400" b="1" dirty="0" smtClean="0">
                <a:solidFill>
                  <a:schemeClr val="bg1"/>
                </a:solidFill>
                <a:latin typeface="Frutiger 45 Light" pitchFamily="34" charset="0"/>
              </a:rPr>
              <a:t>Data</a:t>
            </a:r>
          </a:p>
          <a:p>
            <a:pPr>
              <a:buNone/>
            </a:pPr>
            <a:endParaRPr lang="de-DE" sz="4400" b="1" dirty="0">
              <a:solidFill>
                <a:schemeClr val="bg1"/>
              </a:solidFill>
              <a:latin typeface="Frutiger 45 Light" pitchFamily="34" charset="0"/>
            </a:endParaRPr>
          </a:p>
          <a:p>
            <a:pPr>
              <a:buNone/>
            </a:pPr>
            <a:r>
              <a:rPr lang="de-DE" sz="4400" b="1" dirty="0" smtClean="0">
                <a:solidFill>
                  <a:schemeClr val="bg1"/>
                </a:solidFill>
                <a:latin typeface="Frutiger 45 Light" pitchFamily="34" charset="0"/>
              </a:rPr>
              <a:t>Analysis</a:t>
            </a:r>
            <a:endParaRPr lang="de-DE" sz="4400" b="1" dirty="0">
              <a:solidFill>
                <a:schemeClr val="bg1"/>
              </a:solidFill>
              <a:latin typeface="Frutiger 45 Light" pitchFamily="34" charset="0"/>
            </a:endParaRPr>
          </a:p>
        </p:txBody>
      </p:sp>
      <p:sp>
        <p:nvSpPr>
          <p:cNvPr id="2014248" name="AutoShape 40"/>
          <p:cNvSpPr>
            <a:spLocks noChangeArrowheads="1"/>
          </p:cNvSpPr>
          <p:nvPr/>
        </p:nvSpPr>
        <p:spPr bwMode="auto">
          <a:xfrm rot="-8039417">
            <a:off x="2823369" y="4529931"/>
            <a:ext cx="730250" cy="1265238"/>
          </a:xfrm>
          <a:prstGeom prst="upDownArrow">
            <a:avLst>
              <a:gd name="adj1" fmla="val 50000"/>
              <a:gd name="adj2" fmla="val 34652"/>
            </a:avLst>
          </a:prstGeom>
          <a:gradFill rotWithShape="1">
            <a:gsLst>
              <a:gs pos="0">
                <a:srgbClr val="FFFF00">
                  <a:gamma/>
                  <a:shade val="46275"/>
                  <a:invGamma/>
                </a:srgbClr>
              </a:gs>
              <a:gs pos="5000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977831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38" name="Picture 2" descr="Meteosat_breit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4875"/>
            <a:ext cx="9144000" cy="595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913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mtClean="0">
                <a:solidFill>
                  <a:srgbClr val="FFCC00"/>
                </a:solidFill>
              </a:rPr>
              <a:t>Meteosat-VISSR, ca. 10 x 10 km, alle 30 Minuten</a:t>
            </a:r>
          </a:p>
        </p:txBody>
      </p:sp>
      <p:pic>
        <p:nvPicPr>
          <p:cNvPr id="219140" name="Picture 4" descr="Meteosat_5se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9144000" cy="6867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36588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2" name="Picture 2" descr="AVHRR_5s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9144000" cy="6867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016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41225395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186" name="Picture 2" descr="Landsat-5seen"/>
          <p:cNvPicPr>
            <a:picLocks noChangeAspect="1" noChangeArrowheads="1"/>
          </p:cNvPicPr>
          <p:nvPr/>
        </p:nvPicPr>
        <p:blipFill>
          <a:blip r:embed="rId3">
            <a:lum bright="18000" contras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9144000" cy="6867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118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18078269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9922" name="Text Box 2"/>
          <p:cNvSpPr txBox="1">
            <a:spLocks noChangeArrowheads="1"/>
          </p:cNvSpPr>
          <p:nvPr/>
        </p:nvSpPr>
        <p:spPr bwMode="auto">
          <a:xfrm>
            <a:off x="844550" y="5716588"/>
            <a:ext cx="7596188" cy="383121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23" tIns="45658" rIns="91323" bIns="45658">
            <a:spAutoFit/>
          </a:bodyPr>
          <a:lstStyle/>
          <a:p>
            <a:pPr algn="ctr" eaLnBrk="0" hangingPunct="0">
              <a:spcBef>
                <a:spcPct val="50000"/>
              </a:spcBef>
              <a:buNone/>
            </a:pPr>
            <a:r>
              <a:rPr lang="de-DE" sz="1400" dirty="0">
                <a:latin typeface="Arial" charset="0"/>
              </a:rPr>
              <a:t>Gesellschaft für ökologische Forschung, Wolfgang </a:t>
            </a:r>
            <a:r>
              <a:rPr lang="de-DE" sz="1400" dirty="0" err="1">
                <a:latin typeface="Arial" charset="0"/>
              </a:rPr>
              <a:t>Zängl</a:t>
            </a:r>
            <a:r>
              <a:rPr lang="de-DE" sz="1400" dirty="0">
                <a:latin typeface="Arial" charset="0"/>
              </a:rPr>
              <a:t>, http://www.gletscherarchiv.de</a:t>
            </a:r>
          </a:p>
        </p:txBody>
      </p:sp>
      <p:pic>
        <p:nvPicPr>
          <p:cNvPr id="1489923" name="Picture 3" descr="11-202006a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2338388"/>
            <a:ext cx="4322763" cy="311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89924" name="Picture 4" descr="11-202006dwe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288" y="2338388"/>
            <a:ext cx="4270375" cy="311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89925" name="Rectangle 5"/>
          <p:cNvSpPr>
            <a:spLocks noChangeArrowheads="1"/>
          </p:cNvSpPr>
          <p:nvPr/>
        </p:nvSpPr>
        <p:spPr bwMode="auto">
          <a:xfrm>
            <a:off x="396875" y="392113"/>
            <a:ext cx="828992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A5E3F7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4521" tIns="34881" rIns="74521" bIns="34881" anchor="ctr"/>
          <a:lstStyle/>
          <a:p>
            <a:pPr>
              <a:lnSpc>
                <a:spcPts val="2900"/>
              </a:lnSpc>
              <a:buNone/>
            </a:pPr>
            <a:r>
              <a:rPr lang="de-DE" b="1" dirty="0" err="1" smtClean="0">
                <a:solidFill>
                  <a:srgbClr val="3919F9"/>
                </a:solidFill>
              </a:rPr>
              <a:t>Example</a:t>
            </a:r>
            <a:r>
              <a:rPr lang="de-DE" b="1" dirty="0" smtClean="0">
                <a:solidFill>
                  <a:srgbClr val="3919F9"/>
                </a:solidFill>
                <a:latin typeface="Arial" charset="0"/>
              </a:rPr>
              <a:t>: Glacier-Deterioration in </a:t>
            </a:r>
            <a:r>
              <a:rPr lang="de-DE" b="1" dirty="0" err="1" smtClean="0">
                <a:solidFill>
                  <a:srgbClr val="3919F9"/>
                </a:solidFill>
                <a:latin typeface="Arial" charset="0"/>
              </a:rPr>
              <a:t>the</a:t>
            </a:r>
            <a:r>
              <a:rPr lang="de-DE" b="1" dirty="0" smtClean="0">
                <a:solidFill>
                  <a:srgbClr val="3919F9"/>
                </a:solidFill>
                <a:latin typeface="Arial" charset="0"/>
              </a:rPr>
              <a:t> Alps</a:t>
            </a:r>
            <a:endParaRPr lang="de-DE" b="1" dirty="0">
              <a:solidFill>
                <a:srgbClr val="454545"/>
              </a:solidFill>
              <a:latin typeface="Arial" charset="0"/>
            </a:endParaRPr>
          </a:p>
        </p:txBody>
      </p:sp>
      <p:sp>
        <p:nvSpPr>
          <p:cNvPr id="1489926" name="Text Box 6"/>
          <p:cNvSpPr txBox="1">
            <a:spLocks noChangeArrowheads="1"/>
          </p:cNvSpPr>
          <p:nvPr/>
        </p:nvSpPr>
        <p:spPr bwMode="auto">
          <a:xfrm>
            <a:off x="396875" y="1090613"/>
            <a:ext cx="8289925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23" tIns="45658" rIns="91323" bIns="45658">
            <a:spAutoFit/>
          </a:bodyPr>
          <a:lstStyle/>
          <a:p>
            <a:pPr algn="ctr" eaLnBrk="0" hangingPunct="0">
              <a:lnSpc>
                <a:spcPct val="80000"/>
              </a:lnSpc>
              <a:spcBef>
                <a:spcPct val="50000"/>
              </a:spcBef>
              <a:buNone/>
            </a:pPr>
            <a:r>
              <a:rPr lang="de-DE" sz="2200" b="1" dirty="0" smtClean="0">
                <a:solidFill>
                  <a:schemeClr val="hlink"/>
                </a:solidFill>
              </a:rPr>
              <a:t>Location: </a:t>
            </a:r>
            <a:r>
              <a:rPr lang="de-DE" sz="2200" b="1" dirty="0" err="1" smtClean="0">
                <a:solidFill>
                  <a:schemeClr val="hlink"/>
                </a:solidFill>
                <a:latin typeface="Arial" charset="0"/>
              </a:rPr>
              <a:t>Pasterzenzunge</a:t>
            </a:r>
            <a:r>
              <a:rPr lang="de-DE" sz="2200" b="1" dirty="0">
                <a:solidFill>
                  <a:schemeClr val="hlink"/>
                </a:solidFill>
              </a:rPr>
              <a:t>/</a:t>
            </a:r>
            <a:r>
              <a:rPr lang="de-DE" sz="2200" b="1" dirty="0" smtClean="0">
                <a:solidFill>
                  <a:schemeClr val="hlink"/>
                </a:solidFill>
                <a:latin typeface="Arial" charset="0"/>
              </a:rPr>
              <a:t>Großglockner </a:t>
            </a:r>
            <a:r>
              <a:rPr lang="de-DE" sz="2200" b="1" dirty="0">
                <a:solidFill>
                  <a:schemeClr val="hlink"/>
                </a:solidFill>
                <a:latin typeface="Arial" charset="0"/>
              </a:rPr>
              <a:t>(3798 m)</a:t>
            </a:r>
            <a:endParaRPr lang="de-DE" sz="2200" b="1" dirty="0">
              <a:latin typeface="Arial" charset="0"/>
            </a:endParaRPr>
          </a:p>
        </p:txBody>
      </p:sp>
      <p:sp>
        <p:nvSpPr>
          <p:cNvPr id="1489927" name="Text Box 7"/>
          <p:cNvSpPr txBox="1">
            <a:spLocks noChangeArrowheads="1"/>
          </p:cNvSpPr>
          <p:nvPr/>
        </p:nvSpPr>
        <p:spPr bwMode="auto">
          <a:xfrm>
            <a:off x="180975" y="1771650"/>
            <a:ext cx="4322763" cy="425632"/>
          </a:xfrm>
          <a:prstGeom prst="rect">
            <a:avLst/>
          </a:prstGeom>
          <a:solidFill>
            <a:srgbClr val="BEE1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23" tIns="45658" rIns="91323" bIns="45658">
            <a:spAutoFit/>
          </a:bodyPr>
          <a:lstStyle/>
          <a:p>
            <a:pPr algn="ctr" eaLnBrk="0" hangingPunct="0">
              <a:spcBef>
                <a:spcPct val="50000"/>
              </a:spcBef>
              <a:buNone/>
            </a:pPr>
            <a:r>
              <a:rPr lang="de-DE" dirty="0" err="1" smtClean="0"/>
              <a:t>around</a:t>
            </a:r>
            <a:r>
              <a:rPr lang="de-DE" sz="1800" dirty="0" smtClean="0">
                <a:latin typeface="Arial" charset="0"/>
              </a:rPr>
              <a:t> </a:t>
            </a:r>
            <a:r>
              <a:rPr lang="de-DE" sz="1800" dirty="0">
                <a:latin typeface="Arial" charset="0"/>
              </a:rPr>
              <a:t>1900</a:t>
            </a:r>
            <a:endParaRPr lang="de-DE" sz="1800" baseline="-25000" dirty="0">
              <a:latin typeface="Arial" charset="0"/>
            </a:endParaRPr>
          </a:p>
        </p:txBody>
      </p:sp>
      <p:sp>
        <p:nvSpPr>
          <p:cNvPr id="1489928" name="Text Box 8"/>
          <p:cNvSpPr txBox="1">
            <a:spLocks noChangeArrowheads="1"/>
          </p:cNvSpPr>
          <p:nvPr/>
        </p:nvSpPr>
        <p:spPr bwMode="auto">
          <a:xfrm>
            <a:off x="4662488" y="1771650"/>
            <a:ext cx="4321175" cy="394855"/>
          </a:xfrm>
          <a:prstGeom prst="rect">
            <a:avLst/>
          </a:prstGeom>
          <a:solidFill>
            <a:srgbClr val="BEE1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23" tIns="45658" rIns="91323" bIns="45658">
            <a:spAutoFit/>
          </a:bodyPr>
          <a:lstStyle/>
          <a:p>
            <a:pPr algn="ctr" eaLnBrk="0" hangingPunct="0">
              <a:spcBef>
                <a:spcPct val="50000"/>
              </a:spcBef>
              <a:buNone/>
            </a:pPr>
            <a:r>
              <a:rPr lang="de-DE" sz="1800">
                <a:latin typeface="Arial" charset="0"/>
              </a:rPr>
              <a:t>2000</a:t>
            </a:r>
            <a:endParaRPr lang="de-DE" sz="1800" baseline="-250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06601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F:\DLR-SL\EO2010\LS_Alpen\2003\streched\2003_band_1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901863" y="1493349"/>
            <a:ext cx="3608912" cy="2700000"/>
          </a:xfrm>
          <a:scene3d>
            <a:camera prst="perspectiveRight" fov="6000000"/>
            <a:lightRig rig="threePt" dir="t"/>
          </a:scene3d>
        </p:spPr>
      </p:pic>
      <p:pic>
        <p:nvPicPr>
          <p:cNvPr id="59395" name="Picture 3" descr="F:\DLR-SL\EO2010\LS_Alpen\2003\streched\2003_band_2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97868" y="1865725"/>
            <a:ext cx="3610444" cy="2700000"/>
          </a:xfrm>
          <a:prstGeom prst="rect">
            <a:avLst/>
          </a:prstGeom>
          <a:noFill/>
          <a:scene3d>
            <a:camera prst="perspectiveRight" fov="6000000"/>
            <a:lightRig rig="threePt" dir="t"/>
          </a:scene3d>
        </p:spPr>
      </p:pic>
      <p:pic>
        <p:nvPicPr>
          <p:cNvPr id="59396" name="Picture 4" descr="F:\DLR-SL\EO2010\LS_Alpen\2003\streched\2003_band_3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3121" y="2266977"/>
            <a:ext cx="3610444" cy="2700000"/>
          </a:xfrm>
          <a:prstGeom prst="rect">
            <a:avLst/>
          </a:prstGeom>
          <a:noFill/>
          <a:scene3d>
            <a:camera prst="perspectiveRight" fov="6000000"/>
            <a:lightRig rig="threePt" dir="t"/>
          </a:scene3d>
        </p:spPr>
      </p:pic>
      <p:pic>
        <p:nvPicPr>
          <p:cNvPr id="59397" name="Picture 5" descr="F:\DLR-SL\EO2010\LS_Alpen\2003\streched\2003_band_4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99499" y="2658604"/>
            <a:ext cx="3610444" cy="2700000"/>
          </a:xfrm>
          <a:prstGeom prst="rect">
            <a:avLst/>
          </a:prstGeom>
          <a:noFill/>
          <a:scene3d>
            <a:camera prst="perspectiveRight" fov="6000000"/>
            <a:lightRig rig="threePt" dir="t"/>
          </a:scene3d>
        </p:spPr>
      </p:pic>
      <p:pic>
        <p:nvPicPr>
          <p:cNvPr id="59398" name="Picture 6" descr="F:\DLR-SL\EO2010\LS_Alpen\2003\streched\2003_band_5.t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01064" y="3040606"/>
            <a:ext cx="3610444" cy="2700000"/>
          </a:xfrm>
          <a:prstGeom prst="rect">
            <a:avLst/>
          </a:prstGeom>
          <a:noFill/>
          <a:scene3d>
            <a:camera prst="perspectiveRight" fov="6000000"/>
            <a:lightRig rig="threePt" dir="t"/>
          </a:scene3d>
        </p:spPr>
      </p:pic>
      <p:pic>
        <p:nvPicPr>
          <p:cNvPr id="59399" name="Picture 7" descr="F:\DLR-SL\EO2010\LS_Alpen\2003\streched\2003_band_6.t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06692" y="3436296"/>
            <a:ext cx="3610444" cy="2700000"/>
          </a:xfrm>
          <a:prstGeom prst="rect">
            <a:avLst/>
          </a:prstGeom>
          <a:noFill/>
          <a:scene3d>
            <a:camera prst="perspectiveRight" fov="6000000"/>
            <a:lightRig rig="threePt" dir="t"/>
          </a:scene3d>
        </p:spPr>
      </p:pic>
      <p:pic>
        <p:nvPicPr>
          <p:cNvPr id="59400" name="Picture 8" descr="F:\DLR-SL\EO2010\LS_Alpen\2003\streched\2003_band_7.t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98632" y="3808673"/>
            <a:ext cx="3610444" cy="2700000"/>
          </a:xfrm>
          <a:prstGeom prst="rect">
            <a:avLst/>
          </a:prstGeom>
          <a:noFill/>
          <a:scene3d>
            <a:camera prst="perspectiveRight" fov="6000000"/>
            <a:lightRig rig="threePt" dir="t"/>
          </a:scene3d>
        </p:spPr>
      </p:pic>
      <p:sp>
        <p:nvSpPr>
          <p:cNvPr id="13" name="Textfeld 12"/>
          <p:cNvSpPr txBox="1"/>
          <p:nvPr/>
        </p:nvSpPr>
        <p:spPr>
          <a:xfrm>
            <a:off x="5072063" y="1258888"/>
            <a:ext cx="1428750" cy="3890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None/>
              <a:defRPr/>
            </a:pPr>
            <a:r>
              <a:rPr lang="de-DE" sz="1600" dirty="0">
                <a:latin typeface="+mn-lt"/>
              </a:rPr>
              <a:t>band 1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5580063" y="1647825"/>
            <a:ext cx="1428750" cy="3890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None/>
              <a:defRPr/>
            </a:pPr>
            <a:r>
              <a:rPr lang="de-DE" sz="1600" dirty="0">
                <a:latin typeface="+mn-lt"/>
              </a:rPr>
              <a:t>band 2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6086475" y="2039938"/>
            <a:ext cx="1428750" cy="3890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None/>
              <a:defRPr/>
            </a:pPr>
            <a:r>
              <a:rPr lang="de-DE" sz="1600" dirty="0">
                <a:latin typeface="+mn-lt"/>
              </a:rPr>
              <a:t>band 3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6581775" y="2432050"/>
            <a:ext cx="1428750" cy="3890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None/>
              <a:defRPr/>
            </a:pPr>
            <a:r>
              <a:rPr lang="de-DE" sz="1600" dirty="0">
                <a:latin typeface="+mn-lt"/>
              </a:rPr>
              <a:t>band 4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7077075" y="2811463"/>
            <a:ext cx="1428750" cy="3890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None/>
              <a:defRPr/>
            </a:pPr>
            <a:r>
              <a:rPr lang="de-DE" sz="1600" dirty="0">
                <a:latin typeface="+mn-lt"/>
              </a:rPr>
              <a:t>band 5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7591425" y="3209925"/>
            <a:ext cx="1428750" cy="3890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None/>
              <a:defRPr/>
            </a:pPr>
            <a:r>
              <a:rPr lang="de-DE" sz="1600" dirty="0">
                <a:latin typeface="+mn-lt"/>
              </a:rPr>
              <a:t>band 6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8067675" y="3586163"/>
            <a:ext cx="1428750" cy="3890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None/>
              <a:defRPr/>
            </a:pPr>
            <a:r>
              <a:rPr lang="de-DE" sz="1600" dirty="0">
                <a:latin typeface="+mn-lt"/>
              </a:rPr>
              <a:t>band 7</a:t>
            </a:r>
          </a:p>
        </p:txBody>
      </p:sp>
      <p:sp>
        <p:nvSpPr>
          <p:cNvPr id="5136" name="Titel 1"/>
          <p:cNvSpPr>
            <a:spLocks noGrp="1"/>
          </p:cNvSpPr>
          <p:nvPr>
            <p:ph type="title"/>
          </p:nvPr>
        </p:nvSpPr>
        <p:spPr>
          <a:xfrm>
            <a:off x="1476375" y="260350"/>
            <a:ext cx="7488238" cy="725488"/>
          </a:xfrm>
        </p:spPr>
        <p:txBody>
          <a:bodyPr/>
          <a:lstStyle/>
          <a:p>
            <a:r>
              <a:rPr lang="de-DE" sz="2400" b="1" dirty="0" err="1" smtClean="0"/>
              <a:t>Satellite</a:t>
            </a:r>
            <a:r>
              <a:rPr lang="de-DE" sz="2400" b="1" dirty="0" smtClean="0"/>
              <a:t> Data: </a:t>
            </a:r>
            <a:r>
              <a:rPr lang="de-DE" sz="2400" b="1" dirty="0" err="1" smtClean="0"/>
              <a:t>Landsat</a:t>
            </a:r>
            <a:r>
              <a:rPr lang="de-DE" sz="2400" b="1" dirty="0" smtClean="0"/>
              <a:t> TM</a:t>
            </a:r>
            <a:br>
              <a:rPr lang="de-DE" sz="2400" b="1" dirty="0" smtClean="0"/>
            </a:br>
            <a:r>
              <a:rPr lang="de-DE" sz="2000" dirty="0" err="1" smtClean="0"/>
              <a:t>Available</a:t>
            </a:r>
            <a:r>
              <a:rPr lang="de-DE" sz="2000" dirty="0" smtClean="0"/>
              <a:t> </a:t>
            </a:r>
            <a:r>
              <a:rPr lang="de-DE" sz="2000" dirty="0" err="1" smtClean="0"/>
              <a:t>at</a:t>
            </a:r>
            <a:r>
              <a:rPr lang="de-DE" sz="2000" dirty="0" smtClean="0"/>
              <a:t> </a:t>
            </a:r>
            <a:r>
              <a:rPr lang="de-DE" sz="2000" dirty="0" err="1" smtClean="0"/>
              <a:t>Glovis</a:t>
            </a:r>
            <a:r>
              <a:rPr lang="de-DE" sz="2000" dirty="0" smtClean="0"/>
              <a:t> / USGS</a:t>
            </a:r>
            <a:br>
              <a:rPr lang="de-DE" sz="2000" dirty="0" smtClean="0"/>
            </a:br>
            <a:endParaRPr lang="de-DE" sz="2400" dirty="0" smtClean="0"/>
          </a:p>
        </p:txBody>
      </p:sp>
    </p:spTree>
    <p:extLst>
      <p:ext uri="{BB962C8B-B14F-4D97-AF65-F5344CB8AC3E}">
        <p14:creationId xmlns:p14="http://schemas.microsoft.com/office/powerpoint/2010/main" val="2972645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9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9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9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9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9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9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Datumsplatzhalt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8B2C574-8CA4-4107-BE1A-E1818A081195}" type="datetime1">
              <a:rPr lang="de-DE">
                <a:solidFill>
                  <a:srgbClr val="69696B"/>
                </a:solidFill>
              </a:rPr>
              <a:pPr eaLnBrk="1" hangingPunct="1"/>
              <a:t>29.02.2012</a:t>
            </a:fld>
            <a:endParaRPr lang="de-DE">
              <a:solidFill>
                <a:srgbClr val="69696B"/>
              </a:solidFill>
            </a:endParaRPr>
          </a:p>
        </p:txBody>
      </p:sp>
      <p:sp>
        <p:nvSpPr>
          <p:cNvPr id="6147" name="Fußzeilenplatzhalt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>
                <a:solidFill>
                  <a:srgbClr val="69696B"/>
                </a:solidFill>
              </a:rPr>
              <a:t>Vortragstitel &gt;</a:t>
            </a:r>
          </a:p>
        </p:txBody>
      </p:sp>
      <p:sp>
        <p:nvSpPr>
          <p:cNvPr id="6148" name="Foliennummernplatzhalter 5"/>
          <p:cNvSpPr>
            <a:spLocks noGrp="1"/>
          </p:cNvSpPr>
          <p:nvPr>
            <p:ph type="sldNum" sz="quarter" idx="4294967295"/>
          </p:nvPr>
        </p:nvSpPr>
        <p:spPr>
          <a:xfrm>
            <a:off x="6659563" y="6448425"/>
            <a:ext cx="2133600" cy="149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>
                <a:solidFill>
                  <a:srgbClr val="69696B"/>
                </a:solidFill>
              </a:rPr>
              <a:t>Folie </a:t>
            </a:r>
            <a:fld id="{D29D9D36-3D82-4D3F-9C9F-4FE685D12D5A}" type="slidenum">
              <a:rPr lang="de-DE">
                <a:solidFill>
                  <a:srgbClr val="69696B"/>
                </a:solidFill>
              </a:rPr>
              <a:pPr eaLnBrk="1" hangingPunct="1"/>
              <a:t>28</a:t>
            </a:fld>
            <a:endParaRPr lang="de-DE">
              <a:solidFill>
                <a:srgbClr val="69696B"/>
              </a:solidFill>
            </a:endParaRPr>
          </a:p>
        </p:txBody>
      </p:sp>
      <p:pic>
        <p:nvPicPr>
          <p:cNvPr id="614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8175" y="1196975"/>
            <a:ext cx="6242050" cy="4670425"/>
          </a:xfrm>
          <a:noFill/>
        </p:spPr>
      </p:pic>
      <p:sp>
        <p:nvSpPr>
          <p:cNvPr id="6150" name="Titel 1"/>
          <p:cNvSpPr>
            <a:spLocks noGrp="1"/>
          </p:cNvSpPr>
          <p:nvPr>
            <p:ph type="title"/>
          </p:nvPr>
        </p:nvSpPr>
        <p:spPr>
          <a:xfrm>
            <a:off x="1476375" y="260350"/>
            <a:ext cx="7488238" cy="725488"/>
          </a:xfrm>
        </p:spPr>
        <p:txBody>
          <a:bodyPr/>
          <a:lstStyle/>
          <a:p>
            <a:r>
              <a:rPr lang="de-DE" sz="2400" b="1" smtClean="0"/>
              <a:t>Ötztaler Alpes, Austria </a:t>
            </a:r>
            <a:br>
              <a:rPr lang="de-DE" sz="2400" b="1" smtClean="0"/>
            </a:br>
            <a:r>
              <a:rPr lang="de-DE" sz="2000" smtClean="0"/>
              <a:t>September 1986 </a:t>
            </a:r>
            <a:br>
              <a:rPr lang="de-DE" sz="2000" smtClean="0"/>
            </a:br>
            <a:endParaRPr lang="de-DE" sz="2400" smtClean="0"/>
          </a:p>
        </p:txBody>
      </p:sp>
      <p:sp>
        <p:nvSpPr>
          <p:cNvPr id="6151" name="Textfeld 13"/>
          <p:cNvSpPr txBox="1">
            <a:spLocks noChangeArrowheads="1"/>
          </p:cNvSpPr>
          <p:nvPr/>
        </p:nvSpPr>
        <p:spPr bwMode="auto">
          <a:xfrm>
            <a:off x="1801813" y="5918200"/>
            <a:ext cx="60499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1400"/>
              <a:t>Landsat TM, RGB 5/4/3</a:t>
            </a:r>
          </a:p>
        </p:txBody>
      </p:sp>
      <p:sp>
        <p:nvSpPr>
          <p:cNvPr id="6152" name="Textfeld 14"/>
          <p:cNvSpPr txBox="1">
            <a:spLocks noChangeArrowheads="1"/>
          </p:cNvSpPr>
          <p:nvPr/>
        </p:nvSpPr>
        <p:spPr bwMode="auto">
          <a:xfrm>
            <a:off x="4716463" y="3500438"/>
            <a:ext cx="2016125" cy="383246"/>
          </a:xfrm>
          <a:prstGeom prst="rect">
            <a:avLst/>
          </a:prstGeom>
          <a:solidFill>
            <a:schemeClr val="tx1">
              <a:alpha val="5686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None/>
            </a:pPr>
            <a:r>
              <a:rPr lang="de-DE" sz="1400" b="1">
                <a:solidFill>
                  <a:schemeClr val="bg1"/>
                </a:solidFill>
              </a:rPr>
              <a:t>Vernagtferner</a:t>
            </a:r>
          </a:p>
        </p:txBody>
      </p:sp>
      <p:sp>
        <p:nvSpPr>
          <p:cNvPr id="6153" name="Textfeld 16"/>
          <p:cNvSpPr txBox="1">
            <a:spLocks noChangeArrowheads="1"/>
          </p:cNvSpPr>
          <p:nvPr/>
        </p:nvSpPr>
        <p:spPr bwMode="auto">
          <a:xfrm>
            <a:off x="2195513" y="2492375"/>
            <a:ext cx="2016125" cy="383246"/>
          </a:xfrm>
          <a:prstGeom prst="rect">
            <a:avLst/>
          </a:prstGeom>
          <a:solidFill>
            <a:schemeClr val="tx1">
              <a:alpha val="5686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None/>
            </a:pPr>
            <a:r>
              <a:rPr lang="de-DE" sz="1400" b="1">
                <a:solidFill>
                  <a:schemeClr val="bg1"/>
                </a:solidFill>
              </a:rPr>
              <a:t>Gepatschferner</a:t>
            </a:r>
          </a:p>
        </p:txBody>
      </p:sp>
      <p:sp>
        <p:nvSpPr>
          <p:cNvPr id="6154" name="Textfeld 17"/>
          <p:cNvSpPr txBox="1">
            <a:spLocks noChangeArrowheads="1"/>
          </p:cNvSpPr>
          <p:nvPr/>
        </p:nvSpPr>
        <p:spPr bwMode="auto">
          <a:xfrm>
            <a:off x="2843213" y="5229225"/>
            <a:ext cx="2016125" cy="383246"/>
          </a:xfrm>
          <a:prstGeom prst="rect">
            <a:avLst/>
          </a:prstGeom>
          <a:solidFill>
            <a:schemeClr val="tx1">
              <a:alpha val="5686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None/>
            </a:pPr>
            <a:r>
              <a:rPr lang="de-DE" sz="1400" b="1">
                <a:solidFill>
                  <a:schemeClr val="bg1"/>
                </a:solidFill>
              </a:rPr>
              <a:t>Hintereisferner</a:t>
            </a:r>
          </a:p>
        </p:txBody>
      </p:sp>
      <p:sp>
        <p:nvSpPr>
          <p:cNvPr id="6155" name="Textfeld 18"/>
          <p:cNvSpPr txBox="1">
            <a:spLocks noChangeArrowheads="1"/>
          </p:cNvSpPr>
          <p:nvPr/>
        </p:nvSpPr>
        <p:spPr bwMode="auto">
          <a:xfrm>
            <a:off x="3419475" y="1341438"/>
            <a:ext cx="2016125" cy="383246"/>
          </a:xfrm>
          <a:prstGeom prst="rect">
            <a:avLst/>
          </a:prstGeom>
          <a:solidFill>
            <a:schemeClr val="tx1">
              <a:alpha val="5686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None/>
            </a:pPr>
            <a:r>
              <a:rPr lang="de-DE" sz="1400" b="1" dirty="0" err="1">
                <a:solidFill>
                  <a:schemeClr val="bg1"/>
                </a:solidFill>
              </a:rPr>
              <a:t>Gepatsch</a:t>
            </a:r>
            <a:r>
              <a:rPr lang="de-DE" sz="1400" b="1" dirty="0">
                <a:solidFill>
                  <a:schemeClr val="bg1"/>
                </a:solidFill>
              </a:rPr>
              <a:t> </a:t>
            </a:r>
            <a:r>
              <a:rPr lang="de-DE" sz="1400" b="1" dirty="0" err="1">
                <a:solidFill>
                  <a:schemeClr val="bg1"/>
                </a:solidFill>
              </a:rPr>
              <a:t>reservoir</a:t>
            </a:r>
            <a:endParaRPr lang="de-DE" sz="1400" b="1" dirty="0">
              <a:solidFill>
                <a:schemeClr val="bg1"/>
              </a:solidFill>
            </a:endParaRPr>
          </a:p>
        </p:txBody>
      </p:sp>
      <p:cxnSp>
        <p:nvCxnSpPr>
          <p:cNvPr id="21" name="Gerade Verbindung mit Pfeil 20"/>
          <p:cNvCxnSpPr>
            <a:stCxn id="6152" idx="0"/>
          </p:cNvCxnSpPr>
          <p:nvPr/>
        </p:nvCxnSpPr>
        <p:spPr>
          <a:xfrm flipH="1" flipV="1">
            <a:off x="4427539" y="2997200"/>
            <a:ext cx="1296987" cy="503238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/>
          <p:cNvCxnSpPr>
            <a:stCxn id="6155" idx="2"/>
          </p:cNvCxnSpPr>
          <p:nvPr/>
        </p:nvCxnSpPr>
        <p:spPr>
          <a:xfrm flipH="1">
            <a:off x="3203576" y="1724684"/>
            <a:ext cx="1223962" cy="264454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mit Pfeil 27"/>
          <p:cNvCxnSpPr>
            <a:stCxn id="6153" idx="2"/>
          </p:cNvCxnSpPr>
          <p:nvPr/>
        </p:nvCxnSpPr>
        <p:spPr>
          <a:xfrm>
            <a:off x="3203576" y="2875621"/>
            <a:ext cx="360362" cy="553379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mit Pfeil 31"/>
          <p:cNvCxnSpPr>
            <a:stCxn id="6154" idx="0"/>
          </p:cNvCxnSpPr>
          <p:nvPr/>
        </p:nvCxnSpPr>
        <p:spPr>
          <a:xfrm flipH="1" flipV="1">
            <a:off x="3779839" y="4652963"/>
            <a:ext cx="71437" cy="576262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4709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Datumsplatzhalt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F5C3921-4444-4AA5-910A-D7EF9A6CC660}" type="datetime1">
              <a:rPr lang="de-DE">
                <a:solidFill>
                  <a:srgbClr val="69696B"/>
                </a:solidFill>
              </a:rPr>
              <a:pPr eaLnBrk="1" hangingPunct="1"/>
              <a:t>29.02.2012</a:t>
            </a:fld>
            <a:endParaRPr lang="de-DE">
              <a:solidFill>
                <a:srgbClr val="69696B"/>
              </a:solidFill>
            </a:endParaRPr>
          </a:p>
        </p:txBody>
      </p:sp>
      <p:sp>
        <p:nvSpPr>
          <p:cNvPr id="7171" name="Fußzeilenplatzhalt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>
                <a:solidFill>
                  <a:srgbClr val="69696B"/>
                </a:solidFill>
              </a:rPr>
              <a:t>Vortragstitel &gt;</a:t>
            </a:r>
          </a:p>
        </p:txBody>
      </p:sp>
      <p:sp>
        <p:nvSpPr>
          <p:cNvPr id="7172" name="Foliennummernplatzhalter 5"/>
          <p:cNvSpPr>
            <a:spLocks noGrp="1"/>
          </p:cNvSpPr>
          <p:nvPr>
            <p:ph type="sldNum" sz="quarter" idx="4294967295"/>
          </p:nvPr>
        </p:nvSpPr>
        <p:spPr>
          <a:xfrm>
            <a:off x="6659563" y="6448425"/>
            <a:ext cx="2133600" cy="149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>
                <a:solidFill>
                  <a:srgbClr val="69696B"/>
                </a:solidFill>
              </a:rPr>
              <a:t>Folie </a:t>
            </a:r>
            <a:fld id="{464BA519-8C71-4850-A20C-6639A6FC7EDD}" type="slidenum">
              <a:rPr lang="de-DE">
                <a:solidFill>
                  <a:srgbClr val="69696B"/>
                </a:solidFill>
              </a:rPr>
              <a:pPr eaLnBrk="1" hangingPunct="1"/>
              <a:t>29</a:t>
            </a:fld>
            <a:endParaRPr lang="de-DE">
              <a:solidFill>
                <a:srgbClr val="69696B"/>
              </a:solidFill>
            </a:endParaRPr>
          </a:p>
        </p:txBody>
      </p:sp>
      <p:sp>
        <p:nvSpPr>
          <p:cNvPr id="7173" name="Titel 1"/>
          <p:cNvSpPr>
            <a:spLocks noGrp="1"/>
          </p:cNvSpPr>
          <p:nvPr>
            <p:ph type="title"/>
          </p:nvPr>
        </p:nvSpPr>
        <p:spPr>
          <a:xfrm>
            <a:off x="1476375" y="260350"/>
            <a:ext cx="7488238" cy="725488"/>
          </a:xfrm>
        </p:spPr>
        <p:txBody>
          <a:bodyPr/>
          <a:lstStyle/>
          <a:p>
            <a:r>
              <a:rPr lang="de-DE" sz="2400" b="1" smtClean="0"/>
              <a:t>Ötztaler Alpes, Austria </a:t>
            </a:r>
            <a:br>
              <a:rPr lang="de-DE" sz="2400" b="1" smtClean="0"/>
            </a:br>
            <a:r>
              <a:rPr lang="de-DE" sz="2000" smtClean="0"/>
              <a:t>September 2003 </a:t>
            </a:r>
            <a:br>
              <a:rPr lang="de-DE" sz="2000" smtClean="0"/>
            </a:br>
            <a:endParaRPr lang="de-DE" sz="2400" smtClean="0"/>
          </a:p>
        </p:txBody>
      </p:sp>
      <p:sp>
        <p:nvSpPr>
          <p:cNvPr id="7174" name="Textfeld 13"/>
          <p:cNvSpPr txBox="1">
            <a:spLocks noChangeArrowheads="1"/>
          </p:cNvSpPr>
          <p:nvPr/>
        </p:nvSpPr>
        <p:spPr bwMode="auto">
          <a:xfrm>
            <a:off x="1801813" y="5918200"/>
            <a:ext cx="60499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1400"/>
              <a:t>Landsat TM, RGB 5/4/3</a:t>
            </a:r>
          </a:p>
        </p:txBody>
      </p:sp>
      <p:pic>
        <p:nvPicPr>
          <p:cNvPr id="717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196975"/>
            <a:ext cx="6242050" cy="467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6" name="Textfeld 11"/>
          <p:cNvSpPr txBox="1">
            <a:spLocks noChangeArrowheads="1"/>
          </p:cNvSpPr>
          <p:nvPr/>
        </p:nvSpPr>
        <p:spPr bwMode="auto">
          <a:xfrm>
            <a:off x="4500563" y="3284538"/>
            <a:ext cx="2016125" cy="716671"/>
          </a:xfrm>
          <a:prstGeom prst="rect">
            <a:avLst/>
          </a:prstGeom>
          <a:solidFill>
            <a:schemeClr val="tx1">
              <a:alpha val="5686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None/>
            </a:pPr>
            <a:r>
              <a:rPr lang="de-DE" sz="1400" b="1">
                <a:solidFill>
                  <a:schemeClr val="bg1"/>
                </a:solidFill>
              </a:rPr>
              <a:t>open ice without snow layer</a:t>
            </a:r>
          </a:p>
        </p:txBody>
      </p:sp>
      <p:sp>
        <p:nvSpPr>
          <p:cNvPr id="7177" name="Textfeld 14"/>
          <p:cNvSpPr txBox="1">
            <a:spLocks noChangeArrowheads="1"/>
          </p:cNvSpPr>
          <p:nvPr/>
        </p:nvSpPr>
        <p:spPr bwMode="auto">
          <a:xfrm>
            <a:off x="1979613" y="5445125"/>
            <a:ext cx="2016125" cy="383246"/>
          </a:xfrm>
          <a:prstGeom prst="rect">
            <a:avLst/>
          </a:prstGeom>
          <a:solidFill>
            <a:schemeClr val="tx1">
              <a:alpha val="5686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None/>
            </a:pPr>
            <a:r>
              <a:rPr lang="de-DE" sz="1400" b="1" dirty="0" err="1">
                <a:solidFill>
                  <a:schemeClr val="bg1"/>
                </a:solidFill>
              </a:rPr>
              <a:t>snow</a:t>
            </a:r>
            <a:r>
              <a:rPr lang="de-DE" sz="1400" b="1" dirty="0">
                <a:solidFill>
                  <a:schemeClr val="bg1"/>
                </a:solidFill>
              </a:rPr>
              <a:t> </a:t>
            </a:r>
            <a:r>
              <a:rPr lang="de-DE" sz="1400" b="1" dirty="0" err="1">
                <a:solidFill>
                  <a:schemeClr val="bg1"/>
                </a:solidFill>
              </a:rPr>
              <a:t>layer</a:t>
            </a:r>
            <a:endParaRPr lang="de-DE" sz="1400" b="1" dirty="0">
              <a:solidFill>
                <a:schemeClr val="bg1"/>
              </a:solidFill>
            </a:endParaRPr>
          </a:p>
        </p:txBody>
      </p:sp>
      <p:cxnSp>
        <p:nvCxnSpPr>
          <p:cNvPr id="17" name="Gerade Verbindung mit Pfeil 16"/>
          <p:cNvCxnSpPr>
            <a:stCxn id="7176" idx="0"/>
          </p:cNvCxnSpPr>
          <p:nvPr/>
        </p:nvCxnSpPr>
        <p:spPr>
          <a:xfrm flipV="1">
            <a:off x="5508626" y="2133600"/>
            <a:ext cx="71437" cy="1150938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/>
          <p:cNvCxnSpPr>
            <a:stCxn id="7176" idx="0"/>
          </p:cNvCxnSpPr>
          <p:nvPr/>
        </p:nvCxnSpPr>
        <p:spPr>
          <a:xfrm flipH="1" flipV="1">
            <a:off x="4859339" y="2492376"/>
            <a:ext cx="649287" cy="792162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/>
          <p:cNvCxnSpPr>
            <a:stCxn id="7176" idx="0"/>
          </p:cNvCxnSpPr>
          <p:nvPr/>
        </p:nvCxnSpPr>
        <p:spPr>
          <a:xfrm flipH="1">
            <a:off x="3635375" y="3284538"/>
            <a:ext cx="1873251" cy="144462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/>
          <p:cNvCxnSpPr>
            <a:stCxn id="7177" idx="0"/>
          </p:cNvCxnSpPr>
          <p:nvPr/>
        </p:nvCxnSpPr>
        <p:spPr>
          <a:xfrm flipV="1">
            <a:off x="2987676" y="3860801"/>
            <a:ext cx="288924" cy="1584324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mit Pfeil 24"/>
          <p:cNvCxnSpPr>
            <a:stCxn id="7177" idx="0"/>
          </p:cNvCxnSpPr>
          <p:nvPr/>
        </p:nvCxnSpPr>
        <p:spPr>
          <a:xfrm flipV="1">
            <a:off x="2987676" y="3933825"/>
            <a:ext cx="863599" cy="1511300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4335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8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828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828868" name="Picture 4" descr="Satellitenbild modis_fireservice_07082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57550" y="-341313"/>
            <a:ext cx="12401550" cy="719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28869" name="Text Box 5"/>
          <p:cNvSpPr txBox="1">
            <a:spLocks noChangeArrowheads="1"/>
          </p:cNvSpPr>
          <p:nvPr/>
        </p:nvSpPr>
        <p:spPr bwMode="auto">
          <a:xfrm>
            <a:off x="446560" y="5391150"/>
            <a:ext cx="4629794" cy="477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de-DE" sz="4000" b="1" dirty="0">
                <a:solidFill>
                  <a:srgbClr val="FFCC00"/>
                </a:solidFill>
                <a:latin typeface="Arial Black" pitchFamily="34" charset="0"/>
              </a:rPr>
              <a:t>MODIS 26.08.07</a:t>
            </a:r>
          </a:p>
        </p:txBody>
      </p:sp>
    </p:spTree>
    <p:extLst>
      <p:ext uri="{BB962C8B-B14F-4D97-AF65-F5344CB8AC3E}">
        <p14:creationId xmlns:p14="http://schemas.microsoft.com/office/powerpoint/2010/main" val="1695000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Inhaltsplatzhalter 2"/>
          <p:cNvSpPr>
            <a:spLocks noGrp="1"/>
          </p:cNvSpPr>
          <p:nvPr>
            <p:ph idx="1"/>
          </p:nvPr>
        </p:nvSpPr>
        <p:spPr>
          <a:xfrm>
            <a:off x="1331913" y="1268413"/>
            <a:ext cx="7488237" cy="4670425"/>
          </a:xfrm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None/>
            </a:pPr>
            <a:r>
              <a:rPr lang="de-DE" sz="2400" i="1" smtClean="0"/>
              <a:t>		</a:t>
            </a:r>
            <a:r>
              <a:rPr lang="de-DE" sz="1800" i="1" smtClean="0"/>
              <a:t>NDSI = (VIS</a:t>
            </a:r>
            <a:r>
              <a:rPr lang="de-DE" sz="1800" i="1" baseline="-25000" smtClean="0"/>
              <a:t>green</a:t>
            </a:r>
            <a:r>
              <a:rPr lang="de-DE" sz="1800" i="1" smtClean="0"/>
              <a:t> – MIR) / (VIS</a:t>
            </a:r>
            <a:r>
              <a:rPr lang="de-DE" sz="1800" i="1" baseline="-25000" smtClean="0"/>
              <a:t>green</a:t>
            </a:r>
            <a:r>
              <a:rPr lang="de-DE" sz="1800" i="1" smtClean="0"/>
              <a:t> + MIR)</a:t>
            </a:r>
          </a:p>
          <a:p>
            <a:pPr marL="342900" indent="-342900">
              <a:spcBef>
                <a:spcPct val="20000"/>
              </a:spcBef>
              <a:buFontTx/>
              <a:buNone/>
            </a:pPr>
            <a:r>
              <a:rPr lang="de-DE" sz="1800" smtClean="0"/>
              <a:t>	 	</a:t>
            </a:r>
            <a:r>
              <a:rPr lang="de-DE" sz="1800" i="1" smtClean="0"/>
              <a:t>NDSI</a:t>
            </a:r>
            <a:r>
              <a:rPr lang="de-DE" sz="1800" i="1" baseline="-25000" smtClean="0"/>
              <a:t>TM </a:t>
            </a:r>
            <a:r>
              <a:rPr lang="de-DE" sz="1800" i="1" smtClean="0"/>
              <a:t>= (band 2 – band 5) / (band 2 + band 5)</a:t>
            </a:r>
          </a:p>
        </p:txBody>
      </p:sp>
      <p:sp>
        <p:nvSpPr>
          <p:cNvPr id="8195" name="Datumsplatzhalt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2CA0520-29B3-456A-828A-C6C0C646A5F7}" type="datetime1">
              <a:rPr lang="de-DE">
                <a:solidFill>
                  <a:srgbClr val="69696B"/>
                </a:solidFill>
              </a:rPr>
              <a:pPr eaLnBrk="1" hangingPunct="1"/>
              <a:t>29.02.2012</a:t>
            </a:fld>
            <a:endParaRPr lang="de-DE">
              <a:solidFill>
                <a:srgbClr val="69696B"/>
              </a:solidFill>
            </a:endParaRPr>
          </a:p>
        </p:txBody>
      </p:sp>
      <p:sp>
        <p:nvSpPr>
          <p:cNvPr id="8196" name="Fußzeilenplatzhalt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>
                <a:solidFill>
                  <a:srgbClr val="69696B"/>
                </a:solidFill>
              </a:rPr>
              <a:t>Vortragstitel &gt;</a:t>
            </a:r>
          </a:p>
        </p:txBody>
      </p:sp>
      <p:sp>
        <p:nvSpPr>
          <p:cNvPr id="8197" name="Foliennummernplatzhalter 5"/>
          <p:cNvSpPr>
            <a:spLocks noGrp="1"/>
          </p:cNvSpPr>
          <p:nvPr>
            <p:ph type="sldNum" sz="quarter" idx="4294967295"/>
          </p:nvPr>
        </p:nvSpPr>
        <p:spPr>
          <a:xfrm>
            <a:off x="6659563" y="6448425"/>
            <a:ext cx="2133600" cy="149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>
                <a:solidFill>
                  <a:srgbClr val="69696B"/>
                </a:solidFill>
              </a:rPr>
              <a:t>Folie </a:t>
            </a:r>
            <a:fld id="{1907EE89-B7DD-4B08-96B7-F339BD9281A3}" type="slidenum">
              <a:rPr lang="de-DE">
                <a:solidFill>
                  <a:srgbClr val="69696B"/>
                </a:solidFill>
              </a:rPr>
              <a:pPr eaLnBrk="1" hangingPunct="1"/>
              <a:t>30</a:t>
            </a:fld>
            <a:endParaRPr lang="de-DE">
              <a:solidFill>
                <a:srgbClr val="69696B"/>
              </a:solidFill>
            </a:endParaRPr>
          </a:p>
        </p:txBody>
      </p:sp>
      <p:sp>
        <p:nvSpPr>
          <p:cNvPr id="8198" name="Titel 1"/>
          <p:cNvSpPr>
            <a:spLocks noGrp="1"/>
          </p:cNvSpPr>
          <p:nvPr>
            <p:ph type="title"/>
          </p:nvPr>
        </p:nvSpPr>
        <p:spPr>
          <a:xfrm>
            <a:off x="1476375" y="260350"/>
            <a:ext cx="7488238" cy="725488"/>
          </a:xfrm>
        </p:spPr>
        <p:txBody>
          <a:bodyPr/>
          <a:lstStyle/>
          <a:p>
            <a:r>
              <a:rPr lang="de-DE" sz="2400" b="1" smtClean="0"/>
              <a:t>Change Detection</a:t>
            </a:r>
            <a:br>
              <a:rPr lang="de-DE" sz="2400" b="1" smtClean="0"/>
            </a:br>
            <a:r>
              <a:rPr lang="de-DE" sz="2000" smtClean="0"/>
              <a:t>Step 1 – Calculating NDSI </a:t>
            </a:r>
            <a:r>
              <a:rPr lang="de-DE" sz="1600" smtClean="0"/>
              <a:t>(Normalized Difference Snow Index)</a:t>
            </a:r>
            <a:endParaRPr lang="de-DE" sz="1800" smtClean="0"/>
          </a:p>
        </p:txBody>
      </p:sp>
      <p:pic>
        <p:nvPicPr>
          <p:cNvPr id="819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349500"/>
            <a:ext cx="4233863" cy="316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349500"/>
            <a:ext cx="4235450" cy="316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1" name="Textfeld 9"/>
          <p:cNvSpPr txBox="1">
            <a:spLocks noChangeArrowheads="1"/>
          </p:cNvSpPr>
          <p:nvPr/>
        </p:nvSpPr>
        <p:spPr bwMode="auto">
          <a:xfrm>
            <a:off x="1889125" y="5589588"/>
            <a:ext cx="1112838" cy="383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None/>
            </a:pPr>
            <a:r>
              <a:rPr lang="de-DE" sz="1400" dirty="0"/>
              <a:t>NDSI 1986</a:t>
            </a:r>
          </a:p>
        </p:txBody>
      </p:sp>
      <p:sp>
        <p:nvSpPr>
          <p:cNvPr id="8202" name="Textfeld 10"/>
          <p:cNvSpPr txBox="1">
            <a:spLocks noChangeArrowheads="1"/>
          </p:cNvSpPr>
          <p:nvPr/>
        </p:nvSpPr>
        <p:spPr bwMode="auto">
          <a:xfrm>
            <a:off x="6207125" y="5589588"/>
            <a:ext cx="1112838" cy="383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None/>
            </a:pPr>
            <a:r>
              <a:rPr lang="de-DE" sz="1400"/>
              <a:t>NDSI 2003</a:t>
            </a:r>
          </a:p>
        </p:txBody>
      </p:sp>
    </p:spTree>
    <p:extLst>
      <p:ext uri="{BB962C8B-B14F-4D97-AF65-F5344CB8AC3E}">
        <p14:creationId xmlns:p14="http://schemas.microsoft.com/office/powerpoint/2010/main" val="2007356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umsplatzhalt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3BA7EA5-7B61-4147-9006-661E4F5B755B}" type="datetime1">
              <a:rPr lang="de-DE">
                <a:solidFill>
                  <a:srgbClr val="69696B"/>
                </a:solidFill>
              </a:rPr>
              <a:pPr eaLnBrk="1" hangingPunct="1"/>
              <a:t>29.02.2012</a:t>
            </a:fld>
            <a:endParaRPr lang="de-DE">
              <a:solidFill>
                <a:srgbClr val="69696B"/>
              </a:solidFill>
            </a:endParaRPr>
          </a:p>
        </p:txBody>
      </p:sp>
      <p:sp>
        <p:nvSpPr>
          <p:cNvPr id="9219" name="Fußzeilenplatzhalt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>
                <a:solidFill>
                  <a:srgbClr val="69696B"/>
                </a:solidFill>
              </a:rPr>
              <a:t>Vortragstitel &gt;</a:t>
            </a:r>
          </a:p>
        </p:txBody>
      </p:sp>
      <p:sp>
        <p:nvSpPr>
          <p:cNvPr id="9220" name="Foliennummernplatzhalter 5"/>
          <p:cNvSpPr>
            <a:spLocks noGrp="1"/>
          </p:cNvSpPr>
          <p:nvPr>
            <p:ph type="sldNum" sz="quarter" idx="4294967295"/>
          </p:nvPr>
        </p:nvSpPr>
        <p:spPr>
          <a:xfrm>
            <a:off x="6659563" y="6448425"/>
            <a:ext cx="2133600" cy="149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>
                <a:solidFill>
                  <a:srgbClr val="69696B"/>
                </a:solidFill>
              </a:rPr>
              <a:t>Folie </a:t>
            </a:r>
            <a:fld id="{2B349830-E664-4070-8EC3-2AA22DF25E9B}" type="slidenum">
              <a:rPr lang="de-DE">
                <a:solidFill>
                  <a:srgbClr val="69696B"/>
                </a:solidFill>
              </a:rPr>
              <a:pPr eaLnBrk="1" hangingPunct="1"/>
              <a:t>31</a:t>
            </a:fld>
            <a:endParaRPr lang="de-DE">
              <a:solidFill>
                <a:srgbClr val="69696B"/>
              </a:solidFill>
            </a:endParaRPr>
          </a:p>
        </p:txBody>
      </p:sp>
      <p:sp>
        <p:nvSpPr>
          <p:cNvPr id="9221" name="Titel 1"/>
          <p:cNvSpPr>
            <a:spLocks noGrp="1"/>
          </p:cNvSpPr>
          <p:nvPr>
            <p:ph type="title"/>
          </p:nvPr>
        </p:nvSpPr>
        <p:spPr>
          <a:xfrm>
            <a:off x="1476375" y="260350"/>
            <a:ext cx="7488238" cy="725488"/>
          </a:xfrm>
        </p:spPr>
        <p:txBody>
          <a:bodyPr/>
          <a:lstStyle/>
          <a:p>
            <a:r>
              <a:rPr lang="de-DE" sz="2400" b="1" smtClean="0"/>
              <a:t>Change Detection</a:t>
            </a:r>
            <a:br>
              <a:rPr lang="de-DE" sz="2400" b="1" smtClean="0"/>
            </a:br>
            <a:r>
              <a:rPr lang="de-DE" sz="2000" smtClean="0"/>
              <a:t>Step 2 – Building a snow &amp; ice mask from NDSI image</a:t>
            </a:r>
            <a:br>
              <a:rPr lang="de-DE" sz="2000" smtClean="0"/>
            </a:br>
            <a:endParaRPr lang="de-DE" sz="2400" smtClean="0"/>
          </a:p>
        </p:txBody>
      </p:sp>
      <p:pic>
        <p:nvPicPr>
          <p:cNvPr id="92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349500"/>
            <a:ext cx="4233863" cy="316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349500"/>
            <a:ext cx="4235450" cy="316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349500"/>
            <a:ext cx="4233863" cy="316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349500"/>
            <a:ext cx="4235450" cy="316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Inhaltsplatzhalter 2"/>
          <p:cNvSpPr>
            <a:spLocks noGrp="1"/>
          </p:cNvSpPr>
          <p:nvPr>
            <p:ph idx="1"/>
          </p:nvPr>
        </p:nvSpPr>
        <p:spPr>
          <a:xfrm>
            <a:off x="1331913" y="1268413"/>
            <a:ext cx="7488237" cy="4670425"/>
          </a:xfrm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AutoNum type="arabicPeriod"/>
            </a:pPr>
            <a:r>
              <a:rPr lang="de-DE" sz="1800" i="1" smtClean="0"/>
              <a:t>maximize contrast</a:t>
            </a:r>
          </a:p>
          <a:p>
            <a:pPr marL="342900" indent="-342900">
              <a:spcBef>
                <a:spcPct val="20000"/>
              </a:spcBef>
              <a:buFontTx/>
              <a:buAutoNum type="arabicPeriod"/>
            </a:pPr>
            <a:r>
              <a:rPr lang="de-DE" sz="1800" i="1" smtClean="0"/>
              <a:t>tone mask</a:t>
            </a:r>
          </a:p>
          <a:p>
            <a:pPr marL="342900" indent="-342900">
              <a:spcBef>
                <a:spcPct val="20000"/>
              </a:spcBef>
              <a:buFontTx/>
              <a:buNone/>
            </a:pPr>
            <a:endParaRPr lang="de-DE" sz="1800" i="1" smtClean="0"/>
          </a:p>
          <a:p>
            <a:pPr marL="342900" indent="-342900">
              <a:spcBef>
                <a:spcPct val="20000"/>
              </a:spcBef>
              <a:buFontTx/>
              <a:buNone/>
            </a:pPr>
            <a:endParaRPr lang="de-DE" sz="1800" i="1" smtClean="0"/>
          </a:p>
          <a:p>
            <a:pPr marL="342900" indent="-342900">
              <a:spcBef>
                <a:spcPct val="20000"/>
              </a:spcBef>
              <a:buFontTx/>
              <a:buNone/>
            </a:pPr>
            <a:endParaRPr lang="de-DE" sz="1800" i="1" smtClean="0"/>
          </a:p>
        </p:txBody>
      </p:sp>
      <p:sp>
        <p:nvSpPr>
          <p:cNvPr id="15" name="Textfeld 14"/>
          <p:cNvSpPr txBox="1">
            <a:spLocks noChangeArrowheads="1"/>
          </p:cNvSpPr>
          <p:nvPr/>
        </p:nvSpPr>
        <p:spPr bwMode="auto">
          <a:xfrm>
            <a:off x="684213" y="5589588"/>
            <a:ext cx="2016125" cy="383246"/>
          </a:xfrm>
          <a:prstGeom prst="rect">
            <a:avLst/>
          </a:prstGeom>
          <a:solidFill>
            <a:schemeClr val="tx1">
              <a:alpha val="5686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None/>
            </a:pPr>
            <a:r>
              <a:rPr lang="de-DE" sz="1400" b="1">
                <a:solidFill>
                  <a:schemeClr val="bg1"/>
                </a:solidFill>
              </a:rPr>
              <a:t>Value 0</a:t>
            </a:r>
          </a:p>
        </p:txBody>
      </p:sp>
      <p:sp>
        <p:nvSpPr>
          <p:cNvPr id="16" name="Textfeld 15"/>
          <p:cNvSpPr txBox="1">
            <a:spLocks noChangeArrowheads="1"/>
          </p:cNvSpPr>
          <p:nvPr/>
        </p:nvSpPr>
        <p:spPr bwMode="auto">
          <a:xfrm>
            <a:off x="2771775" y="5589588"/>
            <a:ext cx="2016125" cy="383246"/>
          </a:xfrm>
          <a:prstGeom prst="rect">
            <a:avLst/>
          </a:prstGeom>
          <a:solidFill>
            <a:schemeClr val="tx1">
              <a:alpha val="5686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None/>
            </a:pPr>
            <a:r>
              <a:rPr lang="de-DE" sz="1400" b="1">
                <a:solidFill>
                  <a:schemeClr val="bg1"/>
                </a:solidFill>
              </a:rPr>
              <a:t>Value 255</a:t>
            </a:r>
          </a:p>
        </p:txBody>
      </p:sp>
      <p:cxnSp>
        <p:nvCxnSpPr>
          <p:cNvPr id="18" name="Gerade Verbindung mit Pfeil 17"/>
          <p:cNvCxnSpPr>
            <a:stCxn id="15" idx="0"/>
          </p:cNvCxnSpPr>
          <p:nvPr/>
        </p:nvCxnSpPr>
        <p:spPr>
          <a:xfrm flipH="1" flipV="1">
            <a:off x="1619251" y="5300664"/>
            <a:ext cx="73025" cy="28892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/>
          <p:cNvCxnSpPr>
            <a:stCxn id="16" idx="0"/>
          </p:cNvCxnSpPr>
          <p:nvPr/>
        </p:nvCxnSpPr>
        <p:spPr>
          <a:xfrm flipH="1" flipV="1">
            <a:off x="3708400" y="5013326"/>
            <a:ext cx="71438" cy="57626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349500"/>
            <a:ext cx="4235450" cy="316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feld 21"/>
          <p:cNvSpPr txBox="1">
            <a:spLocks noChangeArrowheads="1"/>
          </p:cNvSpPr>
          <p:nvPr/>
        </p:nvSpPr>
        <p:spPr bwMode="auto">
          <a:xfrm>
            <a:off x="4859338" y="5589588"/>
            <a:ext cx="2016125" cy="383246"/>
          </a:xfrm>
          <a:prstGeom prst="rect">
            <a:avLst/>
          </a:prstGeom>
          <a:solidFill>
            <a:schemeClr val="tx1">
              <a:alpha val="5686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None/>
            </a:pPr>
            <a:r>
              <a:rPr lang="de-DE" sz="1400" b="1">
                <a:solidFill>
                  <a:schemeClr val="bg1"/>
                </a:solidFill>
              </a:rPr>
              <a:t>Value 128</a:t>
            </a:r>
          </a:p>
        </p:txBody>
      </p:sp>
      <p:cxnSp>
        <p:nvCxnSpPr>
          <p:cNvPr id="23" name="Gerade Verbindung mit Pfeil 22"/>
          <p:cNvCxnSpPr>
            <a:stCxn id="22" idx="0"/>
          </p:cNvCxnSpPr>
          <p:nvPr/>
        </p:nvCxnSpPr>
        <p:spPr>
          <a:xfrm flipH="1" flipV="1">
            <a:off x="5724526" y="4149726"/>
            <a:ext cx="142875" cy="143986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022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2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Datumsplatzhalt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D72FC1F-078F-4049-A223-4B02EDD61D9A}" type="datetime1">
              <a:rPr lang="de-DE">
                <a:solidFill>
                  <a:srgbClr val="69696B"/>
                </a:solidFill>
              </a:rPr>
              <a:pPr eaLnBrk="1" hangingPunct="1"/>
              <a:t>29.02.2012</a:t>
            </a:fld>
            <a:endParaRPr lang="de-DE">
              <a:solidFill>
                <a:srgbClr val="69696B"/>
              </a:solidFill>
            </a:endParaRPr>
          </a:p>
        </p:txBody>
      </p:sp>
      <p:sp>
        <p:nvSpPr>
          <p:cNvPr id="10243" name="Fußzeilenplatzhalt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>
                <a:solidFill>
                  <a:srgbClr val="69696B"/>
                </a:solidFill>
              </a:rPr>
              <a:t>Vortragstitel &gt;</a:t>
            </a:r>
          </a:p>
        </p:txBody>
      </p:sp>
      <p:sp>
        <p:nvSpPr>
          <p:cNvPr id="10244" name="Foliennummernplatzhalter 5"/>
          <p:cNvSpPr>
            <a:spLocks noGrp="1"/>
          </p:cNvSpPr>
          <p:nvPr>
            <p:ph type="sldNum" sz="quarter" idx="4294967295"/>
          </p:nvPr>
        </p:nvSpPr>
        <p:spPr>
          <a:xfrm>
            <a:off x="6659563" y="6185421"/>
            <a:ext cx="2133600" cy="149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>
                <a:solidFill>
                  <a:srgbClr val="69696B"/>
                </a:solidFill>
              </a:rPr>
              <a:t>Folie </a:t>
            </a:r>
            <a:fld id="{998734FF-F513-4DBE-9989-BAEB1FECC2B5}" type="slidenum">
              <a:rPr lang="de-DE">
                <a:solidFill>
                  <a:srgbClr val="69696B"/>
                </a:solidFill>
              </a:rPr>
              <a:pPr eaLnBrk="1" hangingPunct="1"/>
              <a:t>32</a:t>
            </a:fld>
            <a:endParaRPr lang="de-DE">
              <a:solidFill>
                <a:srgbClr val="69696B"/>
              </a:solidFill>
            </a:endParaRPr>
          </a:p>
        </p:txBody>
      </p:sp>
      <p:sp>
        <p:nvSpPr>
          <p:cNvPr id="10245" name="Titel 1"/>
          <p:cNvSpPr>
            <a:spLocks noGrp="1"/>
          </p:cNvSpPr>
          <p:nvPr>
            <p:ph type="title"/>
          </p:nvPr>
        </p:nvSpPr>
        <p:spPr>
          <a:xfrm>
            <a:off x="1476375" y="260350"/>
            <a:ext cx="7488238" cy="725488"/>
          </a:xfrm>
        </p:spPr>
        <p:txBody>
          <a:bodyPr/>
          <a:lstStyle/>
          <a:p>
            <a:r>
              <a:rPr lang="de-DE" sz="2400" b="1" smtClean="0"/>
              <a:t>Change Detection</a:t>
            </a:r>
            <a:br>
              <a:rPr lang="de-DE" sz="2400" b="1" smtClean="0"/>
            </a:br>
            <a:r>
              <a:rPr lang="de-DE" sz="2000" smtClean="0"/>
              <a:t>Step 3 – combining the masks &amp; transparent overlay</a:t>
            </a:r>
            <a:br>
              <a:rPr lang="de-DE" sz="2000" smtClean="0"/>
            </a:br>
            <a:endParaRPr lang="de-DE" sz="2400" smtClean="0"/>
          </a:p>
        </p:txBody>
      </p:sp>
      <p:sp>
        <p:nvSpPr>
          <p:cNvPr id="21" name="Inhaltsplatzhalter 2"/>
          <p:cNvSpPr>
            <a:spLocks noGrp="1"/>
          </p:cNvSpPr>
          <p:nvPr>
            <p:ph idx="1"/>
          </p:nvPr>
        </p:nvSpPr>
        <p:spPr>
          <a:xfrm>
            <a:off x="1331913" y="980728"/>
            <a:ext cx="7488237" cy="4670425"/>
          </a:xfrm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AutoNum type="arabicPeriod"/>
            </a:pPr>
            <a:r>
              <a:rPr lang="de-DE" sz="1800" i="1" dirty="0" err="1" smtClean="0"/>
              <a:t>subtract</a:t>
            </a:r>
            <a:r>
              <a:rPr lang="de-DE" sz="1800" i="1" dirty="0" smtClean="0"/>
              <a:t> </a:t>
            </a:r>
            <a:r>
              <a:rPr lang="de-DE" sz="1800" i="1" dirty="0" err="1" smtClean="0"/>
              <a:t>masks</a:t>
            </a:r>
            <a:endParaRPr lang="de-DE" sz="1800" i="1" dirty="0" smtClean="0"/>
          </a:p>
          <a:p>
            <a:pPr marL="342900" indent="-342900">
              <a:spcBef>
                <a:spcPct val="20000"/>
              </a:spcBef>
              <a:buFontTx/>
              <a:buAutoNum type="arabicPeriod"/>
            </a:pPr>
            <a:r>
              <a:rPr lang="de-DE" sz="1800" i="1" dirty="0" err="1" smtClean="0"/>
              <a:t>color</a:t>
            </a:r>
            <a:r>
              <a:rPr lang="de-DE" sz="1800" i="1" dirty="0" smtClean="0"/>
              <a:t> </a:t>
            </a:r>
            <a:r>
              <a:rPr lang="de-DE" sz="1800" i="1" dirty="0" err="1" smtClean="0"/>
              <a:t>combined</a:t>
            </a:r>
            <a:r>
              <a:rPr lang="de-DE" sz="1800" i="1" dirty="0" smtClean="0"/>
              <a:t> </a:t>
            </a:r>
            <a:r>
              <a:rPr lang="de-DE" sz="1800" i="1" dirty="0" err="1" smtClean="0"/>
              <a:t>mask</a:t>
            </a:r>
            <a:endParaRPr lang="de-DE" sz="1800" i="1" dirty="0" smtClean="0"/>
          </a:p>
          <a:p>
            <a:pPr marL="342900" indent="-342900">
              <a:spcBef>
                <a:spcPct val="20000"/>
              </a:spcBef>
              <a:buFontTx/>
              <a:buAutoNum type="arabicPeriod"/>
            </a:pPr>
            <a:r>
              <a:rPr lang="de-DE" sz="1800" i="1" dirty="0" smtClean="0"/>
              <a:t>transparent </a:t>
            </a:r>
            <a:r>
              <a:rPr lang="de-DE" sz="1800" i="1" dirty="0" err="1" smtClean="0"/>
              <a:t>overlay</a:t>
            </a:r>
            <a:endParaRPr lang="de-DE" sz="1800" i="1" dirty="0" smtClean="0"/>
          </a:p>
          <a:p>
            <a:pPr marL="342900" indent="-342900">
              <a:spcBef>
                <a:spcPct val="20000"/>
              </a:spcBef>
              <a:buFontTx/>
              <a:buAutoNum type="arabicPeriod"/>
            </a:pPr>
            <a:endParaRPr lang="de-DE" sz="1800" i="1" dirty="0" smtClean="0"/>
          </a:p>
        </p:txBody>
      </p:sp>
      <p:pic>
        <p:nvPicPr>
          <p:cNvPr id="1024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2086496"/>
            <a:ext cx="5616575" cy="420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2086496"/>
            <a:ext cx="5614987" cy="420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2061815"/>
            <a:ext cx="5614987" cy="420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0015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Datumsplatzhalt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B7C6369-B4EA-4E04-A639-F781489054C5}" type="datetime1">
              <a:rPr lang="de-DE">
                <a:solidFill>
                  <a:srgbClr val="69696B"/>
                </a:solidFill>
              </a:rPr>
              <a:pPr eaLnBrk="1" hangingPunct="1"/>
              <a:t>29.02.2012</a:t>
            </a:fld>
            <a:endParaRPr lang="de-DE">
              <a:solidFill>
                <a:srgbClr val="69696B"/>
              </a:solidFill>
            </a:endParaRPr>
          </a:p>
        </p:txBody>
      </p:sp>
      <p:sp>
        <p:nvSpPr>
          <p:cNvPr id="11267" name="Fußzeilenplatzhalt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>
                <a:solidFill>
                  <a:srgbClr val="69696B"/>
                </a:solidFill>
              </a:rPr>
              <a:t>Vortragstitel &gt;</a:t>
            </a:r>
          </a:p>
        </p:txBody>
      </p:sp>
      <p:sp>
        <p:nvSpPr>
          <p:cNvPr id="11268" name="Foliennummernplatzhalter 5"/>
          <p:cNvSpPr>
            <a:spLocks noGrp="1"/>
          </p:cNvSpPr>
          <p:nvPr>
            <p:ph type="sldNum" sz="quarter" idx="4294967295"/>
          </p:nvPr>
        </p:nvSpPr>
        <p:spPr>
          <a:xfrm>
            <a:off x="6659563" y="6448425"/>
            <a:ext cx="2133600" cy="149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>
                <a:solidFill>
                  <a:srgbClr val="69696B"/>
                </a:solidFill>
              </a:rPr>
              <a:t>Folie </a:t>
            </a:r>
            <a:fld id="{0DBFD6A3-574A-4E36-9689-B8184DF07E32}" type="slidenum">
              <a:rPr lang="de-DE">
                <a:solidFill>
                  <a:srgbClr val="69696B"/>
                </a:solidFill>
              </a:rPr>
              <a:pPr eaLnBrk="1" hangingPunct="1"/>
              <a:t>33</a:t>
            </a:fld>
            <a:endParaRPr lang="de-DE">
              <a:solidFill>
                <a:srgbClr val="69696B"/>
              </a:solidFill>
            </a:endParaRPr>
          </a:p>
        </p:txBody>
      </p:sp>
      <p:sp>
        <p:nvSpPr>
          <p:cNvPr id="11269" name="Titel 1"/>
          <p:cNvSpPr>
            <a:spLocks noGrp="1"/>
          </p:cNvSpPr>
          <p:nvPr>
            <p:ph type="title"/>
          </p:nvPr>
        </p:nvSpPr>
        <p:spPr>
          <a:xfrm>
            <a:off x="1476375" y="260350"/>
            <a:ext cx="7488238" cy="725488"/>
          </a:xfrm>
        </p:spPr>
        <p:txBody>
          <a:bodyPr/>
          <a:lstStyle/>
          <a:p>
            <a:r>
              <a:rPr lang="de-DE" sz="2400" b="1" smtClean="0"/>
              <a:t>Change Detection</a:t>
            </a:r>
            <a:br>
              <a:rPr lang="de-DE" sz="2400" b="1" smtClean="0"/>
            </a:br>
            <a:r>
              <a:rPr lang="de-DE" sz="2000" smtClean="0"/>
              <a:t>Step 5 – export image to Google Earth</a:t>
            </a:r>
            <a:endParaRPr lang="de-DE" sz="2400" smtClean="0"/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" y="1196975"/>
            <a:ext cx="8064500" cy="504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600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Vortragstitel</a:t>
            </a: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E0E46A3-44AB-455D-BAA5-DA1FD185964A}" type="slidenum">
              <a:rPr lang="de-DE"/>
              <a:pPr>
                <a:defRPr/>
              </a:pPr>
              <a:t>34</a:t>
            </a:fld>
            <a:endParaRPr lang="de-DE"/>
          </a:p>
        </p:txBody>
      </p:sp>
      <p:sp>
        <p:nvSpPr>
          <p:cNvPr id="21504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de-DE" smtClean="0"/>
          </a:p>
        </p:txBody>
      </p:sp>
      <p:pic>
        <p:nvPicPr>
          <p:cNvPr id="215045" name="Picture 3" descr="Foto Wetterexperiment SL-OP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00966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>
                <a:solidFill>
                  <a:srgbClr val="000000"/>
                </a:solidFill>
              </a:rPr>
              <a:t>&lt; </a:t>
            </a:r>
            <a:fld id="{AB5AC75D-FAEE-42E4-A723-D729D060B40C}" type="slidenum">
              <a:rPr lang="de-DE">
                <a:solidFill>
                  <a:srgbClr val="000000"/>
                </a:solidFill>
              </a:rPr>
              <a:pPr/>
              <a:t>35</a:t>
            </a:fld>
            <a:r>
              <a:rPr lang="de-DE">
                <a:solidFill>
                  <a:srgbClr val="000000"/>
                </a:solidFill>
              </a:rPr>
              <a:t> &gt; 19th WCGT Conference Prague August 2011 &gt; Dieter Hausamann DLR</a:t>
            </a:r>
          </a:p>
        </p:txBody>
      </p:sp>
      <p:sp>
        <p:nvSpPr>
          <p:cNvPr id="186675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100000"/>
              </a:lnSpc>
              <a:buFontTx/>
              <a:buNone/>
            </a:pPr>
            <a:endParaRPr lang="de-DE" sz="2400" smtClean="0">
              <a:solidFill>
                <a:srgbClr val="000000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186675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866756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86675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-206375"/>
            <a:ext cx="8194675" cy="701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66758" name="Text Box 6"/>
          <p:cNvSpPr txBox="1">
            <a:spLocks noChangeArrowheads="1"/>
          </p:cNvSpPr>
          <p:nvPr/>
        </p:nvSpPr>
        <p:spPr bwMode="auto">
          <a:xfrm>
            <a:off x="1085850" y="5946775"/>
            <a:ext cx="70151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/>
          <a:p>
            <a:pPr>
              <a:lnSpc>
                <a:spcPct val="100000"/>
              </a:lnSpc>
              <a:buFontTx/>
              <a:buNone/>
            </a:pPr>
            <a:r>
              <a:rPr lang="de-DE" sz="2000" smtClean="0">
                <a:solidFill>
                  <a:srgbClr val="000000"/>
                </a:solidFill>
                <a:latin typeface="Times New Roman" pitchFamily="18" charset="0"/>
                <a:ea typeface="+mn-ea"/>
                <a:hlinkClick r:id="rId3"/>
              </a:rPr>
              <a:t>http://eldiss.uni-kiel.de/macau/receive/dissertation_diss_00003669</a:t>
            </a:r>
            <a:r>
              <a:rPr lang="de-DE" sz="2000" smtClean="0">
                <a:solidFill>
                  <a:srgbClr val="000000"/>
                </a:solidFill>
                <a:latin typeface="Times New Roman" pitchFamily="18" charset="0"/>
                <a:ea typeface="+mn-ea"/>
              </a:rPr>
              <a:t> </a:t>
            </a:r>
          </a:p>
        </p:txBody>
      </p:sp>
      <p:pic>
        <p:nvPicPr>
          <p:cNvPr id="186676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33375"/>
            <a:ext cx="8194675" cy="701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66761" name="Text Box 9"/>
          <p:cNvSpPr txBox="1">
            <a:spLocks noChangeArrowheads="1"/>
          </p:cNvSpPr>
          <p:nvPr/>
        </p:nvSpPr>
        <p:spPr bwMode="auto">
          <a:xfrm>
            <a:off x="1384300" y="254952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/>
          <a:p>
            <a:pPr>
              <a:lnSpc>
                <a:spcPct val="100000"/>
              </a:lnSpc>
              <a:buFontTx/>
              <a:buNone/>
            </a:pPr>
            <a:endParaRPr lang="de-DE" sz="2400" smtClean="0">
              <a:solidFill>
                <a:srgbClr val="000000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1866762" name="Rectangle 10"/>
          <p:cNvSpPr>
            <a:spLocks noChangeArrowheads="1"/>
          </p:cNvSpPr>
          <p:nvPr/>
        </p:nvSpPr>
        <p:spPr bwMode="auto">
          <a:xfrm>
            <a:off x="1116013" y="3573463"/>
            <a:ext cx="74199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 anchor="ctr">
            <a:spAutoFit/>
          </a:bodyPr>
          <a:lstStyle/>
          <a:p>
            <a:pPr>
              <a:lnSpc>
                <a:spcPct val="100000"/>
              </a:lnSpc>
              <a:buFontTx/>
              <a:buNone/>
            </a:pPr>
            <a:r>
              <a:rPr lang="en-GB" sz="2400" i="1" smtClean="0">
                <a:solidFill>
                  <a:srgbClr val="000000"/>
                </a:solidFill>
                <a:latin typeface="Times New Roman" pitchFamily="18" charset="0"/>
                <a:ea typeface="+mn-ea"/>
              </a:rPr>
              <a:t>Learning laboratories as interest-supporting out-of-school </a:t>
            </a:r>
          </a:p>
          <a:p>
            <a:pPr>
              <a:lnSpc>
                <a:spcPct val="100000"/>
              </a:lnSpc>
              <a:buFontTx/>
              <a:buNone/>
            </a:pPr>
            <a:r>
              <a:rPr lang="en-GB" sz="2400" i="1" smtClean="0">
                <a:solidFill>
                  <a:srgbClr val="000000"/>
                </a:solidFill>
                <a:latin typeface="Times New Roman" pitchFamily="18" charset="0"/>
                <a:ea typeface="+mn-ea"/>
              </a:rPr>
              <a:t>learning environments for secondary school students</a:t>
            </a:r>
            <a:r>
              <a:rPr lang="de-DE" sz="2400" smtClean="0">
                <a:solidFill>
                  <a:srgbClr val="000000"/>
                </a:solidFill>
                <a:latin typeface="Times New Roman" pitchFamily="18" charset="0"/>
                <a:ea typeface="+mn-ea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321071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Creating</a:t>
            </a:r>
            <a:r>
              <a:rPr lang="de-DE" dirty="0" smtClean="0"/>
              <a:t> </a:t>
            </a:r>
            <a:r>
              <a:rPr lang="de-DE" dirty="0" err="1" smtClean="0"/>
              <a:t>Awareness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Beginning</a:t>
            </a:r>
            <a:r>
              <a:rPr lang="de-DE" dirty="0" smtClean="0"/>
              <a:t>…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+mj-lt"/>
              <a:buAutoNum type="arabicPeriod"/>
            </a:pPr>
            <a:r>
              <a:rPr lang="de-DE" sz="2400" b="1" dirty="0" err="1" smtClean="0"/>
              <a:t>Secondary</a:t>
            </a:r>
            <a:r>
              <a:rPr lang="de-DE" sz="2400" b="1" dirty="0" smtClean="0"/>
              <a:t> School </a:t>
            </a:r>
            <a:r>
              <a:rPr lang="de-DE" sz="2400" b="1" dirty="0" err="1" smtClean="0"/>
              <a:t>Students</a:t>
            </a:r>
            <a:endParaRPr lang="de-DE" sz="2400" b="1" dirty="0"/>
          </a:p>
          <a:p>
            <a:pPr>
              <a:buFont typeface="+mj-lt"/>
              <a:buAutoNum type="arabicPeriod"/>
            </a:pPr>
            <a:r>
              <a:rPr lang="de-DE" sz="2400" b="1" dirty="0" err="1" smtClean="0"/>
              <a:t>Teachers</a:t>
            </a:r>
            <a:r>
              <a:rPr lang="de-DE" sz="2400" b="1" dirty="0" smtClean="0"/>
              <a:t/>
            </a:r>
            <a:br>
              <a:rPr lang="de-DE" sz="2400" b="1" dirty="0" smtClean="0"/>
            </a:br>
            <a:endParaRPr lang="de-DE" sz="2400" b="1" dirty="0" smtClean="0"/>
          </a:p>
          <a:p>
            <a:pPr>
              <a:buFont typeface="+mj-lt"/>
              <a:buAutoNum type="arabicPeriod"/>
            </a:pPr>
            <a:r>
              <a:rPr lang="de-DE" sz="2400" b="1" dirty="0" err="1" smtClean="0">
                <a:solidFill>
                  <a:srgbClr val="FF0000"/>
                </a:solidFill>
              </a:rPr>
              <a:t>Teacher</a:t>
            </a:r>
            <a:r>
              <a:rPr lang="de-DE" sz="24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</a:rPr>
              <a:t>Educators</a:t>
            </a:r>
            <a:endParaRPr lang="de-DE" sz="2400" b="1" dirty="0" smtClean="0">
              <a:solidFill>
                <a:srgbClr val="FF0000"/>
              </a:solidFill>
            </a:endParaRPr>
          </a:p>
          <a:p>
            <a:pPr>
              <a:buFont typeface="+mj-lt"/>
              <a:buAutoNum type="arabicPeriod"/>
            </a:pPr>
            <a:r>
              <a:rPr lang="de-DE" sz="2400" b="1" dirty="0" smtClean="0">
                <a:solidFill>
                  <a:srgbClr val="FF0000"/>
                </a:solidFill>
              </a:rPr>
              <a:t>School </a:t>
            </a:r>
            <a:r>
              <a:rPr lang="de-DE" sz="2400" b="1" dirty="0" err="1" smtClean="0">
                <a:solidFill>
                  <a:srgbClr val="FF0000"/>
                </a:solidFill>
              </a:rPr>
              <a:t>Adminstration</a:t>
            </a:r>
            <a:endParaRPr lang="de-DE" sz="2400" b="1" dirty="0" smtClean="0">
              <a:solidFill>
                <a:srgbClr val="FF0000"/>
              </a:solidFill>
            </a:endParaRPr>
          </a:p>
          <a:p>
            <a:pPr>
              <a:buFont typeface="+mj-lt"/>
              <a:buAutoNum type="arabicPeriod"/>
            </a:pPr>
            <a:r>
              <a:rPr lang="de-DE" sz="2400" b="1" dirty="0" smtClean="0">
                <a:solidFill>
                  <a:srgbClr val="FF0000"/>
                </a:solidFill>
              </a:rPr>
              <a:t>Curriculum </a:t>
            </a:r>
            <a:r>
              <a:rPr lang="de-DE" sz="2400" b="1" dirty="0" err="1" smtClean="0">
                <a:solidFill>
                  <a:srgbClr val="FF0000"/>
                </a:solidFill>
              </a:rPr>
              <a:t>Makers</a:t>
            </a:r>
            <a:endParaRPr lang="de-DE" sz="2400" b="1" dirty="0" smtClean="0">
              <a:solidFill>
                <a:srgbClr val="FF0000"/>
              </a:solidFill>
            </a:endParaRPr>
          </a:p>
          <a:p>
            <a:pPr>
              <a:buFont typeface="+mj-lt"/>
              <a:buAutoNum type="arabicPeriod"/>
            </a:pPr>
            <a:r>
              <a:rPr lang="de-DE" sz="2400" b="1" dirty="0" err="1" smtClean="0"/>
              <a:t>Ministeries</a:t>
            </a:r>
            <a:endParaRPr lang="de-DE" sz="2400" b="1" dirty="0" smtClean="0"/>
          </a:p>
          <a:p>
            <a:pPr>
              <a:buFont typeface="+mj-lt"/>
              <a:buAutoNum type="arabicPeriod"/>
            </a:pPr>
            <a:r>
              <a:rPr lang="de-DE" sz="2400" b="1" dirty="0" smtClean="0"/>
              <a:t>International Political </a:t>
            </a:r>
            <a:r>
              <a:rPr lang="de-DE" sz="2400" b="1" dirty="0" err="1" smtClean="0"/>
              <a:t>Entities</a:t>
            </a:r>
            <a:r>
              <a:rPr lang="de-DE" sz="2400" b="1" dirty="0" smtClean="0"/>
              <a:t> (GOs </a:t>
            </a:r>
            <a:r>
              <a:rPr lang="de-DE" sz="2400" b="1" dirty="0" err="1" smtClean="0"/>
              <a:t>and</a:t>
            </a:r>
            <a:r>
              <a:rPr lang="de-DE" sz="2400" b="1" dirty="0" smtClean="0"/>
              <a:t> NGOs)</a:t>
            </a:r>
          </a:p>
          <a:p>
            <a:pPr>
              <a:buFont typeface="+mj-lt"/>
              <a:buAutoNum type="arabicPeriod"/>
            </a:pPr>
            <a:endParaRPr lang="de-DE" sz="2400" b="1" dirty="0" smtClean="0"/>
          </a:p>
          <a:p>
            <a:pPr>
              <a:buFont typeface="+mj-lt"/>
              <a:buAutoNum type="arabicPeriod"/>
            </a:pPr>
            <a:endParaRPr lang="de-DE" sz="2400" b="1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000000"/>
                </a:solidFill>
              </a:rPr>
              <a:t>&lt; </a:t>
            </a:r>
            <a:fld id="{5BA5DB53-27BF-49B4-91AD-E9BDC241DE27}" type="slidenum">
              <a:rPr lang="de-DE" smtClean="0">
                <a:solidFill>
                  <a:srgbClr val="000000"/>
                </a:solidFill>
              </a:rPr>
              <a:pPr/>
              <a:t>36</a:t>
            </a:fld>
            <a:r>
              <a:rPr lang="de-DE" smtClean="0">
                <a:solidFill>
                  <a:srgbClr val="000000"/>
                </a:solidFill>
              </a:rPr>
              <a:t> &gt; 19th WCGT Conference Prague August 2011 &gt; Dieter Hausamann DLR</a:t>
            </a: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853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Covering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Whole</a:t>
            </a:r>
            <a:r>
              <a:rPr lang="de-DE" dirty="0" smtClean="0"/>
              <a:t> Chain 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de-DE" sz="2400" b="1" dirty="0" err="1" smtClean="0"/>
              <a:t>Starting</a:t>
            </a:r>
            <a:r>
              <a:rPr lang="de-DE" sz="2400" b="1" dirty="0" smtClean="0"/>
              <a:t> Problem – Motivation</a:t>
            </a:r>
          </a:p>
          <a:p>
            <a:pPr marL="457200" indent="-457200">
              <a:buFont typeface="+mj-lt"/>
              <a:buAutoNum type="arabicPeriod"/>
            </a:pPr>
            <a:r>
              <a:rPr lang="de-DE" sz="2400" b="1" dirty="0" err="1" smtClean="0"/>
              <a:t>Strategy</a:t>
            </a:r>
            <a:endParaRPr lang="de-DE" sz="2400" b="1" dirty="0" smtClean="0"/>
          </a:p>
          <a:p>
            <a:pPr marL="457200" indent="-457200">
              <a:buFont typeface="+mj-lt"/>
              <a:buAutoNum type="arabicPeriod"/>
            </a:pPr>
            <a:r>
              <a:rPr lang="de-DE" sz="2400" b="1" dirty="0" smtClean="0"/>
              <a:t>Sensor</a:t>
            </a:r>
          </a:p>
          <a:p>
            <a:pPr marL="457200" indent="-457200">
              <a:buFont typeface="+mj-lt"/>
              <a:buAutoNum type="arabicPeriod"/>
            </a:pPr>
            <a:r>
              <a:rPr lang="de-DE" sz="2400" b="1" dirty="0" smtClean="0"/>
              <a:t>Data</a:t>
            </a:r>
          </a:p>
          <a:p>
            <a:pPr marL="457200" indent="-457200">
              <a:buFont typeface="+mj-lt"/>
              <a:buAutoNum type="arabicPeriod"/>
            </a:pPr>
            <a:r>
              <a:rPr lang="de-DE" sz="2400" b="1" dirty="0" smtClean="0"/>
              <a:t>Tools &amp; Software</a:t>
            </a:r>
          </a:p>
          <a:p>
            <a:pPr marL="457200" indent="-457200">
              <a:buFont typeface="+mj-lt"/>
              <a:buAutoNum type="arabicPeriod"/>
            </a:pPr>
            <a:r>
              <a:rPr lang="de-DE" sz="2400" b="1" dirty="0" smtClean="0"/>
              <a:t>Expertise</a:t>
            </a:r>
          </a:p>
          <a:p>
            <a:pPr marL="457200" indent="-457200">
              <a:buFont typeface="+mj-lt"/>
              <a:buAutoNum type="arabicPeriod"/>
            </a:pPr>
            <a:r>
              <a:rPr lang="de-DE" sz="2400" b="1" dirty="0" err="1" smtClean="0"/>
              <a:t>Didactics</a:t>
            </a:r>
            <a:endParaRPr lang="de-DE" sz="2400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000000"/>
                </a:solidFill>
              </a:rPr>
              <a:t>&lt; </a:t>
            </a:r>
            <a:fld id="{5BA5DB53-27BF-49B4-91AD-E9BDC241DE27}" type="slidenum">
              <a:rPr lang="de-DE" smtClean="0">
                <a:solidFill>
                  <a:srgbClr val="000000"/>
                </a:solidFill>
              </a:rPr>
              <a:pPr/>
              <a:t>37</a:t>
            </a:fld>
            <a:r>
              <a:rPr lang="de-DE" smtClean="0">
                <a:solidFill>
                  <a:srgbClr val="000000"/>
                </a:solidFill>
              </a:rPr>
              <a:t> &gt; 19th WCGT Conference Prague August 2011 &gt; Dieter Hausamann DLR</a:t>
            </a: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985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4754" name="Group 2"/>
          <p:cNvGrpSpPr>
            <a:grpSpLocks noChangeAspect="1"/>
          </p:cNvGrpSpPr>
          <p:nvPr/>
        </p:nvGrpSpPr>
        <p:grpSpPr bwMode="auto">
          <a:xfrm>
            <a:off x="0" y="0"/>
            <a:ext cx="9177338" cy="7050088"/>
            <a:chOff x="401" y="444"/>
            <a:chExt cx="5019" cy="3855"/>
          </a:xfrm>
        </p:grpSpPr>
        <p:pic>
          <p:nvPicPr>
            <p:cNvPr id="1354755" name="Picture 3" descr="noaa_OPN120308031607_ohne_ov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" y="444"/>
              <a:ext cx="5019" cy="38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54756" name="Rectangle 4"/>
            <p:cNvSpPr>
              <a:spLocks noChangeAspect="1" noChangeArrowheads="1"/>
            </p:cNvSpPr>
            <p:nvPr/>
          </p:nvSpPr>
          <p:spPr bwMode="auto">
            <a:xfrm>
              <a:off x="1244" y="1919"/>
              <a:ext cx="732" cy="946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9933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354757" name="Text Box 5"/>
            <p:cNvSpPr txBox="1">
              <a:spLocks noChangeAspect="1" noChangeArrowheads="1"/>
            </p:cNvSpPr>
            <p:nvPr/>
          </p:nvSpPr>
          <p:spPr bwMode="auto">
            <a:xfrm>
              <a:off x="851" y="669"/>
              <a:ext cx="3990" cy="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808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323" tIns="45658" rIns="91323" bIns="45658" anchor="ctr">
              <a:spAutoFit/>
            </a:bodyPr>
            <a:lstStyle/>
            <a:p>
              <a:pPr algn="ctr" eaLnBrk="0" hangingPunct="0">
                <a:buNone/>
              </a:pPr>
              <a:r>
                <a:rPr lang="en-GB" sz="2800" b="1" dirty="0">
                  <a:latin typeface="Frutiger 45 Light" pitchFamily="34" charset="0"/>
                </a:rPr>
                <a:t>NOAA – AVHRR, 3. August 2003 16:07 UTC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16526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680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CC0000"/>
              </a:gs>
              <a:gs pos="50000">
                <a:srgbClr val="FF8D00"/>
              </a:gs>
              <a:gs pos="100000">
                <a:srgbClr val="CC0000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1356803" name="Picture 3" descr="Portugal-030804_cro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76250"/>
            <a:ext cx="8393112" cy="5757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56804" name="Text Box 4"/>
          <p:cNvSpPr txBox="1">
            <a:spLocks noChangeArrowheads="1"/>
          </p:cNvSpPr>
          <p:nvPr/>
        </p:nvSpPr>
        <p:spPr bwMode="auto">
          <a:xfrm>
            <a:off x="1402311" y="1183394"/>
            <a:ext cx="6445743" cy="425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15" tIns="45654" rIns="91315" bIns="45654" anchor="ctr">
            <a:spAutoFit/>
          </a:bodyPr>
          <a:lstStyle/>
          <a:p>
            <a:pPr algn="ctr" eaLnBrk="0" hangingPunct="0">
              <a:buNone/>
            </a:pPr>
            <a:r>
              <a:rPr lang="en-GB" sz="3200" b="1" dirty="0">
                <a:solidFill>
                  <a:srgbClr val="FFFF00"/>
                </a:solidFill>
                <a:latin typeface="Frutiger 45 Light" pitchFamily="34" charset="0"/>
              </a:rPr>
              <a:t>BIRD, </a:t>
            </a:r>
            <a:r>
              <a:rPr lang="de-DE" sz="3200" b="1" dirty="0" smtClean="0">
                <a:solidFill>
                  <a:srgbClr val="FFFF00"/>
                </a:solidFill>
                <a:latin typeface="Frutiger 45 Light" pitchFamily="34" charset="0"/>
              </a:rPr>
              <a:t> </a:t>
            </a:r>
            <a:r>
              <a:rPr lang="en-GB" sz="3200" b="1" dirty="0" smtClean="0">
                <a:solidFill>
                  <a:srgbClr val="FFFF00"/>
                </a:solidFill>
                <a:latin typeface="Frutiger 45 Light" pitchFamily="34" charset="0"/>
              </a:rPr>
              <a:t>August 4, </a:t>
            </a:r>
            <a:r>
              <a:rPr lang="en-GB" sz="3200" b="1" dirty="0">
                <a:solidFill>
                  <a:srgbClr val="FFFF00"/>
                </a:solidFill>
                <a:latin typeface="Frutiger 45 Light" pitchFamily="34" charset="0"/>
              </a:rPr>
              <a:t>2003 12:03 UTC </a:t>
            </a:r>
          </a:p>
        </p:txBody>
      </p:sp>
    </p:spTree>
    <p:extLst>
      <p:ext uri="{BB962C8B-B14F-4D97-AF65-F5344CB8AC3E}">
        <p14:creationId xmlns:p14="http://schemas.microsoft.com/office/powerpoint/2010/main" val="42414168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6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1356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89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36089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360900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3609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325" y="119063"/>
            <a:ext cx="7197725" cy="539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609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79863"/>
            <a:ext cx="4487863" cy="287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05740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0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360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6018" name="Rectangle 2"/>
          <p:cNvSpPr>
            <a:spLocks noChangeArrowheads="1"/>
          </p:cNvSpPr>
          <p:nvPr/>
        </p:nvSpPr>
        <p:spPr bwMode="auto">
          <a:xfrm>
            <a:off x="0" y="0"/>
            <a:ext cx="9288463" cy="69103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grpSp>
        <p:nvGrpSpPr>
          <p:cNvPr id="2006019" name="Group 3"/>
          <p:cNvGrpSpPr>
            <a:grpSpLocks/>
          </p:cNvGrpSpPr>
          <p:nvPr/>
        </p:nvGrpSpPr>
        <p:grpSpPr bwMode="auto">
          <a:xfrm>
            <a:off x="0" y="0"/>
            <a:ext cx="9248775" cy="6886575"/>
            <a:chOff x="-13" y="0"/>
            <a:chExt cx="5826" cy="4338"/>
          </a:xfrm>
        </p:grpSpPr>
        <p:pic>
          <p:nvPicPr>
            <p:cNvPr id="2006020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4" y="3181"/>
              <a:ext cx="1435" cy="11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06021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3" y="0"/>
              <a:ext cx="1487" cy="1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06022" name="Picture 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9" y="3181"/>
              <a:ext cx="1258" cy="11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folHlink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06023" name="Picture 7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7" y="0"/>
              <a:ext cx="1111" cy="11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06024" name="Picture 8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81"/>
              <a:ext cx="1095" cy="11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06025" name="Picture 9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9" y="3182"/>
              <a:ext cx="1002" cy="11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06026" name="Picture 10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" y="1570"/>
              <a:ext cx="1424" cy="11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06027" name="Picture 1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9" y="1520"/>
              <a:ext cx="1424" cy="11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06028" name="Picture 1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9" y="0"/>
              <a:ext cx="1013" cy="11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06029" name="Picture 13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3" y="0"/>
              <a:ext cx="1489" cy="1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06030" name="Text Box 14"/>
            <p:cNvSpPr txBox="1">
              <a:spLocks noChangeArrowheads="1"/>
            </p:cNvSpPr>
            <p:nvPr/>
          </p:nvSpPr>
          <p:spPr bwMode="auto">
            <a:xfrm>
              <a:off x="45" y="840"/>
              <a:ext cx="39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2" tIns="45717" rIns="91432" bIns="45717">
              <a:spAutoFit/>
            </a:bodyPr>
            <a:lstStyle/>
            <a:p>
              <a:r>
                <a:rPr lang="de-DE" b="1">
                  <a:solidFill>
                    <a:srgbClr val="FFFF00"/>
                  </a:solidFill>
                  <a:latin typeface="Frutiger 45 Light" pitchFamily="34" charset="0"/>
                </a:rPr>
                <a:t>MF</a:t>
              </a:r>
            </a:p>
          </p:txBody>
        </p:sp>
        <p:sp>
          <p:nvSpPr>
            <p:cNvPr id="2006031" name="Text Box 15"/>
            <p:cNvSpPr txBox="1">
              <a:spLocks noChangeArrowheads="1"/>
            </p:cNvSpPr>
            <p:nvPr/>
          </p:nvSpPr>
          <p:spPr bwMode="auto">
            <a:xfrm>
              <a:off x="2744" y="794"/>
              <a:ext cx="36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2" tIns="45717" rIns="91432" bIns="45717">
              <a:spAutoFit/>
            </a:bodyPr>
            <a:lstStyle/>
            <a:p>
              <a:pPr algn="r"/>
              <a:r>
                <a:rPr lang="de-DE" b="1">
                  <a:solidFill>
                    <a:srgbClr val="FFFF00"/>
                  </a:solidFill>
                  <a:latin typeface="Frutiger 45 Light" pitchFamily="34" charset="0"/>
                </a:rPr>
                <a:t>PA</a:t>
              </a:r>
            </a:p>
          </p:txBody>
        </p:sp>
        <p:sp>
          <p:nvSpPr>
            <p:cNvPr id="2006032" name="Text Box 16"/>
            <p:cNvSpPr txBox="1">
              <a:spLocks noChangeArrowheads="1"/>
            </p:cNvSpPr>
            <p:nvPr/>
          </p:nvSpPr>
          <p:spPr bwMode="auto">
            <a:xfrm>
              <a:off x="5366" y="794"/>
              <a:ext cx="37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2" tIns="45717" rIns="91432" bIns="45717">
              <a:spAutoFit/>
            </a:bodyPr>
            <a:lstStyle/>
            <a:p>
              <a:r>
                <a:rPr lang="de-DE" b="1">
                  <a:solidFill>
                    <a:srgbClr val="FFFF00"/>
                  </a:solidFill>
                  <a:latin typeface="Frutiger 45 Light" pitchFamily="34" charset="0"/>
                </a:rPr>
                <a:t>HR</a:t>
              </a:r>
            </a:p>
          </p:txBody>
        </p:sp>
        <p:sp>
          <p:nvSpPr>
            <p:cNvPr id="2006033" name="Text Box 17"/>
            <p:cNvSpPr txBox="1">
              <a:spLocks noChangeArrowheads="1"/>
            </p:cNvSpPr>
            <p:nvPr/>
          </p:nvSpPr>
          <p:spPr bwMode="auto">
            <a:xfrm>
              <a:off x="113" y="2321"/>
              <a:ext cx="35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2" tIns="45717" rIns="91432" bIns="45717">
              <a:spAutoFit/>
            </a:bodyPr>
            <a:lstStyle/>
            <a:p>
              <a:r>
                <a:rPr lang="de-DE" b="1">
                  <a:solidFill>
                    <a:srgbClr val="FFFF00"/>
                  </a:solidFill>
                  <a:latin typeface="Frutiger 45 Light" pitchFamily="34" charset="0"/>
                </a:rPr>
                <a:t>RB</a:t>
              </a:r>
            </a:p>
          </p:txBody>
        </p:sp>
        <p:sp>
          <p:nvSpPr>
            <p:cNvPr id="2006034" name="Text Box 18"/>
            <p:cNvSpPr txBox="1">
              <a:spLocks noChangeArrowheads="1"/>
            </p:cNvSpPr>
            <p:nvPr/>
          </p:nvSpPr>
          <p:spPr bwMode="auto">
            <a:xfrm>
              <a:off x="5454" y="2291"/>
              <a:ext cx="32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2" tIns="45717" rIns="91432" bIns="45717">
              <a:spAutoFit/>
            </a:bodyPr>
            <a:lstStyle/>
            <a:p>
              <a:r>
                <a:rPr lang="de-DE" b="1">
                  <a:solidFill>
                    <a:srgbClr val="FFFF00"/>
                  </a:solidFill>
                  <a:latin typeface="Frutiger 45 Light" pitchFamily="34" charset="0"/>
                </a:rPr>
                <a:t>FB</a:t>
              </a:r>
            </a:p>
          </p:txBody>
        </p:sp>
        <p:sp>
          <p:nvSpPr>
            <p:cNvPr id="2006035" name="Text Box 19"/>
            <p:cNvSpPr txBox="1">
              <a:spLocks noChangeArrowheads="1"/>
            </p:cNvSpPr>
            <p:nvPr/>
          </p:nvSpPr>
          <p:spPr bwMode="auto">
            <a:xfrm>
              <a:off x="839" y="4027"/>
              <a:ext cx="49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2" tIns="45717" rIns="91432" bIns="45717">
              <a:spAutoFit/>
            </a:bodyPr>
            <a:lstStyle/>
            <a:p>
              <a:r>
                <a:rPr lang="de-DE" b="1">
                  <a:solidFill>
                    <a:srgbClr val="FFFF00"/>
                  </a:solidFill>
                  <a:latin typeface="Frutiger 45 Light" pitchFamily="34" charset="0"/>
                </a:rPr>
                <a:t>DFD</a:t>
              </a:r>
            </a:p>
          </p:txBody>
        </p:sp>
        <p:sp>
          <p:nvSpPr>
            <p:cNvPr id="2006036" name="Text Box 20"/>
            <p:cNvSpPr txBox="1">
              <a:spLocks noChangeArrowheads="1"/>
            </p:cNvSpPr>
            <p:nvPr/>
          </p:nvSpPr>
          <p:spPr bwMode="auto">
            <a:xfrm>
              <a:off x="2724" y="4027"/>
              <a:ext cx="38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2" tIns="45717" rIns="91432" bIns="45717">
              <a:spAutoFit/>
            </a:bodyPr>
            <a:lstStyle/>
            <a:p>
              <a:r>
                <a:rPr lang="de-DE" b="1">
                  <a:solidFill>
                    <a:srgbClr val="FFFF00"/>
                  </a:solidFill>
                  <a:latin typeface="Frutiger 45 Light" pitchFamily="34" charset="0"/>
                </a:rPr>
                <a:t>KN</a:t>
              </a:r>
            </a:p>
          </p:txBody>
        </p:sp>
        <p:grpSp>
          <p:nvGrpSpPr>
            <p:cNvPr id="2006037" name="Group 21"/>
            <p:cNvGrpSpPr>
              <a:grpSpLocks noChangeAspect="1"/>
            </p:cNvGrpSpPr>
            <p:nvPr/>
          </p:nvGrpSpPr>
          <p:grpSpPr bwMode="auto">
            <a:xfrm>
              <a:off x="4865" y="3181"/>
              <a:ext cx="941" cy="1156"/>
              <a:chOff x="1976" y="1053"/>
              <a:chExt cx="1807" cy="2219"/>
            </a:xfrm>
          </p:grpSpPr>
          <p:pic>
            <p:nvPicPr>
              <p:cNvPr id="2006038" name="Picture 22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76" y="1053"/>
                <a:ext cx="1807" cy="221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006039" name="Picture 23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26" y="1117"/>
                <a:ext cx="873" cy="52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006040" name="Text Box 24"/>
            <p:cNvSpPr txBox="1">
              <a:spLocks noChangeArrowheads="1"/>
            </p:cNvSpPr>
            <p:nvPr/>
          </p:nvSpPr>
          <p:spPr bwMode="auto">
            <a:xfrm>
              <a:off x="4689" y="4027"/>
              <a:ext cx="41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2" tIns="45717" rIns="91432" bIns="45717">
              <a:spAutoFit/>
            </a:bodyPr>
            <a:lstStyle/>
            <a:p>
              <a:r>
                <a:rPr lang="de-DE" b="1">
                  <a:solidFill>
                    <a:srgbClr val="FFFF00"/>
                  </a:solidFill>
                  <a:latin typeface="Frutiger 45 Light" pitchFamily="34" charset="0"/>
                </a:rPr>
                <a:t>RM</a:t>
              </a:r>
            </a:p>
          </p:txBody>
        </p:sp>
      </p:grpSp>
      <p:sp>
        <p:nvSpPr>
          <p:cNvPr id="2006041" name="Oval 25"/>
          <p:cNvSpPr>
            <a:spLocks noChangeArrowheads="1"/>
          </p:cNvSpPr>
          <p:nvPr/>
        </p:nvSpPr>
        <p:spPr bwMode="auto">
          <a:xfrm>
            <a:off x="2339975" y="1916113"/>
            <a:ext cx="4464050" cy="3025775"/>
          </a:xfrm>
          <a:prstGeom prst="ellipse">
            <a:avLst/>
          </a:prstGeom>
          <a:gradFill rotWithShape="1">
            <a:gsLst>
              <a:gs pos="0">
                <a:srgbClr val="000099">
                  <a:gamma/>
                  <a:shade val="46275"/>
                  <a:invGamma/>
                </a:srgbClr>
              </a:gs>
              <a:gs pos="50000">
                <a:srgbClr val="000099"/>
              </a:gs>
              <a:gs pos="100000">
                <a:srgbClr val="000099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7" rIns="91432" bIns="45717" anchor="ctr"/>
          <a:lstStyle/>
          <a:p>
            <a:pPr algn="ctr"/>
            <a:endParaRPr lang="de-DE" sz="3200" b="1">
              <a:solidFill>
                <a:srgbClr val="FFFF00"/>
              </a:solidFill>
              <a:latin typeface="Frutiger 45 Light" pitchFamily="34" charset="0"/>
            </a:endParaRPr>
          </a:p>
          <a:p>
            <a:pPr algn="ctr"/>
            <a:r>
              <a:rPr lang="de-DE" sz="3600" b="1">
                <a:solidFill>
                  <a:srgbClr val="FFFF00"/>
                </a:solidFill>
                <a:latin typeface="Frutiger 45 Light" pitchFamily="34" charset="0"/>
              </a:rPr>
              <a:t>DLR_School_Lab</a:t>
            </a:r>
          </a:p>
          <a:p>
            <a:pPr algn="ctr"/>
            <a:r>
              <a:rPr lang="de-DE" b="1">
                <a:solidFill>
                  <a:srgbClr val="FFFF00"/>
                </a:solidFill>
                <a:latin typeface="Frutiger 45 Light" pitchFamily="34" charset="0"/>
              </a:rPr>
              <a:t>Oberpfaffenhofen</a:t>
            </a:r>
            <a:r>
              <a:rPr lang="de-DE" b="1">
                <a:solidFill>
                  <a:srgbClr val="FFFF00"/>
                </a:solidFill>
              </a:rPr>
              <a:t> </a:t>
            </a:r>
          </a:p>
          <a:p>
            <a:pPr algn="ctr"/>
            <a:r>
              <a:rPr lang="de-DE" sz="2000" b="1">
                <a:solidFill>
                  <a:srgbClr val="FFFF00"/>
                </a:solidFill>
                <a:latin typeface="Frutiger 45 Light" pitchFamily="34" charset="0"/>
              </a:rPr>
              <a:t> </a:t>
            </a:r>
          </a:p>
          <a:p>
            <a:pPr algn="ctr"/>
            <a:endParaRPr lang="de-DE" b="1">
              <a:solidFill>
                <a:srgbClr val="FFFF00"/>
              </a:solidFill>
            </a:endParaRPr>
          </a:p>
        </p:txBody>
      </p:sp>
      <p:sp>
        <p:nvSpPr>
          <p:cNvPr id="2006042" name="AutoShape 26"/>
          <p:cNvSpPr>
            <a:spLocks noChangeArrowheads="1"/>
          </p:cNvSpPr>
          <p:nvPr/>
        </p:nvSpPr>
        <p:spPr bwMode="auto">
          <a:xfrm rot="-8134406">
            <a:off x="6156325" y="1557338"/>
            <a:ext cx="576263" cy="1265237"/>
          </a:xfrm>
          <a:prstGeom prst="upDownArrow">
            <a:avLst>
              <a:gd name="adj1" fmla="val 50000"/>
              <a:gd name="adj2" fmla="val 43912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06043" name="AutoShape 27"/>
          <p:cNvSpPr>
            <a:spLocks noChangeArrowheads="1"/>
          </p:cNvSpPr>
          <p:nvPr/>
        </p:nvSpPr>
        <p:spPr bwMode="auto">
          <a:xfrm rot="-2734406">
            <a:off x="2395538" y="1571625"/>
            <a:ext cx="576262" cy="1265238"/>
          </a:xfrm>
          <a:prstGeom prst="upDownArrow">
            <a:avLst>
              <a:gd name="adj1" fmla="val 50000"/>
              <a:gd name="adj2" fmla="val 43912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 algn="ctr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06044" name="AutoShape 28"/>
          <p:cNvSpPr>
            <a:spLocks noChangeArrowheads="1"/>
          </p:cNvSpPr>
          <p:nvPr/>
        </p:nvSpPr>
        <p:spPr bwMode="auto">
          <a:xfrm rot="-8134406">
            <a:off x="1684338" y="3652838"/>
            <a:ext cx="576262" cy="1693862"/>
          </a:xfrm>
          <a:prstGeom prst="upDownArrow">
            <a:avLst>
              <a:gd name="adj1" fmla="val 50000"/>
              <a:gd name="adj2" fmla="val 58788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 algn="ctr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06045" name="AutoShape 29"/>
          <p:cNvSpPr>
            <a:spLocks noChangeArrowheads="1"/>
          </p:cNvSpPr>
          <p:nvPr/>
        </p:nvSpPr>
        <p:spPr bwMode="auto">
          <a:xfrm rot="10800000">
            <a:off x="4251325" y="4500563"/>
            <a:ext cx="576263" cy="904875"/>
          </a:xfrm>
          <a:prstGeom prst="upDownArrow">
            <a:avLst>
              <a:gd name="adj1" fmla="val 50000"/>
              <a:gd name="adj2" fmla="val 31405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 algn="ctr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06046" name="AutoShape 30"/>
          <p:cNvSpPr>
            <a:spLocks noChangeArrowheads="1"/>
          </p:cNvSpPr>
          <p:nvPr/>
        </p:nvSpPr>
        <p:spPr bwMode="auto">
          <a:xfrm rot="10800000">
            <a:off x="3635375" y="1341438"/>
            <a:ext cx="576263" cy="904875"/>
          </a:xfrm>
          <a:prstGeom prst="upDownArrow">
            <a:avLst>
              <a:gd name="adj1" fmla="val 50000"/>
              <a:gd name="adj2" fmla="val 31405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 algn="ctr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06047" name="AutoShape 31"/>
          <p:cNvSpPr>
            <a:spLocks noChangeArrowheads="1"/>
          </p:cNvSpPr>
          <p:nvPr/>
        </p:nvSpPr>
        <p:spPr bwMode="auto">
          <a:xfrm rot="10800000">
            <a:off x="5003800" y="1341438"/>
            <a:ext cx="576263" cy="904875"/>
          </a:xfrm>
          <a:prstGeom prst="upDownArrow">
            <a:avLst>
              <a:gd name="adj1" fmla="val 50000"/>
              <a:gd name="adj2" fmla="val 31405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 algn="ctr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06048" name="AutoShape 32"/>
          <p:cNvSpPr>
            <a:spLocks noChangeArrowheads="1"/>
          </p:cNvSpPr>
          <p:nvPr/>
        </p:nvSpPr>
        <p:spPr bwMode="auto">
          <a:xfrm rot="-2734406">
            <a:off x="5708650" y="4164013"/>
            <a:ext cx="576263" cy="1265237"/>
          </a:xfrm>
          <a:prstGeom prst="upDownArrow">
            <a:avLst>
              <a:gd name="adj1" fmla="val 50000"/>
              <a:gd name="adj2" fmla="val 43912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06049" name="AutoShape 33"/>
          <p:cNvSpPr>
            <a:spLocks noChangeArrowheads="1"/>
          </p:cNvSpPr>
          <p:nvPr/>
        </p:nvSpPr>
        <p:spPr bwMode="auto">
          <a:xfrm rot="-2734406">
            <a:off x="6685757" y="3752056"/>
            <a:ext cx="576262" cy="1590675"/>
          </a:xfrm>
          <a:prstGeom prst="upDownArrow">
            <a:avLst>
              <a:gd name="adj1" fmla="val 50000"/>
              <a:gd name="adj2" fmla="val 55207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06050" name="AutoShape 34"/>
          <p:cNvSpPr>
            <a:spLocks noChangeArrowheads="1"/>
          </p:cNvSpPr>
          <p:nvPr/>
        </p:nvSpPr>
        <p:spPr bwMode="auto">
          <a:xfrm rot="-8134406">
            <a:off x="2843213" y="4149725"/>
            <a:ext cx="576262" cy="1265238"/>
          </a:xfrm>
          <a:prstGeom prst="upDownArrow">
            <a:avLst>
              <a:gd name="adj1" fmla="val 50000"/>
              <a:gd name="adj2" fmla="val 43912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 algn="ctr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06051" name="AutoShape 35"/>
          <p:cNvSpPr>
            <a:spLocks noChangeArrowheads="1"/>
          </p:cNvSpPr>
          <p:nvPr/>
        </p:nvSpPr>
        <p:spPr bwMode="auto">
          <a:xfrm rot="5400000">
            <a:off x="1907381" y="2851944"/>
            <a:ext cx="576263" cy="720725"/>
          </a:xfrm>
          <a:prstGeom prst="upDownArrow">
            <a:avLst>
              <a:gd name="adj1" fmla="val 50000"/>
              <a:gd name="adj2" fmla="val 25014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 algn="ctr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006052" name="AutoShape 36"/>
          <p:cNvSpPr>
            <a:spLocks noChangeArrowheads="1"/>
          </p:cNvSpPr>
          <p:nvPr/>
        </p:nvSpPr>
        <p:spPr bwMode="auto">
          <a:xfrm rot="5400000">
            <a:off x="6731794" y="3140869"/>
            <a:ext cx="576263" cy="720725"/>
          </a:xfrm>
          <a:prstGeom prst="upDownArrow">
            <a:avLst>
              <a:gd name="adj1" fmla="val 50000"/>
              <a:gd name="adj2" fmla="val 25014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0" scaled="1"/>
          </a:gradFill>
          <a:ln w="9525" algn="ctr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grpSp>
        <p:nvGrpSpPr>
          <p:cNvPr id="2006053" name="Group 37"/>
          <p:cNvGrpSpPr>
            <a:grpSpLocks/>
          </p:cNvGrpSpPr>
          <p:nvPr/>
        </p:nvGrpSpPr>
        <p:grpSpPr bwMode="auto">
          <a:xfrm>
            <a:off x="2373313" y="1636713"/>
            <a:ext cx="4533900" cy="3597275"/>
            <a:chOff x="1495" y="1031"/>
            <a:chExt cx="2856" cy="2266"/>
          </a:xfrm>
        </p:grpSpPr>
        <p:pic>
          <p:nvPicPr>
            <p:cNvPr id="2006054" name="Picture 38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5" y="1031"/>
              <a:ext cx="2856" cy="22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06055" name="Rectangle 39"/>
            <p:cNvSpPr>
              <a:spLocks noChangeArrowheads="1"/>
            </p:cNvSpPr>
            <p:nvPr/>
          </p:nvSpPr>
          <p:spPr bwMode="auto">
            <a:xfrm>
              <a:off x="1927" y="2062"/>
              <a:ext cx="2112" cy="6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2" tIns="45717" rIns="91432" bIns="45717">
              <a:spAutoFit/>
            </a:bodyPr>
            <a:lstStyle/>
            <a:p>
              <a:pPr>
                <a:buNone/>
              </a:pPr>
              <a:r>
                <a:rPr lang="de-DE" sz="4400" b="1" dirty="0">
                  <a:solidFill>
                    <a:schemeClr val="bg1"/>
                  </a:solidFill>
                  <a:latin typeface="Frutiger 45 Light" pitchFamily="34" charset="0"/>
                </a:rPr>
                <a:t>Laser</a:t>
              </a:r>
            </a:p>
            <a:p>
              <a:pPr>
                <a:buNone/>
              </a:pPr>
              <a:endParaRPr lang="de-DE" sz="4400" b="1" dirty="0" smtClean="0">
                <a:solidFill>
                  <a:schemeClr val="bg1"/>
                </a:solidFill>
                <a:latin typeface="Frutiger 45 Light" pitchFamily="34" charset="0"/>
              </a:endParaRPr>
            </a:p>
            <a:p>
              <a:pPr>
                <a:buNone/>
              </a:pPr>
              <a:r>
                <a:rPr lang="de-DE" sz="4400" b="1" dirty="0" smtClean="0">
                  <a:solidFill>
                    <a:schemeClr val="bg1"/>
                  </a:solidFill>
                  <a:latin typeface="Frutiger 45 Light" pitchFamily="34" charset="0"/>
                </a:rPr>
                <a:t>Technology</a:t>
              </a:r>
              <a:r>
                <a:rPr lang="de-DE" sz="4400" b="1" dirty="0" smtClean="0">
                  <a:solidFill>
                    <a:srgbClr val="FFFF00"/>
                  </a:solidFill>
                  <a:latin typeface="Frutiger 45 Light" pitchFamily="34" charset="0"/>
                </a:rPr>
                <a:t> </a:t>
              </a:r>
              <a:endParaRPr lang="de-DE" sz="4400" b="1" dirty="0">
                <a:solidFill>
                  <a:srgbClr val="FFFF00"/>
                </a:solidFill>
                <a:latin typeface="Frutiger 45 Light" pitchFamily="34" charset="0"/>
              </a:endParaRPr>
            </a:p>
          </p:txBody>
        </p:sp>
      </p:grpSp>
      <p:sp>
        <p:nvSpPr>
          <p:cNvPr id="2006056" name="AutoShape 40"/>
          <p:cNvSpPr>
            <a:spLocks noChangeArrowheads="1"/>
          </p:cNvSpPr>
          <p:nvPr/>
        </p:nvSpPr>
        <p:spPr bwMode="auto">
          <a:xfrm>
            <a:off x="3563938" y="1268413"/>
            <a:ext cx="730250" cy="1265237"/>
          </a:xfrm>
          <a:prstGeom prst="upDownArrow">
            <a:avLst>
              <a:gd name="adj1" fmla="val 50000"/>
              <a:gd name="adj2" fmla="val 34652"/>
            </a:avLst>
          </a:prstGeom>
          <a:gradFill rotWithShape="1">
            <a:gsLst>
              <a:gs pos="0">
                <a:srgbClr val="FFFF00">
                  <a:gamma/>
                  <a:shade val="46275"/>
                  <a:invGamma/>
                </a:srgbClr>
              </a:gs>
              <a:gs pos="5000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500983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068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20684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9038" y="0"/>
            <a:ext cx="10382251" cy="701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8485" name="Picture 5" descr="klimasat_grafik_HiR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263" y="188913"/>
            <a:ext cx="3476625" cy="6481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8486" name="Text Box 6"/>
          <p:cNvSpPr txBox="1">
            <a:spLocks noChangeArrowheads="1"/>
          </p:cNvSpPr>
          <p:nvPr/>
        </p:nvSpPr>
        <p:spPr bwMode="auto">
          <a:xfrm>
            <a:off x="280988" y="836613"/>
            <a:ext cx="9259887" cy="5262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23" tIns="45658" rIns="91323" bIns="45658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de-DE" sz="4800" b="1" dirty="0">
                <a:solidFill>
                  <a:schemeClr val="bg1"/>
                </a:solidFill>
                <a:latin typeface="Frutiger 45 Light" pitchFamily="34" charset="0"/>
              </a:rPr>
              <a:t>MERLIN</a:t>
            </a:r>
          </a:p>
          <a:p>
            <a:pPr>
              <a:lnSpc>
                <a:spcPct val="100000"/>
              </a:lnSpc>
              <a:buNone/>
            </a:pPr>
            <a:endParaRPr lang="de-DE" sz="4800" b="1" dirty="0">
              <a:solidFill>
                <a:schemeClr val="bg1"/>
              </a:solidFill>
              <a:latin typeface="Frutiger 45 Light" pitchFamily="34" charset="0"/>
            </a:endParaRPr>
          </a:p>
          <a:p>
            <a:pPr>
              <a:lnSpc>
                <a:spcPct val="100000"/>
              </a:lnSpc>
              <a:buNone/>
            </a:pPr>
            <a:r>
              <a:rPr lang="de-DE" sz="4800" b="1" dirty="0" err="1">
                <a:solidFill>
                  <a:schemeClr val="bg1"/>
                </a:solidFill>
                <a:latin typeface="Frutiger 45 Light" pitchFamily="34" charset="0"/>
              </a:rPr>
              <a:t>Methane</a:t>
            </a:r>
            <a:endParaRPr lang="de-DE" sz="4800" b="1" dirty="0">
              <a:solidFill>
                <a:schemeClr val="bg1"/>
              </a:solidFill>
              <a:latin typeface="Frutiger 45 Light" pitchFamily="34" charset="0"/>
            </a:endParaRPr>
          </a:p>
          <a:p>
            <a:pPr>
              <a:lnSpc>
                <a:spcPct val="100000"/>
              </a:lnSpc>
              <a:buNone/>
            </a:pPr>
            <a:r>
              <a:rPr lang="de-DE" sz="4800" b="1" dirty="0">
                <a:solidFill>
                  <a:schemeClr val="bg1"/>
                </a:solidFill>
                <a:latin typeface="Frutiger 45 Light" pitchFamily="34" charset="0"/>
              </a:rPr>
              <a:t>Remote</a:t>
            </a:r>
          </a:p>
          <a:p>
            <a:pPr>
              <a:lnSpc>
                <a:spcPct val="100000"/>
              </a:lnSpc>
              <a:buNone/>
            </a:pPr>
            <a:r>
              <a:rPr lang="de-DE" sz="4800" b="1" dirty="0" err="1">
                <a:solidFill>
                  <a:schemeClr val="bg1"/>
                </a:solidFill>
                <a:latin typeface="Frutiger 45 Light" pitchFamily="34" charset="0"/>
              </a:rPr>
              <a:t>Sensing</a:t>
            </a:r>
            <a:endParaRPr lang="de-DE" sz="4800" b="1" dirty="0">
              <a:solidFill>
                <a:schemeClr val="bg1"/>
              </a:solidFill>
              <a:latin typeface="Frutiger 45 Light" pitchFamily="34" charset="0"/>
            </a:endParaRPr>
          </a:p>
          <a:p>
            <a:pPr>
              <a:lnSpc>
                <a:spcPct val="100000"/>
              </a:lnSpc>
              <a:buNone/>
            </a:pPr>
            <a:r>
              <a:rPr lang="de-DE" sz="4800" b="1" dirty="0" err="1">
                <a:solidFill>
                  <a:schemeClr val="bg1"/>
                </a:solidFill>
                <a:latin typeface="Frutiger 45 Light" pitchFamily="34" charset="0"/>
              </a:rPr>
              <a:t>Lidar</a:t>
            </a:r>
            <a:endParaRPr lang="de-DE" sz="4800" b="1" dirty="0">
              <a:solidFill>
                <a:schemeClr val="bg1"/>
              </a:solidFill>
              <a:latin typeface="Frutiger 45 Light" pitchFamily="34" charset="0"/>
            </a:endParaRPr>
          </a:p>
          <a:p>
            <a:pPr>
              <a:lnSpc>
                <a:spcPct val="100000"/>
              </a:lnSpc>
              <a:buNone/>
            </a:pPr>
            <a:r>
              <a:rPr lang="de-DE" sz="4800" b="1" dirty="0">
                <a:solidFill>
                  <a:schemeClr val="bg1"/>
                </a:solidFill>
                <a:latin typeface="Frutiger 45 Light" pitchFamily="34" charset="0"/>
              </a:rPr>
              <a:t>Mission </a:t>
            </a:r>
          </a:p>
        </p:txBody>
      </p:sp>
    </p:spTree>
    <p:extLst>
      <p:ext uri="{BB962C8B-B14F-4D97-AF65-F5344CB8AC3E}">
        <p14:creationId xmlns:p14="http://schemas.microsoft.com/office/powerpoint/2010/main" val="23500306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68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68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68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68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68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848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7106" name="Rectangle 2"/>
          <p:cNvSpPr>
            <a:spLocks noChangeArrowheads="1"/>
          </p:cNvSpPr>
          <p:nvPr/>
        </p:nvSpPr>
        <p:spPr bwMode="auto">
          <a:xfrm>
            <a:off x="0" y="0"/>
            <a:ext cx="9144000" cy="717391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graphicFrame>
        <p:nvGraphicFramePr>
          <p:cNvPr id="1967107" name="Object 3"/>
          <p:cNvGraphicFramePr>
            <a:graphicFrameLocks noChangeAspect="1"/>
          </p:cNvGraphicFramePr>
          <p:nvPr/>
        </p:nvGraphicFramePr>
        <p:xfrm>
          <a:off x="0" y="0"/>
          <a:ext cx="8154988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6" name="Photo Editor-Foto" r:id="rId3" imgW="20952381" imgH="17619048" progId="MSPhotoEd.3">
                  <p:embed/>
                </p:oleObj>
              </mc:Choice>
              <mc:Fallback>
                <p:oleObj name="Photo Editor-Foto" r:id="rId3" imgW="20952381" imgH="17619048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8154988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67108" name="Object 4"/>
          <p:cNvGraphicFramePr>
            <a:graphicFrameLocks noChangeAspect="1"/>
          </p:cNvGraphicFramePr>
          <p:nvPr/>
        </p:nvGraphicFramePr>
        <p:xfrm>
          <a:off x="993775" y="0"/>
          <a:ext cx="8154988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7" name="Photo Editor-Foto" r:id="rId5" imgW="20952381" imgH="17619048" progId="MSPhotoEd.3">
                  <p:embed/>
                </p:oleObj>
              </mc:Choice>
              <mc:Fallback>
                <p:oleObj name="Photo Editor-Foto" r:id="rId5" imgW="20952381" imgH="17619048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3775" y="0"/>
                        <a:ext cx="8154988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050348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67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967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tandarddesign">
  <a:themeElements>
    <a:clrScheme name="Standarddesign 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Standarddesign">
      <a:majorFont>
        <a:latin typeface="Arial"/>
        <a:ea typeface="ヒラギノ角ゴ Pro W3"/>
        <a:cs typeface="Arial"/>
      </a:majorFont>
      <a:minorFont>
        <a:latin typeface="Arial"/>
        <a:ea typeface="ヒラギノ角ゴ Pro W3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ts val="2600"/>
          </a:lnSpc>
          <a:spcBef>
            <a:spcPct val="0"/>
          </a:spcBef>
          <a:spcAft>
            <a:spcPct val="0"/>
          </a:spcAft>
          <a:buClrTx/>
          <a:buSzTx/>
          <a:buFontTx/>
          <a:buChar char="-"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ts val="2600"/>
          </a:lnSpc>
          <a:spcBef>
            <a:spcPct val="0"/>
          </a:spcBef>
          <a:spcAft>
            <a:spcPct val="0"/>
          </a:spcAft>
          <a:buClrTx/>
          <a:buSzTx/>
          <a:buFontTx/>
          <a:buChar char="-"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00FF"/>
        </a:hlink>
        <a:folHlink>
          <a:srgbClr val="0000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8_Standarddesign">
  <a:themeElements>
    <a:clrScheme name="18_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8_Standarddesign">
      <a:majorFont>
        <a:latin typeface="Frutiger 45 Light"/>
        <a:ea typeface=""/>
        <a:cs typeface=""/>
      </a:majorFont>
      <a:minorFont>
        <a:latin typeface="Frutiger 45 Light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8_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8_Standard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8_Standard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8_Standard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8_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8_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8_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0_Standarddesign">
  <a:themeElements>
    <a:clrScheme name="20_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0_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0_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_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_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_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_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_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_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_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_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_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_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_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5_Standarddesign">
  <a:themeElements>
    <a:clrScheme name="5_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5_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Kategorie xmlns="BFE9A280-B088-4160-BC05-D8A8E8291C9A" xsi:nil="true"/>
    <Status xmlns="BFE9A280-B088-4160-BC05-D8A8E8291C9A" xsi:nil="true"/>
    <SPSDescription xmlns="BFE9A280-B088-4160-BC05-D8A8E8291C9A" xsi:nil="true"/>
    <Owner xmlns="BFE9A280-B088-4160-BC05-D8A8E8291C9A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0A2E9BF88B06041BC05D8A8E8291C9A" ma:contentTypeVersion="0" ma:contentTypeDescription="Ein neues Dokument erstellen." ma:contentTypeScope="" ma:versionID="0fc95706f8bb51336abf1d7a2e56aacc">
  <xsd:schema xmlns:xsd="http://www.w3.org/2001/XMLSchema" xmlns:xs="http://www.w3.org/2001/XMLSchema" xmlns:p="http://schemas.microsoft.com/office/2006/metadata/properties" xmlns:ns2="BFE9A280-B088-4160-BC05-D8A8E8291C9A" targetNamespace="http://schemas.microsoft.com/office/2006/metadata/properties" ma:root="true" ma:fieldsID="f8dfcf1d5fadcd364ecf6aed5b947c1d" ns2:_="">
    <xsd:import namespace="BFE9A280-B088-4160-BC05-D8A8E8291C9A"/>
    <xsd:element name="properties">
      <xsd:complexType>
        <xsd:sequence>
          <xsd:element name="documentManagement">
            <xsd:complexType>
              <xsd:all>
                <xsd:element ref="ns2:Owner" minOccurs="0"/>
                <xsd:element ref="ns2:SPSDescription" minOccurs="0"/>
                <xsd:element ref="ns2:Status" minOccurs="0"/>
                <xsd:element ref="ns2:Kategori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E9A280-B088-4160-BC05-D8A8E8291C9A" elementFormDefault="qualified">
    <xsd:import namespace="http://schemas.microsoft.com/office/2006/documentManagement/types"/>
    <xsd:import namespace="http://schemas.microsoft.com/office/infopath/2007/PartnerControls"/>
    <xsd:element name="Owner" ma:index="8" nillable="true" ma:displayName="Besitzer" ma:internalName="Owner">
      <xsd:simpleType>
        <xsd:restriction base="dms:Text"/>
      </xsd:simpleType>
    </xsd:element>
    <xsd:element name="SPSDescription" ma:index="9" nillable="true" ma:displayName="Beschreibung" ma:internalName="SPSDescription">
      <xsd:simpleType>
        <xsd:restriction base="dms:Note">
          <xsd:maxLength value="255"/>
        </xsd:restriction>
      </xsd:simpleType>
    </xsd:element>
    <xsd:element name="Status" ma:index="10" nillable="true" ma:displayName="Status" ma:internalName="Status">
      <xsd:simpleType>
        <xsd:restriction base="dms:Choice">
          <xsd:enumeration value="Rough"/>
          <xsd:enumeration value="Draft"/>
          <xsd:enumeration value="In Review"/>
          <xsd:enumeration value="Final"/>
        </xsd:restriction>
      </xsd:simpleType>
    </xsd:element>
    <xsd:element name="Kategorie" ma:index="11" nillable="true" ma:displayName="Kategorie" ma:format="Dropdown" ma:internalName="Kategorie">
      <xsd:simpleType>
        <xsd:restriction base="dms:Choice">
          <xsd:enumeration value="Foliensatz"/>
          <xsd:enumeration value="Formatvorlage"/>
          <xsd:enumeration value="Handoutsatz"/>
          <xsd:enumeration value="Info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1D7AE7E-704D-4950-BEB2-E9A8EA72B4F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C70284A-D0EF-41E7-9BD9-146EA81C7A5E}">
  <ds:schemaRefs>
    <ds:schemaRef ds:uri="http://purl.org/dc/elements/1.1/"/>
    <ds:schemaRef ds:uri="http://www.w3.org/XML/1998/namespace"/>
    <ds:schemaRef ds:uri="http://purl.org/dc/terms/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http://schemas.microsoft.com/office/infopath/2007/PartnerControls"/>
    <ds:schemaRef ds:uri="BFE9A280-B088-4160-BC05-D8A8E8291C9A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2E877537-FBE8-4BA7-94D2-35A83C438EA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FE9A280-B088-4160-BC05-D8A8E8291C9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Words>549</Words>
  <Application>Microsoft Office PowerPoint</Application>
  <PresentationFormat>Apresentação na tela (4:3)</PresentationFormat>
  <Paragraphs>252</Paragraphs>
  <Slides>37</Slides>
  <Notes>12</Notes>
  <HiddenSlides>0</HiddenSlides>
  <MMClips>0</MMClips>
  <ScaleCrop>false</ScaleCrop>
  <HeadingPairs>
    <vt:vector size="6" baseType="variant">
      <vt:variant>
        <vt:lpstr>Tema</vt:lpstr>
      </vt:variant>
      <vt:variant>
        <vt:i4>4</vt:i4>
      </vt:variant>
      <vt:variant>
        <vt:lpstr>Servidores OLE incorporados</vt:lpstr>
      </vt:variant>
      <vt:variant>
        <vt:i4>3</vt:i4>
      </vt:variant>
      <vt:variant>
        <vt:lpstr>Títulos de slides</vt:lpstr>
      </vt:variant>
      <vt:variant>
        <vt:i4>37</vt:i4>
      </vt:variant>
    </vt:vector>
  </HeadingPairs>
  <TitlesOfParts>
    <vt:vector size="44" baseType="lpstr">
      <vt:lpstr>Standarddesign</vt:lpstr>
      <vt:lpstr>18_Standarddesign</vt:lpstr>
      <vt:lpstr>20_Standarddesign</vt:lpstr>
      <vt:lpstr>5_Standarddesign</vt:lpstr>
      <vt:lpstr>Dokument</vt:lpstr>
      <vt:lpstr>Photo Editor Photo</vt:lpstr>
      <vt:lpstr>Photo Editor-Foto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RADAR:  „Radio Detection and Ranging“</vt:lpstr>
      <vt:lpstr>Apresentação do PowerPoint</vt:lpstr>
      <vt:lpstr>Apresentação do PowerPoint</vt:lpstr>
      <vt:lpstr>  TanDEM-X / TerraSAR-X – First TSX Image 2007 vs. 2010  </vt:lpstr>
      <vt:lpstr>Apresentação do PowerPoint</vt:lpstr>
      <vt:lpstr>Apresentação do PowerPoint</vt:lpstr>
      <vt:lpstr>Time Series of Satellite Observations</vt:lpstr>
      <vt:lpstr>Apresentação do PowerPoint</vt:lpstr>
      <vt:lpstr>Spectral signatures of surfaces</vt:lpstr>
      <vt:lpstr>Apresentação do PowerPoint</vt:lpstr>
      <vt:lpstr>Apresentação do PowerPoint</vt:lpstr>
      <vt:lpstr>Meteosat-VISSR, ca. 10 x 10 km, alle 30 Minuten</vt:lpstr>
      <vt:lpstr>Apresentação do PowerPoint</vt:lpstr>
      <vt:lpstr>Apresentação do PowerPoint</vt:lpstr>
      <vt:lpstr>Apresentação do PowerPoint</vt:lpstr>
      <vt:lpstr>Satellite Data: Landsat TM Available at Glovis / USGS </vt:lpstr>
      <vt:lpstr>Ötztaler Alpes, Austria  September 1986  </vt:lpstr>
      <vt:lpstr>Ötztaler Alpes, Austria  September 2003  </vt:lpstr>
      <vt:lpstr>Change Detection Step 1 – Calculating NDSI (Normalized Difference Snow Index)</vt:lpstr>
      <vt:lpstr>Change Detection Step 2 – Building a snow &amp; ice mask from NDSI image </vt:lpstr>
      <vt:lpstr>Change Detection Step 3 – combining the masks &amp; transparent overlay </vt:lpstr>
      <vt:lpstr>Change Detection Step 5 – export image to Google Earth</vt:lpstr>
      <vt:lpstr>Apresentação do PowerPoint</vt:lpstr>
      <vt:lpstr>Apresentação do PowerPoint</vt:lpstr>
      <vt:lpstr>Creating Awareness from the Beginning…</vt:lpstr>
      <vt:lpstr>Covering the Whole Chain </vt:lpstr>
    </vt:vector>
  </TitlesOfParts>
  <Company>T-Systems SfR (im Auftrag des DLR)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DLR-Präsentation im 4:3 Format (Englisch)</dc:title>
  <dc:subject>DLR CD-Vorlagen</dc:subject>
  <dc:creator>Walter, Michael (VO-PR)</dc:creator>
  <dc:description>Diese Version nutzt die Fußzeile zur Eingabe von_x000d_
Vortrag &gt; Autor &gt; Dokumentname &gt; Datum_x000d_
Variante mit Untertitel auf Titelfolienmaster und_x000d_
geändertem Standard Farbschema (für Hyperlink)_x000d_
Arial als Schriftart bei neuen Textfeldern</dc:description>
  <cp:lastModifiedBy>Hilcea</cp:lastModifiedBy>
  <cp:revision>308</cp:revision>
  <cp:lastPrinted>2004-02-03T08:35:42Z</cp:lastPrinted>
  <dcterms:created xsi:type="dcterms:W3CDTF">2003-10-01T09:44:24Z</dcterms:created>
  <dcterms:modified xsi:type="dcterms:W3CDTF">2012-02-29T20:28:20Z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ojekt">
    <vt:lpwstr>DLR allgemein</vt:lpwstr>
  </property>
  <property fmtid="{D5CDD505-2E9C-101B-9397-08002B2CF9AE}" pid="3" name="ContentTypeId">
    <vt:lpwstr>0x01010080A2E9BF88B06041BC05D8A8E8291C9A</vt:lpwstr>
  </property>
</Properties>
</file>