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5" r:id="rId2"/>
    <p:sldMasterId id="2147483697" r:id="rId3"/>
    <p:sldMasterId id="2147483775" r:id="rId4"/>
    <p:sldMasterId id="2147483852" r:id="rId5"/>
  </p:sldMasterIdLst>
  <p:notesMasterIdLst>
    <p:notesMasterId r:id="rId18"/>
  </p:notesMasterIdLst>
  <p:handoutMasterIdLst>
    <p:handoutMasterId r:id="rId19"/>
  </p:handoutMasterIdLst>
  <p:sldIdLst>
    <p:sldId id="350" r:id="rId6"/>
    <p:sldId id="400" r:id="rId7"/>
    <p:sldId id="401" r:id="rId8"/>
    <p:sldId id="402" r:id="rId9"/>
    <p:sldId id="403" r:id="rId10"/>
    <p:sldId id="404" r:id="rId11"/>
    <p:sldId id="405" r:id="rId12"/>
    <p:sldId id="348" r:id="rId13"/>
    <p:sldId id="406" r:id="rId14"/>
    <p:sldId id="373" r:id="rId15"/>
    <p:sldId id="349" r:id="rId16"/>
    <p:sldId id="35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89906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54" d="100"/>
          <a:sy n="54" d="100"/>
        </p:scale>
        <p:origin x="-25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2E9691-0ED4-F541-9C57-FCAA01F327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D77979-DB6B-9245-A6D6-D905AA6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F3E608-7366-EA43-8EE6-A448D42D5BF1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99A1-7F48-3C44-8ADD-7185B43083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2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A5CE-3537-1346-BC2E-76194E644A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32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32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E7F6-E588-2F40-BDFE-DB1938DC75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5473-A895-2740-8F01-4711EA94BA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3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CECC-7C41-6043-856E-70E9E2ACE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08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2CE0-5D32-7B41-81C8-131A69ADC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9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EA39-54A0-224E-B838-9FC4D00583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92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9C25-A4DF-F845-8763-F6D0A8042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8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A452-8041-2341-BED9-BA790DD63E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55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9640-1628-B447-9908-A1347BA9AD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49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9F98-6472-D047-BCD5-ABD732DC42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3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9459-0193-1D47-9034-CA877CE539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96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1F15-348E-A140-B280-5341336A28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9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B8933-3E83-C748-BD61-A2C0FFABCD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06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32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32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CDE55-BD16-9D48-B9C9-9D870BD305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85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oto gebouw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7" r="33960"/>
          <a:stretch>
            <a:fillRect/>
          </a:stretch>
        </p:blipFill>
        <p:spPr bwMode="auto">
          <a:xfrm>
            <a:off x="0" y="-6350"/>
            <a:ext cx="457835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Verdana" charset="0"/>
              <a:cs typeface="Arial" charset="0"/>
            </a:endParaRPr>
          </a:p>
        </p:txBody>
      </p:sp>
      <p:pic>
        <p:nvPicPr>
          <p:cNvPr id="4" name="Picture 25" descr="ROe_IM_KNMI_Logo_Powerpoint_po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678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foto gebouw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7" r="33960"/>
          <a:stretch>
            <a:fillRect/>
          </a:stretch>
        </p:blipFill>
        <p:spPr bwMode="auto">
          <a:xfrm>
            <a:off x="0" y="-6350"/>
            <a:ext cx="457835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mtClean="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pic>
        <p:nvPicPr>
          <p:cNvPr id="6" name="Picture 24" descr="ROe_IM_KNMI_Logo_Powerpoint_po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15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71"/>
            <a:ext cx="3714750" cy="363537"/>
          </a:xfrm>
          <a:extLst/>
        </p:spPr>
        <p:txBody>
          <a:bodyPr/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2011 EUMETSAT Meteorological Satellite Conference</a:t>
            </a:r>
          </a:p>
        </p:txBody>
      </p:sp>
    </p:spTree>
    <p:extLst>
      <p:ext uri="{BB962C8B-B14F-4D97-AF65-F5344CB8AC3E}">
        <p14:creationId xmlns:p14="http://schemas.microsoft.com/office/powerpoint/2010/main" val="1236120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foto gebouw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7" r="33960"/>
          <a:stretch>
            <a:fillRect/>
          </a:stretch>
        </p:blipFill>
        <p:spPr bwMode="auto">
          <a:xfrm>
            <a:off x="0" y="-6350"/>
            <a:ext cx="457835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mtClean="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  <p:pic>
        <p:nvPicPr>
          <p:cNvPr id="6" name="Picture 24" descr="ROe_IM_KNMI_Logo_Powerpoint_po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9" y="3157111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71"/>
            <a:ext cx="3714750" cy="363537"/>
          </a:xfrm>
          <a:extLst/>
        </p:spPr>
        <p:txBody>
          <a:bodyPr/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2011 EUMETSAT Meteorological Satellite Conference</a:t>
            </a:r>
          </a:p>
        </p:txBody>
      </p:sp>
    </p:spTree>
    <p:extLst>
      <p:ext uri="{BB962C8B-B14F-4D97-AF65-F5344CB8AC3E}">
        <p14:creationId xmlns:p14="http://schemas.microsoft.com/office/powerpoint/2010/main" val="539971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 userDrawn="1"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Verdana" charset="0"/>
              <a:cs typeface="Arial" charset="0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8"/>
            <a:ext cx="9144000" cy="107156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Verdana" charset="0"/>
              <a:cs typeface="Arial" charset="0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Beeldmerk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D4A846E-33D1-024A-B27A-FC8AD9BF1D9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>
          <a:extLst/>
        </p:spPr>
        <p:txBody>
          <a:bodyPr/>
          <a:lstStyle>
            <a:lvl1pPr eaLnBrk="1" hangingPunct="1">
              <a:defRPr sz="1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nl-NL"/>
              <a:t>High-resolution ASCAT winds near the coast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dt" sz="quarter" idx="12"/>
          </p:nvPr>
        </p:nvSpPr>
        <p:spPr>
          <a:xfrm>
            <a:off x="4483102" y="6538913"/>
            <a:ext cx="4394200" cy="315912"/>
          </a:xfrm>
          <a:extLst/>
        </p:spPr>
        <p:txBody>
          <a:bodyPr/>
          <a:lstStyle>
            <a:lvl1pPr eaLnBrk="1" hangingPunct="1">
              <a:defRPr sz="1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nl-NL"/>
              <a:t>2011 EO for Ocean-Atmosphere interactions science Conference</a:t>
            </a:r>
          </a:p>
        </p:txBody>
      </p:sp>
    </p:spTree>
    <p:extLst>
      <p:ext uri="{BB962C8B-B14F-4D97-AF65-F5344CB8AC3E}">
        <p14:creationId xmlns:p14="http://schemas.microsoft.com/office/powerpoint/2010/main" val="3377360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C0960-887F-944A-91FD-BC99867391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8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A230-23A2-D845-AA21-0CEE195F75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9BB8-9BF5-1341-8EFD-715FF12767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D7A1-9B43-1742-A9D9-0312A2C4C2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2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B2E32-61B3-114E-A547-D12709D757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6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B50F-495E-D645-83F7-AF3FADFEFA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03D6-4965-DC4E-95FE-DDC9B97F7A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245225"/>
            <a:ext cx="670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245225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3BC7516-97EE-1E4A-A995-D601E6B795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1" name="Picture 7" descr="earth-from-logo-8inch-72dpi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47716"/>
            <a:ext cx="54864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14" y="46038"/>
            <a:ext cx="71104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14" y="160020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02" y="33339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73075" y="1001741"/>
            <a:ext cx="8434388" cy="166687"/>
          </a:xfrm>
          <a:prstGeom prst="roundRect">
            <a:avLst>
              <a:gd name="adj" fmla="val 875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" y="42866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96295" name="Text Box 7"/>
          <p:cNvSpPr txBox="1">
            <a:spLocks noChangeArrowheads="1"/>
          </p:cNvSpPr>
          <p:nvPr/>
        </p:nvSpPr>
        <p:spPr bwMode="auto">
          <a:xfrm>
            <a:off x="8343900" y="6421438"/>
            <a:ext cx="698500" cy="29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9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  <a:defRPr/>
            </a:pPr>
            <a:fld id="{8EA6F679-D795-C149-BF53-37D2EBCDB9D1}" type="slidenum">
              <a:rPr lang="en-GB" sz="1400" smtClean="0">
                <a:solidFill>
                  <a:srgbClr val="000000"/>
                </a:solidFill>
                <a:cs typeface="+mn-cs"/>
              </a:rPr>
              <a:pPr algn="r" eaLnBrk="1" hangingPunct="1">
                <a:lnSpc>
                  <a:spcPct val="94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t>‹nº›</a:t>
            </a:fld>
            <a:endParaRPr lang="en-GB" sz="140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6pPr>
      <a:lvl7pPr marL="9144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7pPr>
      <a:lvl8pPr marL="13716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8pPr>
      <a:lvl9pPr marL="18288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9pPr>
    </p:titleStyle>
    <p:bodyStyle>
      <a:lvl1pPr marL="341313" indent="-341313" algn="l" defTabSz="457200" rtl="0" eaLnBrk="0" fontAlgn="base" hangingPunct="0">
        <a:lnSpc>
          <a:spcPct val="12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1363" indent="-284163" algn="l" defTabSz="457200" rtl="0" eaLnBrk="0" fontAlgn="base" hangingPunct="0">
        <a:lnSpc>
          <a:spcPct val="12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defTabSz="457200" rtl="0" eaLnBrk="0" fontAlgn="base" hangingPunct="0">
        <a:lnSpc>
          <a:spcPct val="124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defTabSz="457200" rtl="0" eaLnBrk="0" fontAlgn="base" hangingPunct="0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defTabSz="457200" rtl="0" eaLnBrk="0" fontAlgn="base" hangingPunct="0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14" y="46038"/>
            <a:ext cx="71104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14" y="160020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02" y="33339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73075" y="1001741"/>
            <a:ext cx="8434388" cy="166687"/>
          </a:xfrm>
          <a:prstGeom prst="roundRect">
            <a:avLst>
              <a:gd name="adj" fmla="val 875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" y="42866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96295" name="Text Box 7"/>
          <p:cNvSpPr txBox="1">
            <a:spLocks noChangeArrowheads="1"/>
          </p:cNvSpPr>
          <p:nvPr/>
        </p:nvSpPr>
        <p:spPr bwMode="auto">
          <a:xfrm>
            <a:off x="8343900" y="6421438"/>
            <a:ext cx="698500" cy="29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9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  <a:defRPr/>
            </a:pPr>
            <a:fld id="{51A26EE3-68FF-C64D-9666-18654693BE50}" type="slidenum">
              <a:rPr lang="en-GB" sz="1400" smtClean="0">
                <a:solidFill>
                  <a:srgbClr val="000000"/>
                </a:solidFill>
                <a:cs typeface="+mn-cs"/>
              </a:rPr>
              <a:pPr algn="r" eaLnBrk="1" hangingPunct="1">
                <a:lnSpc>
                  <a:spcPct val="94000"/>
                </a:lnSpc>
                <a:spcBef>
                  <a:spcPts val="875"/>
                </a:spcBef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t>‹nº›</a:t>
            </a:fld>
            <a:endParaRPr lang="en-GB" sz="140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rgbClr val="000000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6pPr>
      <a:lvl7pPr marL="9144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7pPr>
      <a:lvl8pPr marL="13716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8pPr>
      <a:lvl9pPr marL="18288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rgbClr val="000000"/>
          </a:solidFill>
          <a:latin typeface="Arial" pitchFamily="34" charset="0"/>
        </a:defRPr>
      </a:lvl9pPr>
    </p:titleStyle>
    <p:bodyStyle>
      <a:lvl1pPr marL="341313" indent="-341313" algn="l" defTabSz="457200" rtl="0" eaLnBrk="0" fontAlgn="base" hangingPunct="0">
        <a:lnSpc>
          <a:spcPct val="12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1363" indent="-284163" algn="l" defTabSz="457200" rtl="0" eaLnBrk="0" fontAlgn="base" hangingPunct="0">
        <a:lnSpc>
          <a:spcPct val="12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defTabSz="457200" rtl="0" eaLnBrk="0" fontAlgn="base" hangingPunct="0">
        <a:lnSpc>
          <a:spcPct val="124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defTabSz="457200" rtl="0" eaLnBrk="0" fontAlgn="base" hangingPunct="0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defTabSz="457200" rtl="0" eaLnBrk="0" fontAlgn="base" hangingPunct="0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12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086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245225"/>
            <a:ext cx="670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245225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1866ED-CF78-1E4F-8EE7-DD6018DB3A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 descr="earth-from-logo-8inch-72dpi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47716"/>
            <a:ext cx="54864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945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4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2011 EUMETSAT Meteorological Satellite Conference</a:t>
            </a:r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8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High-resolution ASCAT winds near the coast</a:t>
            </a:r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000000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F6F2D462-F818-B249-A51A-E7D5EE40FE4C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Arial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ＭＳ Ｐゴシック" charset="0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3276600"/>
          </a:xfrm>
        </p:spPr>
        <p:txBody>
          <a:bodyPr/>
          <a:lstStyle/>
          <a:p>
            <a:pPr eaLnBrk="1" hangingPunct="1"/>
            <a:r>
              <a:rPr lang="en-US" sz="3200" b="1" i="1" dirty="0" smtClean="0">
                <a:solidFill>
                  <a:schemeClr val="tx1"/>
                </a:solidFill>
                <a:latin typeface="Cambria" charset="0"/>
              </a:rPr>
              <a:t>The Application </a:t>
            </a: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>of Satellite</a:t>
            </a:r>
            <a:br>
              <a:rPr lang="en-US" sz="3200" b="1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>Wind &amp; </a:t>
            </a:r>
            <a:r>
              <a:rPr lang="en-US" sz="3200" b="1" i="1" dirty="0" smtClean="0">
                <a:solidFill>
                  <a:schemeClr val="tx1"/>
                </a:solidFill>
                <a:latin typeface="Cambria" charset="0"/>
              </a:rPr>
              <a:t>Wave Products </a:t>
            </a: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>in Marine Forecasting </a:t>
            </a:r>
            <a:br>
              <a:rPr lang="en-US" sz="3200" b="1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>for South American Waters</a:t>
            </a:r>
            <a:br>
              <a:rPr lang="en-US" sz="3200" b="1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Cambria" charset="0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2800" i="1" dirty="0">
                <a:solidFill>
                  <a:schemeClr val="tx1"/>
                </a:solidFill>
                <a:latin typeface="Cambria" charset="0"/>
              </a:rPr>
              <a:t>A Training Workshop hosted by CPTEC</a:t>
            </a:r>
            <a:br>
              <a:rPr lang="en-US" sz="2800" i="1" dirty="0">
                <a:solidFill>
                  <a:schemeClr val="tx1"/>
                </a:solidFill>
                <a:latin typeface="Cambria" charset="0"/>
              </a:rPr>
            </a:br>
            <a:r>
              <a:rPr lang="en-US" sz="2400" i="1" dirty="0" err="1">
                <a:solidFill>
                  <a:schemeClr val="tx1"/>
                </a:solidFill>
                <a:latin typeface="Cambria" charset="0"/>
              </a:rPr>
              <a:t>Cachoeira</a:t>
            </a:r>
            <a:r>
              <a:rPr lang="en-US" sz="2400" i="1" dirty="0">
                <a:solidFill>
                  <a:schemeClr val="tx1"/>
                </a:solidFill>
                <a:latin typeface="Cambria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mbria" charset="0"/>
              </a:rPr>
              <a:t>Paulista</a:t>
            </a:r>
            <a:r>
              <a:rPr lang="en-US" sz="2400" i="1" dirty="0">
                <a:solidFill>
                  <a:schemeClr val="tx1"/>
                </a:solidFill>
                <a:latin typeface="Cambria" charset="0"/>
              </a:rPr>
              <a:t>, Brazil – May 14-19, 2012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76800"/>
            <a:ext cx="91440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i="1" dirty="0" err="1" smtClean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Dr</a:t>
            </a:r>
            <a:r>
              <a:rPr lang="en-US" sz="2400" b="1" i="1" dirty="0" smtClean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 Stan Wilson</a:t>
            </a:r>
          </a:p>
          <a:p>
            <a:pPr eaLnBrk="1" hangingPunct="1">
              <a:defRPr/>
            </a:pPr>
            <a:r>
              <a:rPr lang="en-US" sz="1800" b="1" i="1" dirty="0" smtClean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Visiting Scientist</a:t>
            </a:r>
          </a:p>
          <a:p>
            <a:pPr eaLnBrk="1" hangingPunct="1">
              <a:defRPr/>
            </a:pPr>
            <a:r>
              <a:rPr lang="en-US" sz="1800" b="1" i="1" dirty="0" smtClean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University Corporation for Atmospheric Research</a:t>
            </a:r>
          </a:p>
          <a:p>
            <a:pPr eaLnBrk="1" hangingPunct="1">
              <a:defRPr/>
            </a:pPr>
            <a:r>
              <a:rPr lang="en-US" sz="1800" b="1" i="1" dirty="0" err="1" smtClean="0">
                <a:solidFill>
                  <a:srgbClr val="000000"/>
                </a:solidFill>
                <a:latin typeface="Cambria" pitchFamily="18" charset="0"/>
                <a:ea typeface="+mn-ea"/>
                <a:cs typeface="+mn-cs"/>
              </a:rPr>
              <a:t>wswilson@ucar.edu</a:t>
            </a:r>
            <a:endParaRPr lang="en-US" sz="1800" b="1" i="1" dirty="0" smtClean="0">
              <a:solidFill>
                <a:srgbClr val="000000"/>
              </a:solidFill>
              <a:latin typeface="Cambria" pitchFamily="18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1800" b="1" i="1" dirty="0" smtClean="0">
              <a:solidFill>
                <a:srgbClr val="000000"/>
              </a:solidFill>
              <a:latin typeface="Cambria" pitchFamily="18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1800" b="1" i="1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17411" name="Picture 2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62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" descr="Nasa logo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228628"/>
            <a:ext cx="1371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INPE_logo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EUMETSAT logo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28"/>
            <a:ext cx="155575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CPTEC logo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127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5" descr="ucar-logo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8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8" descr="CEOSlogo-downsized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59132"/>
            <a:ext cx="14478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latin typeface="Cambria"/>
                <a:cs typeface="Cambria"/>
              </a:rPr>
              <a:t>The 3</a:t>
            </a:r>
            <a:r>
              <a:rPr lang="en-US" sz="3200" b="1" i="1" baseline="30000" dirty="0" smtClean="0">
                <a:latin typeface="Cambria"/>
                <a:cs typeface="Cambria"/>
              </a:rPr>
              <a:t>rd</a:t>
            </a:r>
            <a:r>
              <a:rPr lang="en-US" sz="3200" b="1" i="1" dirty="0" smtClean="0">
                <a:latin typeface="Cambria"/>
                <a:cs typeface="Cambria"/>
              </a:rPr>
              <a:t> Training Course will address </a:t>
            </a:r>
            <a:r>
              <a:rPr lang="en-US" sz="3200" b="1" i="1" dirty="0">
                <a:latin typeface="Cambria"/>
                <a:cs typeface="Cambria"/>
              </a:rPr>
              <a:t>h</a:t>
            </a:r>
            <a:r>
              <a:rPr lang="en-US" sz="3200" b="1" i="1" dirty="0" smtClean="0">
                <a:latin typeface="Cambria"/>
                <a:cs typeface="Cambria"/>
              </a:rPr>
              <a:t>ow to</a:t>
            </a:r>
            <a:r>
              <a:rPr lang="en-US" sz="3600" b="1" i="1" dirty="0" smtClean="0">
                <a:latin typeface="Cambria"/>
                <a:cs typeface="Cambria"/>
              </a:rPr>
              <a:t>   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Access OVW &amp; SWH products (EUMETCAST, NOAA DDS , GTS, FTP, etc.)</a:t>
            </a:r>
          </a:p>
          <a:p>
            <a:r>
              <a:rPr lang="en-US" sz="2800" dirty="0" smtClean="0"/>
              <a:t>Use NAWIPS analysis/display system as a tool to facilitate handling these products</a:t>
            </a:r>
          </a:p>
          <a:p>
            <a:r>
              <a:rPr lang="en-US" sz="2800" dirty="0" smtClean="0"/>
              <a:t>Assess the performance of numerical weather prediction (NWP) and ocean-model forecasts through direct comparisons with OVW and SWH products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6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 11 Instructors 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343400" cy="4525963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NOAA Ocean Prediction </a:t>
            </a:r>
            <a:r>
              <a:rPr lang="en-US" sz="2400" dirty="0" err="1" smtClean="0">
                <a:latin typeface="Arial" charset="0"/>
              </a:rPr>
              <a:t>Ctr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 err="1" smtClean="0">
                <a:latin typeface="Arial" charset="0"/>
              </a:rPr>
              <a:t>Météo</a:t>
            </a:r>
            <a:r>
              <a:rPr lang="en-US" sz="2400" dirty="0">
                <a:latin typeface="Arial" charset="0"/>
              </a:rPr>
              <a:t>-France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Florida State </a:t>
            </a:r>
            <a:r>
              <a:rPr lang="en-US" sz="2400" dirty="0" smtClean="0">
                <a:latin typeface="Arial" charset="0"/>
              </a:rPr>
              <a:t>University</a:t>
            </a:r>
          </a:p>
          <a:p>
            <a:r>
              <a:rPr lang="en-US" sz="2400" dirty="0" smtClean="0">
                <a:latin typeface="Arial" charset="0"/>
              </a:rPr>
              <a:t>NOAA Satellite Service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KNMI</a:t>
            </a:r>
          </a:p>
          <a:p>
            <a:r>
              <a:rPr lang="en-US" sz="2400" dirty="0" smtClean="0">
                <a:latin typeface="Arial" charset="0"/>
              </a:rPr>
              <a:t>CPTEC</a:t>
            </a:r>
            <a:endParaRPr lang="en-US" sz="2400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600" y="1600206"/>
            <a:ext cx="3886200" cy="4525963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Joe Sienkiewicz</a:t>
            </a:r>
          </a:p>
          <a:p>
            <a:r>
              <a:rPr lang="en-US" sz="2400" dirty="0" err="1">
                <a:latin typeface="Arial" charset="0"/>
              </a:rPr>
              <a:t>Stephane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Lirola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Jean-Michel </a:t>
            </a:r>
            <a:r>
              <a:rPr lang="en-US" sz="2400" dirty="0" err="1">
                <a:latin typeface="Arial" charset="0"/>
              </a:rPr>
              <a:t>Lefevre</a:t>
            </a:r>
            <a:r>
              <a:rPr lang="en-US" sz="2400" dirty="0">
                <a:latin typeface="Arial" charset="0"/>
              </a:rPr>
              <a:t>   </a:t>
            </a:r>
          </a:p>
          <a:p>
            <a:r>
              <a:rPr lang="en-US" sz="2400" dirty="0">
                <a:latin typeface="Arial" charset="0"/>
              </a:rPr>
              <a:t>Mark </a:t>
            </a:r>
            <a:r>
              <a:rPr lang="en-US" sz="2400" dirty="0" smtClean="0">
                <a:latin typeface="Arial" charset="0"/>
              </a:rPr>
              <a:t>Bourassa</a:t>
            </a:r>
          </a:p>
          <a:p>
            <a:r>
              <a:rPr lang="en-US" sz="2400" dirty="0" smtClean="0">
                <a:latin typeface="Arial" charset="0"/>
              </a:rPr>
              <a:t>Paul Chang</a:t>
            </a:r>
          </a:p>
          <a:p>
            <a:r>
              <a:rPr lang="en-US" sz="2400" dirty="0" err="1">
                <a:latin typeface="Arial" charset="0"/>
              </a:rPr>
              <a:t>Zorana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Jelenak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Ad </a:t>
            </a:r>
            <a:r>
              <a:rPr lang="en-US" sz="2400" dirty="0" err="1" smtClean="0">
                <a:latin typeface="Arial" charset="0"/>
              </a:rPr>
              <a:t>Stoffelen</a:t>
            </a:r>
            <a:endParaRPr lang="en-US" sz="2400" dirty="0" smtClean="0">
              <a:latin typeface="Arial" charset="0"/>
            </a:endParaRPr>
          </a:p>
          <a:p>
            <a:r>
              <a:rPr lang="en-US" sz="2400" dirty="0" err="1" smtClean="0">
                <a:latin typeface="Arial" charset="0"/>
              </a:rPr>
              <a:t>Walendio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Almeida  </a:t>
            </a:r>
          </a:p>
          <a:p>
            <a:r>
              <a:rPr lang="en-US" sz="2400" dirty="0">
                <a:latin typeface="Arial" charset="0"/>
              </a:rPr>
              <a:t>Milton </a:t>
            </a:r>
            <a:r>
              <a:rPr lang="en-US" sz="2400" dirty="0" err="1">
                <a:latin typeface="Arial" charset="0"/>
              </a:rPr>
              <a:t>Kampel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Gustavo Ortiz</a:t>
            </a:r>
          </a:p>
          <a:p>
            <a:r>
              <a:rPr lang="en-US" sz="2400" dirty="0" err="1">
                <a:latin typeface="Arial" charset="0"/>
              </a:rPr>
              <a:t>Rosio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Camayo</a:t>
            </a:r>
            <a:r>
              <a:rPr lang="en-US" sz="2400" dirty="0">
                <a:latin typeface="Arial" charset="0"/>
              </a:rPr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24 Students 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operational marine forecasters and two researchers from each country interested in participating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Argentina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Brazil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Chile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Colombia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Ecuador </a:t>
            </a:r>
          </a:p>
          <a:p>
            <a:pPr lvl="2">
              <a:buFont typeface="Courier New"/>
              <a:buChar char="o"/>
            </a:pPr>
            <a:r>
              <a:rPr lang="en-US" sz="2800" dirty="0" smtClean="0"/>
              <a:t> Peru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5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The 1</a:t>
            </a:r>
            <a:r>
              <a:rPr lang="en-US" sz="3600" b="1" i="1" baseline="30000" dirty="0" smtClean="0">
                <a:latin typeface="Cambria"/>
                <a:cs typeface="Cambria"/>
              </a:rPr>
              <a:t>st</a:t>
            </a:r>
            <a:r>
              <a:rPr lang="en-US" sz="3600" b="1" i="1" dirty="0" smtClean="0">
                <a:latin typeface="Cambria"/>
                <a:cs typeface="Cambria"/>
              </a:rPr>
              <a:t> </a:t>
            </a:r>
            <a:r>
              <a:rPr lang="en-US" sz="3600" b="1" i="1" dirty="0">
                <a:latin typeface="Cambria"/>
                <a:cs typeface="Cambria"/>
              </a:rPr>
              <a:t>Training </a:t>
            </a:r>
            <a:r>
              <a:rPr lang="en-US" sz="3600" b="1" i="1" dirty="0" smtClean="0">
                <a:latin typeface="Cambria"/>
                <a:cs typeface="Cambria"/>
              </a:rPr>
              <a:t>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F</a:t>
            </a:r>
            <a:r>
              <a:rPr lang="en-US" sz="2800" dirty="0" smtClean="0">
                <a:latin typeface="Arial" charset="0"/>
              </a:rPr>
              <a:t>ocused on developing countries with forecast responsibility in Southern Hemisphere </a:t>
            </a:r>
            <a:r>
              <a:rPr lang="en-US" sz="2800" dirty="0" err="1" smtClean="0">
                <a:latin typeface="Arial" charset="0"/>
              </a:rPr>
              <a:t>MetAreas</a:t>
            </a:r>
            <a:r>
              <a:rPr lang="en-US" sz="2800" dirty="0" smtClean="0">
                <a:latin typeface="Arial" charset="0"/>
              </a:rPr>
              <a:t> </a:t>
            </a:r>
            <a:endParaRPr lang="en-US" sz="2800" dirty="0">
              <a:latin typeface="Arial" charset="0"/>
            </a:endParaRPr>
          </a:p>
          <a:p>
            <a:r>
              <a:rPr lang="en-US" sz="2800" dirty="0"/>
              <a:t>Argentina, Brazil, Chile, Fiji &amp; South Africa participated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It represented </a:t>
            </a:r>
            <a:r>
              <a:rPr lang="en-US" sz="2800" dirty="0">
                <a:latin typeface="Arial" charset="0"/>
              </a:rPr>
              <a:t>a partnership between</a:t>
            </a:r>
          </a:p>
          <a:p>
            <a:pPr lvl="1"/>
            <a:r>
              <a:rPr lang="en-US" sz="2400" dirty="0" smtClean="0">
                <a:latin typeface="Arial" charset="0"/>
              </a:rPr>
              <a:t>IOC/IODE </a:t>
            </a:r>
            <a:r>
              <a:rPr lang="en-US" sz="2400" dirty="0">
                <a:latin typeface="Arial" charset="0"/>
              </a:rPr>
              <a:t>– local </a:t>
            </a:r>
            <a:r>
              <a:rPr lang="en-US" sz="2400" dirty="0" smtClean="0">
                <a:latin typeface="Arial" charset="0"/>
              </a:rPr>
              <a:t>host</a:t>
            </a:r>
          </a:p>
          <a:p>
            <a:pPr lvl="1"/>
            <a:r>
              <a:rPr lang="en-US" sz="2400" dirty="0" smtClean="0">
                <a:latin typeface="Arial" charset="0"/>
              </a:rPr>
              <a:t>Flanders Government – student travel via the IOC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EUMETSAT – instructor travel</a:t>
            </a:r>
          </a:p>
          <a:p>
            <a:pPr lvl="1"/>
            <a:r>
              <a:rPr lang="en-US" sz="2400" dirty="0" smtClean="0">
                <a:latin typeface="Arial" charset="0"/>
              </a:rPr>
              <a:t>NOAA </a:t>
            </a:r>
            <a:r>
              <a:rPr lang="en-US" sz="2400" dirty="0">
                <a:latin typeface="Arial" charset="0"/>
              </a:rPr>
              <a:t>– instructor </a:t>
            </a:r>
            <a:r>
              <a:rPr lang="en-US" sz="2400" dirty="0" smtClean="0">
                <a:latin typeface="Arial" charset="0"/>
              </a:rPr>
              <a:t>travel</a:t>
            </a:r>
          </a:p>
          <a:p>
            <a:r>
              <a:rPr lang="en-US" sz="2800" dirty="0" smtClean="0">
                <a:latin typeface="Arial" charset="0"/>
              </a:rPr>
              <a:t>Students used PCs   </a:t>
            </a:r>
          </a:p>
          <a:p>
            <a:endParaRPr lang="en-US" dirty="0" smtClean="0">
              <a:latin typeface="Arial" charset="0"/>
            </a:endParaRP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2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Observations from </a:t>
            </a:r>
            <a:br>
              <a:rPr lang="en-US" sz="3600" b="1" i="1" dirty="0" smtClean="0">
                <a:latin typeface="Cambria"/>
                <a:cs typeface="Cambria"/>
              </a:rPr>
            </a:br>
            <a:r>
              <a:rPr lang="en-US" sz="3600" b="1" i="1" dirty="0" smtClean="0">
                <a:latin typeface="Cambria"/>
                <a:cs typeface="Cambria"/>
              </a:rPr>
              <a:t>the </a:t>
            </a:r>
            <a:r>
              <a:rPr lang="en-US" sz="3600" b="1" i="1" dirty="0">
                <a:latin typeface="Cambria"/>
                <a:cs typeface="Cambria"/>
              </a:rPr>
              <a:t>1</a:t>
            </a:r>
            <a:r>
              <a:rPr lang="en-US" sz="3600" b="1" i="1" baseline="30000" dirty="0">
                <a:latin typeface="Cambria"/>
                <a:cs typeface="Cambria"/>
              </a:rPr>
              <a:t>st</a:t>
            </a:r>
            <a:r>
              <a:rPr lang="en-US" sz="3600" b="1" i="1" dirty="0">
                <a:latin typeface="Cambria"/>
                <a:cs typeface="Cambria"/>
              </a:rPr>
              <a:t> Training </a:t>
            </a:r>
            <a:r>
              <a:rPr lang="en-US" sz="3600" b="1" i="1" dirty="0" smtClean="0">
                <a:latin typeface="Cambria"/>
                <a:cs typeface="Cambria"/>
              </a:rPr>
              <a:t>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i="1" dirty="0" smtClean="0"/>
          </a:p>
          <a:p>
            <a:r>
              <a:rPr lang="en-US" sz="2800" i="1" dirty="0" smtClean="0"/>
              <a:t>Students were enthusiastic, but wanted</a:t>
            </a:r>
          </a:p>
          <a:p>
            <a:pPr lvl="1"/>
            <a:r>
              <a:rPr lang="en-US" i="1" dirty="0"/>
              <a:t>M</a:t>
            </a:r>
            <a:r>
              <a:rPr lang="en-US" i="1" dirty="0" smtClean="0"/>
              <a:t>ore </a:t>
            </a:r>
            <a:r>
              <a:rPr lang="en-US" i="1" dirty="0"/>
              <a:t>actual data to work with </a:t>
            </a:r>
          </a:p>
          <a:p>
            <a:pPr lvl="1"/>
            <a:r>
              <a:rPr lang="en-US" i="1" dirty="0"/>
              <a:t>T</a:t>
            </a:r>
            <a:r>
              <a:rPr lang="en-US" i="1" dirty="0" smtClean="0"/>
              <a:t>raining </a:t>
            </a:r>
            <a:r>
              <a:rPr lang="en-US" i="1" dirty="0"/>
              <a:t>with the use of actual </a:t>
            </a:r>
            <a:r>
              <a:rPr lang="en-US" i="1" dirty="0" smtClean="0"/>
              <a:t>software</a:t>
            </a:r>
          </a:p>
          <a:p>
            <a:pPr lvl="1"/>
            <a:r>
              <a:rPr lang="en-US" i="1" dirty="0"/>
              <a:t>Practical exercises of </a:t>
            </a:r>
            <a:r>
              <a:rPr lang="en-US" i="1" dirty="0" smtClean="0"/>
              <a:t>situations </a:t>
            </a:r>
            <a:r>
              <a:rPr lang="en-US" i="1" dirty="0"/>
              <a:t>faced by </a:t>
            </a:r>
            <a:r>
              <a:rPr lang="en-US" i="1" dirty="0" smtClean="0"/>
              <a:t>forecasters in their own countries</a:t>
            </a:r>
            <a:endParaRPr lang="en-US" i="1" dirty="0"/>
          </a:p>
          <a:p>
            <a:r>
              <a:rPr lang="en-US" sz="2800" i="1" dirty="0" smtClean="0"/>
              <a:t>Lectures were too </a:t>
            </a:r>
            <a:r>
              <a:rPr lang="en-US" sz="2800" i="1" dirty="0"/>
              <a:t>fast </a:t>
            </a:r>
            <a:r>
              <a:rPr lang="en-US" sz="2800" i="1" dirty="0" smtClean="0"/>
              <a:t>for some non</a:t>
            </a:r>
            <a:r>
              <a:rPr lang="en-US" sz="2800" i="1" dirty="0"/>
              <a:t>-native English speakers</a:t>
            </a:r>
          </a:p>
          <a:p>
            <a:endParaRPr lang="en-US" sz="2800" i="1" dirty="0"/>
          </a:p>
          <a:p>
            <a:endParaRPr lang="en-US" sz="2800" i="1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Lessons Learned from </a:t>
            </a:r>
            <a:br>
              <a:rPr lang="en-US" sz="3600" b="1" i="1" dirty="0" smtClean="0">
                <a:latin typeface="Cambria"/>
                <a:cs typeface="Cambria"/>
              </a:rPr>
            </a:br>
            <a:r>
              <a:rPr lang="en-US" sz="3600" b="1" i="1" dirty="0" smtClean="0">
                <a:latin typeface="Cambria"/>
                <a:cs typeface="Cambria"/>
              </a:rPr>
              <a:t>the 1</a:t>
            </a:r>
            <a:r>
              <a:rPr lang="en-US" sz="3600" b="1" i="1" baseline="30000" dirty="0" smtClean="0">
                <a:latin typeface="Cambria"/>
                <a:cs typeface="Cambria"/>
              </a:rPr>
              <a:t>st</a:t>
            </a:r>
            <a:r>
              <a:rPr lang="en-US" sz="3600" b="1" i="1" dirty="0" smtClean="0">
                <a:latin typeface="Cambria"/>
                <a:cs typeface="Cambria"/>
              </a:rPr>
              <a:t> Training 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305800" cy="4525963"/>
          </a:xfrm>
        </p:spPr>
        <p:txBody>
          <a:bodyPr/>
          <a:lstStyle/>
          <a:p>
            <a:r>
              <a:rPr lang="en-US" sz="2800" dirty="0" smtClean="0"/>
              <a:t>Satellite agencies need to address the difficulty NMS have keeping track of multiple satellite sources, multiple procedures &amp; data formats</a:t>
            </a:r>
          </a:p>
          <a:p>
            <a:r>
              <a:rPr lang="en-US" sz="2800" dirty="0" smtClean="0"/>
              <a:t>Some NMS have limited </a:t>
            </a:r>
            <a:r>
              <a:rPr lang="en-US" sz="2800" dirty="0"/>
              <a:t>c</a:t>
            </a:r>
            <a:r>
              <a:rPr lang="en-US" sz="2800" dirty="0" smtClean="0"/>
              <a:t>omputing power &amp; communications bandwidth to cope with the data</a:t>
            </a:r>
          </a:p>
          <a:p>
            <a:r>
              <a:rPr lang="en-US" sz="2800" dirty="0" smtClean="0"/>
              <a:t>Even if a given integrated visualization system were used in the classroom, the 5 participating NMS had different or no analysis/display systems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ach Workshop to focus on a given region to </a:t>
            </a:r>
            <a:r>
              <a:rPr lang="en-US" sz="2800" dirty="0"/>
              <a:t>maximize </a:t>
            </a:r>
            <a:r>
              <a:rPr lang="en-US" sz="2800" dirty="0" smtClean="0"/>
              <a:t>participation &amp; minimize travel expense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The 2</a:t>
            </a:r>
            <a:r>
              <a:rPr lang="en-US" sz="3600" b="1" i="1" baseline="30000" dirty="0" smtClean="0">
                <a:latin typeface="Cambria"/>
                <a:cs typeface="Cambria"/>
              </a:rPr>
              <a:t>nd</a:t>
            </a:r>
            <a:r>
              <a:rPr lang="en-US" sz="3600" b="1" i="1" dirty="0" smtClean="0">
                <a:latin typeface="Cambria"/>
                <a:cs typeface="Cambria"/>
              </a:rPr>
              <a:t> </a:t>
            </a:r>
            <a:r>
              <a:rPr lang="en-US" sz="3600" b="1" i="1" dirty="0">
                <a:latin typeface="Cambria"/>
                <a:cs typeface="Cambria"/>
              </a:rPr>
              <a:t>Training </a:t>
            </a:r>
            <a:r>
              <a:rPr lang="en-US" sz="3600" b="1" i="1" dirty="0" smtClean="0">
                <a:latin typeface="Cambria"/>
                <a:cs typeface="Cambria"/>
              </a:rPr>
              <a:t>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F</a:t>
            </a:r>
            <a:r>
              <a:rPr lang="en-US" sz="2800" dirty="0" smtClean="0">
                <a:latin typeface="Arial" charset="0"/>
              </a:rPr>
              <a:t>ocused on operational forecasters in Europe </a:t>
            </a:r>
          </a:p>
          <a:p>
            <a:r>
              <a:rPr lang="en-GB" sz="2800" dirty="0"/>
              <a:t>Bulgaria, Estonia, Greece, Iceland, Italy, Latvia, Slovenia &amp; Turkey participated 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It represented </a:t>
            </a:r>
            <a:r>
              <a:rPr lang="en-US" sz="2800" dirty="0">
                <a:latin typeface="Arial" charset="0"/>
              </a:rPr>
              <a:t>a partnership between</a:t>
            </a:r>
          </a:p>
          <a:p>
            <a:pPr lvl="1"/>
            <a:r>
              <a:rPr lang="en-US" sz="2400" dirty="0" smtClean="0">
                <a:latin typeface="Arial" charset="0"/>
              </a:rPr>
              <a:t>IOC/IODE </a:t>
            </a:r>
            <a:r>
              <a:rPr lang="en-US" sz="2400" dirty="0">
                <a:latin typeface="Arial" charset="0"/>
              </a:rPr>
              <a:t>– local </a:t>
            </a:r>
            <a:r>
              <a:rPr lang="en-US" sz="2400" dirty="0" smtClean="0">
                <a:latin typeface="Arial" charset="0"/>
              </a:rPr>
              <a:t>host</a:t>
            </a:r>
          </a:p>
          <a:p>
            <a:pPr lvl="1"/>
            <a:r>
              <a:rPr lang="en-US" sz="2400" dirty="0" smtClean="0">
                <a:latin typeface="Arial" charset="0"/>
              </a:rPr>
              <a:t>Flanders Government – student travel 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EUMETSAT – instructor travel</a:t>
            </a:r>
          </a:p>
          <a:p>
            <a:pPr lvl="1"/>
            <a:r>
              <a:rPr lang="en-US" sz="2400" dirty="0" smtClean="0">
                <a:latin typeface="Arial" charset="0"/>
              </a:rPr>
              <a:t>NOAA </a:t>
            </a:r>
            <a:r>
              <a:rPr lang="en-US" sz="2400" dirty="0">
                <a:latin typeface="Arial" charset="0"/>
              </a:rPr>
              <a:t>– instructor </a:t>
            </a:r>
            <a:r>
              <a:rPr lang="en-US" sz="2400" dirty="0" smtClean="0">
                <a:latin typeface="Arial" charset="0"/>
              </a:rPr>
              <a:t>travel</a:t>
            </a:r>
          </a:p>
          <a:p>
            <a:r>
              <a:rPr lang="en-US" sz="2800" dirty="0" smtClean="0">
                <a:latin typeface="Arial" charset="0"/>
              </a:rPr>
              <a:t>Students used PCs with NAWIPS installed  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Observations from </a:t>
            </a:r>
            <a:r>
              <a:rPr lang="en-US" sz="3600" b="1" i="1" dirty="0">
                <a:latin typeface="Cambria"/>
                <a:cs typeface="Cambria"/>
              </a:rPr>
              <a:t/>
            </a:r>
            <a:br>
              <a:rPr lang="en-US" sz="3600" b="1" i="1" dirty="0">
                <a:latin typeface="Cambria"/>
                <a:cs typeface="Cambria"/>
              </a:rPr>
            </a:br>
            <a:r>
              <a:rPr lang="en-US" sz="3600" b="1" i="1" dirty="0" smtClean="0">
                <a:latin typeface="Cambria"/>
                <a:cs typeface="Cambria"/>
              </a:rPr>
              <a:t> </a:t>
            </a:r>
            <a:r>
              <a:rPr lang="en-US" sz="3600" b="1" i="1" dirty="0">
                <a:latin typeface="Cambria"/>
                <a:cs typeface="Cambria"/>
              </a:rPr>
              <a:t>the </a:t>
            </a:r>
            <a:r>
              <a:rPr lang="en-US" sz="3600" b="1" i="1" dirty="0" smtClean="0">
                <a:latin typeface="Cambria"/>
                <a:cs typeface="Cambria"/>
              </a:rPr>
              <a:t>2</a:t>
            </a:r>
            <a:r>
              <a:rPr lang="en-US" sz="3600" b="1" i="1" baseline="30000" dirty="0" smtClean="0">
                <a:latin typeface="Cambria"/>
                <a:cs typeface="Cambria"/>
              </a:rPr>
              <a:t>nd</a:t>
            </a:r>
            <a:r>
              <a:rPr lang="en-US" sz="3600" b="1" i="1" dirty="0" smtClean="0">
                <a:latin typeface="Cambria"/>
                <a:cs typeface="Cambria"/>
              </a:rPr>
              <a:t> </a:t>
            </a:r>
            <a:r>
              <a:rPr lang="en-US" sz="3600" b="1" i="1" dirty="0">
                <a:latin typeface="Cambria"/>
                <a:cs typeface="Cambria"/>
              </a:rPr>
              <a:t>Training </a:t>
            </a:r>
            <a:r>
              <a:rPr lang="en-US" sz="3600" b="1" i="1" dirty="0" smtClean="0">
                <a:latin typeface="Cambria"/>
                <a:cs typeface="Cambria"/>
              </a:rPr>
              <a:t>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458200" cy="4525963"/>
          </a:xfrm>
        </p:spPr>
        <p:txBody>
          <a:bodyPr/>
          <a:lstStyle/>
          <a:p>
            <a:r>
              <a:rPr lang="en-GB" sz="2800" dirty="0" smtClean="0"/>
              <a:t>Most students do not have routine access to an </a:t>
            </a:r>
            <a:r>
              <a:rPr lang="en-GB" sz="2800" dirty="0"/>
              <a:t>integrated visualisation system </a:t>
            </a:r>
            <a:r>
              <a:rPr lang="en-GB" sz="2800" dirty="0" smtClean="0"/>
              <a:t>  </a:t>
            </a:r>
          </a:p>
          <a:p>
            <a:r>
              <a:rPr lang="en-GB" sz="2800" dirty="0" smtClean="0"/>
              <a:t>Most European NMS don’t use OVW &amp; SWH data</a:t>
            </a:r>
          </a:p>
          <a:p>
            <a:r>
              <a:rPr lang="en-GB" sz="2800" dirty="0" smtClean="0"/>
              <a:t>Use of NAWIPS with historical data provided opportunities for students to play with data in their own areas of interest</a:t>
            </a:r>
            <a:endParaRPr lang="en-US" sz="2800" dirty="0" smtClean="0"/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course demonstrated that improvement in their marine safety forecasts could be made through the application of these </a:t>
            </a:r>
            <a:r>
              <a:rPr lang="en-GB" sz="2800" dirty="0" smtClean="0"/>
              <a:t>data</a:t>
            </a:r>
            <a:endParaRPr lang="en-US" sz="2800" dirty="0"/>
          </a:p>
          <a:p>
            <a:endParaRPr lang="en-US" sz="2800" i="1" dirty="0"/>
          </a:p>
          <a:p>
            <a:endParaRPr lang="en-US" sz="2800" i="1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3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Lessons Learned from </a:t>
            </a:r>
            <a:br>
              <a:rPr lang="en-US" sz="3600" b="1" i="1" dirty="0" smtClean="0">
                <a:latin typeface="Cambria"/>
                <a:cs typeface="Cambria"/>
              </a:rPr>
            </a:br>
            <a:r>
              <a:rPr lang="en-US" sz="3600" b="1" i="1" dirty="0" smtClean="0">
                <a:latin typeface="Cambria"/>
                <a:cs typeface="Cambria"/>
              </a:rPr>
              <a:t>the 2</a:t>
            </a:r>
            <a:r>
              <a:rPr lang="en-US" sz="3600" b="1" i="1" baseline="30000" dirty="0" smtClean="0">
                <a:latin typeface="Cambria"/>
                <a:cs typeface="Cambria"/>
              </a:rPr>
              <a:t>nd</a:t>
            </a:r>
            <a:r>
              <a:rPr lang="en-US" sz="3600" b="1" i="1" dirty="0" smtClean="0">
                <a:latin typeface="Cambria"/>
                <a:cs typeface="Cambria"/>
              </a:rPr>
              <a:t> Training Workshop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Higher capacity </a:t>
            </a:r>
            <a:r>
              <a:rPr lang="en-GB" sz="2800" dirty="0" smtClean="0"/>
              <a:t>machines</a:t>
            </a:r>
            <a:endParaRPr lang="en-US" sz="2800" dirty="0"/>
          </a:p>
          <a:p>
            <a:pPr lvl="0"/>
            <a:r>
              <a:rPr lang="en-GB" sz="2800" dirty="0"/>
              <a:t>Come with real examples, each </a:t>
            </a:r>
            <a:r>
              <a:rPr lang="en-GB" sz="2800" dirty="0" smtClean="0"/>
              <a:t>with fully </a:t>
            </a:r>
            <a:r>
              <a:rPr lang="en-GB" sz="2800" dirty="0"/>
              <a:t>prepared data, preferably from regions of interest to the </a:t>
            </a:r>
            <a:r>
              <a:rPr lang="en-GB" sz="2800" dirty="0" smtClean="0"/>
              <a:t>students</a:t>
            </a:r>
            <a:endParaRPr lang="en-US" sz="2800" dirty="0"/>
          </a:p>
          <a:p>
            <a:pPr lvl="0"/>
            <a:r>
              <a:rPr lang="en-GB" sz="2800" dirty="0"/>
              <a:t>Have local staff available who understand the IT environment and can check out the implementation </a:t>
            </a:r>
            <a:r>
              <a:rPr lang="en-GB" sz="2800" dirty="0" smtClean="0"/>
              <a:t>beforehand</a:t>
            </a:r>
            <a:endParaRPr lang="en-US" sz="2800" dirty="0"/>
          </a:p>
          <a:p>
            <a:pPr lvl="0"/>
            <a:r>
              <a:rPr lang="en-GB" sz="2800" dirty="0" smtClean="0"/>
              <a:t>Would be nice to have </a:t>
            </a:r>
            <a:r>
              <a:rPr lang="en-GB" sz="2800" dirty="0"/>
              <a:t>a live data feed </a:t>
            </a:r>
            <a:r>
              <a:rPr lang="en-GB" sz="2800" dirty="0" smtClean="0"/>
              <a:t>available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>
                <a:solidFill>
                  <a:srgbClr val="000000"/>
                </a:solidFill>
                <a:latin typeface="Cambria" charset="0"/>
              </a:rPr>
              <a:t>The Application of Satellite Wind &amp; Wave Products in Marine Forecasting for South American Waters</a:t>
            </a:r>
            <a:endParaRPr lang="en-US" sz="2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Third in a series of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raining Workshops promoting the use of wind and wave products in marine forecasting </a:t>
            </a:r>
          </a:p>
          <a:p>
            <a:r>
              <a:rPr lang="en-US" sz="2400" dirty="0">
                <a:latin typeface="+mj-lt"/>
                <a:cs typeface="Cambria"/>
              </a:rPr>
              <a:t>To be held at </a:t>
            </a:r>
            <a:r>
              <a:rPr lang="en-US" sz="2400" dirty="0" smtClean="0">
                <a:latin typeface="+mj-lt"/>
                <a:cs typeface="Cambria"/>
              </a:rPr>
              <a:t>CPTEC </a:t>
            </a:r>
            <a:r>
              <a:rPr lang="en-US" sz="2400" dirty="0">
                <a:latin typeface="+mj-lt"/>
                <a:cs typeface="Cambria"/>
              </a:rPr>
              <a:t>in </a:t>
            </a:r>
            <a:r>
              <a:rPr lang="en-US" sz="2400" dirty="0" err="1">
                <a:latin typeface="+mj-lt"/>
                <a:cs typeface="Cambria"/>
              </a:rPr>
              <a:t>Cachoeira</a:t>
            </a:r>
            <a:r>
              <a:rPr lang="en-US" sz="2400" dirty="0">
                <a:latin typeface="+mj-lt"/>
                <a:cs typeface="Cambria"/>
              </a:rPr>
              <a:t> </a:t>
            </a:r>
            <a:r>
              <a:rPr lang="en-US" sz="2400" dirty="0" err="1">
                <a:latin typeface="+mj-lt"/>
                <a:cs typeface="Cambria"/>
              </a:rPr>
              <a:t>Paulista</a:t>
            </a:r>
            <a:r>
              <a:rPr lang="en-US" sz="2400" dirty="0">
                <a:latin typeface="+mj-lt"/>
                <a:cs typeface="Cambria"/>
              </a:rPr>
              <a:t>, Brazil, May 14-19, 2012 </a:t>
            </a:r>
          </a:p>
          <a:p>
            <a:r>
              <a:rPr lang="en-US" sz="2400" dirty="0" smtClean="0">
                <a:latin typeface="+mj-lt"/>
              </a:rPr>
              <a:t>To focus on major South American countries bordering the Atlantic &amp; Pacific </a:t>
            </a:r>
          </a:p>
          <a:p>
            <a:r>
              <a:rPr lang="en-US" sz="2400" dirty="0" smtClean="0">
                <a:latin typeface="+mj-lt"/>
              </a:rPr>
              <a:t>It represents a partnership between</a:t>
            </a:r>
          </a:p>
          <a:p>
            <a:pPr lvl="1"/>
            <a:r>
              <a:rPr lang="en-US" sz="2400" dirty="0" smtClean="0">
                <a:latin typeface="+mj-lt"/>
              </a:rPr>
              <a:t>INPE’s CPTEC – local host </a:t>
            </a:r>
          </a:p>
          <a:p>
            <a:pPr lvl="1"/>
            <a:r>
              <a:rPr lang="en-US" sz="2400" dirty="0" smtClean="0">
                <a:latin typeface="+mj-lt"/>
              </a:rPr>
              <a:t>NASA – student &amp; instructor travel via UCAR</a:t>
            </a:r>
          </a:p>
          <a:p>
            <a:pPr lvl="1"/>
            <a:r>
              <a:rPr lang="en-US" sz="2400" dirty="0" smtClean="0">
                <a:latin typeface="+mj-lt"/>
              </a:rPr>
              <a:t>EUMETSAT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instructor travel &amp; web support</a:t>
            </a:r>
          </a:p>
          <a:p>
            <a:pPr lvl="1"/>
            <a:r>
              <a:rPr lang="en-US" sz="2400" dirty="0" smtClean="0">
                <a:latin typeface="+mj-lt"/>
              </a:rPr>
              <a:t>NOAA – instructor travel</a:t>
            </a:r>
          </a:p>
          <a:p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latin typeface="Cambria"/>
                <a:cs typeface="Cambria"/>
              </a:rPr>
              <a:t>The 3</a:t>
            </a:r>
            <a:r>
              <a:rPr lang="en-US" sz="3600" b="1" i="1" baseline="30000" dirty="0" smtClean="0">
                <a:latin typeface="Cambria"/>
                <a:cs typeface="Cambria"/>
              </a:rPr>
              <a:t>rd</a:t>
            </a:r>
            <a:r>
              <a:rPr lang="en-US" sz="3600" b="1" i="1" dirty="0" smtClean="0">
                <a:latin typeface="Cambria"/>
                <a:cs typeface="Cambria"/>
              </a:rPr>
              <a:t> Training Workshop </a:t>
            </a:r>
            <a:endParaRPr lang="en-US" sz="3600" b="1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</a:t>
            </a:r>
            <a:r>
              <a:rPr lang="en-US" sz="2800" dirty="0" smtClean="0"/>
              <a:t>ocus </a:t>
            </a:r>
            <a:r>
              <a:rPr lang="en-US" sz="2800" dirty="0"/>
              <a:t>on </a:t>
            </a:r>
            <a:r>
              <a:rPr lang="en-US" sz="2800" dirty="0" smtClean="0"/>
              <a:t>the 6 major </a:t>
            </a:r>
            <a:r>
              <a:rPr lang="en-US" sz="2800" dirty="0"/>
              <a:t>South American countries bordering the Atlantic </a:t>
            </a:r>
            <a:r>
              <a:rPr lang="en-US" sz="2800" dirty="0" smtClean="0"/>
              <a:t>and </a:t>
            </a:r>
            <a:r>
              <a:rPr lang="en-US" sz="2800" dirty="0"/>
              <a:t>Pacific </a:t>
            </a:r>
          </a:p>
          <a:p>
            <a:r>
              <a:rPr lang="en-US" sz="2800" dirty="0" smtClean="0">
                <a:latin typeface="Arial" charset="0"/>
              </a:rPr>
              <a:t>Include as students both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Operational marine forecasters</a:t>
            </a:r>
          </a:p>
          <a:p>
            <a:pPr lvl="1"/>
            <a:r>
              <a:rPr lang="en-US" sz="2400" dirty="0">
                <a:latin typeface="Arial" charset="0"/>
              </a:rPr>
              <a:t>Researchers interested in understanding &amp;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improving the application of satellite wind and wave </a:t>
            </a:r>
            <a:r>
              <a:rPr lang="en-US" sz="2400" dirty="0" smtClean="0">
                <a:latin typeface="Arial" charset="0"/>
              </a:rPr>
              <a:t>products</a:t>
            </a:r>
            <a:endParaRPr lang="en-GB" sz="2800" dirty="0" smtClean="0"/>
          </a:p>
          <a:p>
            <a:pPr lvl="0"/>
            <a:r>
              <a:rPr lang="en-GB" sz="2800" dirty="0"/>
              <a:t>H</a:t>
            </a:r>
            <a:r>
              <a:rPr lang="en-GB" sz="2800" dirty="0" smtClean="0"/>
              <a:t>osted by CPTEC</a:t>
            </a:r>
          </a:p>
          <a:p>
            <a:pPr lvl="1"/>
            <a:r>
              <a:rPr lang="en-GB" sz="2400" dirty="0" smtClean="0"/>
              <a:t>Their classroom features higher capacity machines equipped with NAWIPS</a:t>
            </a:r>
          </a:p>
          <a:p>
            <a:pPr lvl="1"/>
            <a:r>
              <a:rPr lang="en-GB" sz="2400" dirty="0" smtClean="0"/>
              <a:t>They have access to a wide variety of satellite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3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626</Words>
  <Application>Microsoft Office PowerPoint</Application>
  <PresentationFormat>Apresentação na tela (4:3)</PresentationFormat>
  <Paragraphs>111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1_Default Design</vt:lpstr>
      <vt:lpstr>3_Default Design</vt:lpstr>
      <vt:lpstr>4_Default Design</vt:lpstr>
      <vt:lpstr>2_Default Design</vt:lpstr>
      <vt:lpstr>1_Standaardontwerp</vt:lpstr>
      <vt:lpstr>The Application of Satellite Wind &amp; Wave Products  in Marine Forecasting  for South American Waters  A Training Workshop hosted by CPTEC Cachoeira Paulista, Brazil – May 14-19, 2012  </vt:lpstr>
      <vt:lpstr>The 1st Training Workshop</vt:lpstr>
      <vt:lpstr>Observations from  the 1st Training Workshop</vt:lpstr>
      <vt:lpstr>Lessons Learned from  the 1st Training Workshop</vt:lpstr>
      <vt:lpstr>The 2nd Training Workshop</vt:lpstr>
      <vt:lpstr>Observations from   the 2nd Training Workshop</vt:lpstr>
      <vt:lpstr>Lessons Learned from  the 2nd Training Workshop</vt:lpstr>
      <vt:lpstr>The Application of Satellite Wind &amp; Wave Products in Marine Forecasting for South American Waters</vt:lpstr>
      <vt:lpstr>The 3rd Training Workshop </vt:lpstr>
      <vt:lpstr>The 3rd Training Course will address how to   </vt:lpstr>
      <vt:lpstr> 11 Instructors </vt:lpstr>
      <vt:lpstr>24 Students </vt:lpstr>
    </vt:vector>
  </TitlesOfParts>
  <Company>NESDIS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Scatterometer Wind  &amp; Altimeter Wave Observations  in Operational Forecasting  for GMDSS MetAreas  of the Southern Hemisphere</dc:title>
  <dc:creator>swilson</dc:creator>
  <cp:lastModifiedBy>Hilcea</cp:lastModifiedBy>
  <cp:revision>129</cp:revision>
  <dcterms:created xsi:type="dcterms:W3CDTF">2009-05-18T00:04:37Z</dcterms:created>
  <dcterms:modified xsi:type="dcterms:W3CDTF">2012-02-29T16:48:17Z</dcterms:modified>
</cp:coreProperties>
</file>