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51" r:id="rId2"/>
  </p:sldMasterIdLst>
  <p:notesMasterIdLst>
    <p:notesMasterId r:id="rId10"/>
  </p:notesMasterIdLst>
  <p:sldIdLst>
    <p:sldId id="317" r:id="rId3"/>
    <p:sldId id="483" r:id="rId4"/>
    <p:sldId id="480" r:id="rId5"/>
    <p:sldId id="481" r:id="rId6"/>
    <p:sldId id="482" r:id="rId7"/>
    <p:sldId id="479" r:id="rId8"/>
    <p:sldId id="358" r:id="rId9"/>
  </p:sldIdLst>
  <p:sldSz cx="9144000" cy="6858000" type="screen4x3"/>
  <p:notesSz cx="7099300" cy="102346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5FAA"/>
    <a:srgbClr val="3595B7"/>
    <a:srgbClr val="E02F0C"/>
    <a:srgbClr val="E01D0E"/>
    <a:srgbClr val="008C7D"/>
    <a:srgbClr val="6EAAB4"/>
    <a:srgbClr val="5D95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469" autoAdjust="0"/>
    <p:restoredTop sz="97610" autoAdjust="0"/>
  </p:normalViewPr>
  <p:slideViewPr>
    <p:cSldViewPr>
      <p:cViewPr varScale="1">
        <p:scale>
          <a:sx n="80" d="100"/>
          <a:sy n="80" d="100"/>
        </p:scale>
        <p:origin x="-464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04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 smtClean="0"/>
            </a:lvl1pPr>
          </a:lstStyle>
          <a:p>
            <a:pPr>
              <a:defRPr/>
            </a:pPr>
            <a:fld id="{A1709E57-6E7A-488E-A672-085C9194CF9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30696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105000"/>
              </a:lnSpc>
            </a:pPr>
            <a:r>
              <a:rPr lang="fr-FR" sz="2400"/>
              <a:t>the main objectives of the geocab portal  is to</a:t>
            </a:r>
          </a:p>
          <a:p>
            <a:pPr>
              <a:lnSpc>
                <a:spcPct val="105000"/>
              </a:lnSpc>
            </a:pPr>
            <a:r>
              <a:rPr lang="fr-FR" sz="2400"/>
              <a:t>Provide informations that helps decision makers, policy makers and more generally earth observation products users to become more familiar with EO applications and opportunies</a:t>
            </a:r>
          </a:p>
          <a:p>
            <a:pPr>
              <a:lnSpc>
                <a:spcPct val="105000"/>
              </a:lnSpc>
            </a:pPr>
            <a:r>
              <a:rPr lang="fr-FR" sz="2400"/>
              <a:t>and also make these informations freely accessible through a web resource facility</a:t>
            </a:r>
          </a:p>
          <a:p>
            <a:pPr>
              <a:lnSpc>
                <a:spcPct val="105000"/>
              </a:lnSpc>
            </a:pPr>
            <a:endParaRPr lang="fr-FR" sz="24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fr-FR" sz="1900" dirty="0"/>
              <a:t>There are </a:t>
            </a:r>
            <a:r>
              <a:rPr lang="fr-FR" sz="1900" dirty="0" err="1"/>
              <a:t>now</a:t>
            </a:r>
            <a:r>
              <a:rPr lang="fr-FR" sz="1900" dirty="0"/>
              <a:t> 950 </a:t>
            </a:r>
            <a:r>
              <a:rPr lang="fr-FR" sz="1900" dirty="0" err="1"/>
              <a:t>resources</a:t>
            </a:r>
            <a:endParaRPr lang="fr-FR" sz="1900" dirty="0"/>
          </a:p>
          <a:p>
            <a:pPr>
              <a:defRPr/>
            </a:pPr>
            <a:r>
              <a:rPr lang="fr-FR" sz="1900" dirty="0" err="1"/>
              <a:t>Mainly</a:t>
            </a:r>
            <a:r>
              <a:rPr lang="fr-FR" sz="1900" dirty="0"/>
              <a:t> from </a:t>
            </a:r>
            <a:r>
              <a:rPr kumimoji="1" lang="en-US" dirty="0">
                <a:latin typeface="Arial" pitchFamily="34" charset="0"/>
                <a:ea typeface="MS PGothic" charset="0"/>
                <a:cs typeface="MS PGothic" charset="0"/>
              </a:rPr>
              <a:t>IASON, EOPOWER and CEOS </a:t>
            </a:r>
            <a:r>
              <a:rPr kumimoji="1" lang="en-US" dirty="0" err="1">
                <a:latin typeface="Arial" pitchFamily="34" charset="0"/>
                <a:ea typeface="MS PGothic" charset="0"/>
                <a:cs typeface="MS PGothic" charset="0"/>
              </a:rPr>
              <a:t>WGCapD</a:t>
            </a:r>
            <a:r>
              <a:rPr kumimoji="1" lang="en-US" dirty="0">
                <a:latin typeface="Arial" pitchFamily="34" charset="0"/>
                <a:ea typeface="MS PGothic" charset="0"/>
                <a:cs typeface="MS PGothic" charset="0"/>
              </a:rPr>
              <a:t> members</a:t>
            </a:r>
            <a:endParaRPr lang="fr-FR" sz="19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0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685800" y="2895600"/>
            <a:ext cx="4953000" cy="1143000"/>
          </a:xfrm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5131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191000"/>
            <a:ext cx="6400800" cy="1752600"/>
          </a:xfrm>
        </p:spPr>
        <p:txBody>
          <a:bodyPr/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D4305A26-9276-4C5A-A26F-28AEB30E199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7105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0200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838200"/>
            <a:ext cx="1943100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838200"/>
            <a:ext cx="5676900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76988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06896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77800" indent="-177800">
              <a:tabLst/>
              <a:defRPr b="1">
                <a:solidFill>
                  <a:srgbClr val="005FAA"/>
                </a:solidFill>
                <a:latin typeface="Arial Narrow" panose="020B0606020202030204" pitchFamily="34" charset="0"/>
              </a:defRPr>
            </a:lvl1pPr>
            <a:lvl2pPr>
              <a:defRPr b="1">
                <a:solidFill>
                  <a:srgbClr val="005FAA"/>
                </a:solidFill>
                <a:latin typeface="Arial Narrow" panose="020B0606020202030204" pitchFamily="34" charset="0"/>
              </a:defRPr>
            </a:lvl2pPr>
            <a:lvl3pPr>
              <a:defRPr b="1">
                <a:solidFill>
                  <a:srgbClr val="005FAA"/>
                </a:solidFill>
                <a:latin typeface="Arial Narrow" panose="020B0606020202030204" pitchFamily="34" charset="0"/>
              </a:defRPr>
            </a:lvl3pPr>
            <a:lvl4pPr>
              <a:defRPr b="1">
                <a:solidFill>
                  <a:srgbClr val="005FAA"/>
                </a:solidFill>
                <a:latin typeface="Arial Narrow" panose="020B0606020202030204" pitchFamily="34" charset="0"/>
              </a:defRPr>
            </a:lvl4pPr>
            <a:lvl5pPr>
              <a:defRPr b="1">
                <a:solidFill>
                  <a:srgbClr val="005FAA"/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54193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118442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057400"/>
            <a:ext cx="38100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38100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88581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54779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72097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44146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08365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98476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487279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61722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838200"/>
            <a:ext cx="1943100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838200"/>
            <a:ext cx="5676900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9335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26973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057400"/>
            <a:ext cx="38100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38100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3032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5975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667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8088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08341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70786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8382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057400"/>
            <a:ext cx="77724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5FAA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5FAA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5FAA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5FAA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5FAA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005FAA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005FAA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005FAA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005FAA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8382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057400"/>
            <a:ext cx="77724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5FAA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5FAA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5FAA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5FAA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5FAA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005FAA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005FAA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005FAA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005FAA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hyperlink" Target="http://www.geocab.org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geocab.org/constellation/%23/register" TargetMode="External"/><Relationship Id="rId3" Type="http://schemas.openxmlformats.org/officeDocument/2006/relationships/hyperlink" Target="http://geonetcab.mdweb-project.org/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amlisa@geosec.org" TargetMode="External"/><Relationship Id="rId4" Type="http://schemas.openxmlformats.org/officeDocument/2006/relationships/hyperlink" Target="http://www.earthobservations.org" TargetMode="External"/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3408"/>
            <a:ext cx="9601200" cy="720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44016" y="620688"/>
            <a:ext cx="9036496" cy="6381105"/>
          </a:xfrm>
        </p:spPr>
        <p:txBody>
          <a:bodyPr/>
          <a:lstStyle/>
          <a:p>
            <a:pPr eaLnBrk="1" hangingPunct="1"/>
            <a:r>
              <a:rPr lang="fr-CH" altLang="en-US" sz="4000" dirty="0" smtClean="0">
                <a:latin typeface="Arial Narrow"/>
                <a:cs typeface="Arial Narrow"/>
              </a:rPr>
              <a:t/>
            </a:r>
            <a:br>
              <a:rPr lang="fr-CH" altLang="en-US" sz="4000" dirty="0" smtClean="0">
                <a:latin typeface="Arial Narrow"/>
                <a:cs typeface="Arial Narrow"/>
              </a:rPr>
            </a:br>
            <a:r>
              <a:rPr lang="fr-CH" altLang="en-US" dirty="0" smtClean="0">
                <a:latin typeface="Arial Narrow"/>
                <a:cs typeface="Arial Narrow"/>
              </a:rPr>
              <a:t>GEO </a:t>
            </a:r>
            <a:r>
              <a:rPr lang="fr-CH" altLang="en-US" dirty="0" smtClean="0">
                <a:latin typeface="Arial Narrow"/>
                <a:cs typeface="Arial Narrow"/>
              </a:rPr>
              <a:t>Capacity Building </a:t>
            </a:r>
            <a:r>
              <a:rPr lang="fr-CH" altLang="en-US" dirty="0" smtClean="0">
                <a:latin typeface="Arial Narrow"/>
                <a:cs typeface="Arial Narrow"/>
              </a:rPr>
              <a:t>Resource Facility Portal </a:t>
            </a:r>
            <a:r>
              <a:rPr lang="fr-CH" altLang="en-US" dirty="0" smtClean="0">
                <a:latin typeface="Arial Narrow"/>
                <a:cs typeface="Arial Narrow"/>
              </a:rPr>
              <a:t/>
            </a:r>
            <a:br>
              <a:rPr lang="fr-CH" altLang="en-US" dirty="0" smtClean="0">
                <a:latin typeface="Arial Narrow"/>
                <a:cs typeface="Arial Narrow"/>
              </a:rPr>
            </a:br>
            <a:r>
              <a:rPr lang="fr-CH" altLang="en-US" dirty="0" smtClean="0">
                <a:latin typeface="Arial Narrow"/>
                <a:cs typeface="Arial Narrow"/>
              </a:rPr>
              <a:t/>
            </a:r>
            <a:br>
              <a:rPr lang="fr-CH" altLang="en-US" dirty="0" smtClean="0">
                <a:latin typeface="Arial Narrow"/>
                <a:cs typeface="Arial Narrow"/>
              </a:rPr>
            </a:br>
            <a:r>
              <a:rPr lang="fr-CH" altLang="en-US" dirty="0" smtClean="0">
                <a:latin typeface="Arial Narrow"/>
                <a:cs typeface="Arial Narrow"/>
              </a:rPr>
              <a:t/>
            </a:r>
            <a:br>
              <a:rPr lang="fr-CH" altLang="en-US" dirty="0" smtClean="0">
                <a:latin typeface="Arial Narrow"/>
                <a:cs typeface="Arial Narrow"/>
              </a:rPr>
            </a:br>
            <a:r>
              <a:rPr lang="fr-CH" altLang="en-US" dirty="0">
                <a:latin typeface="Arial Narrow"/>
                <a:cs typeface="Arial Narrow"/>
              </a:rPr>
              <a:t/>
            </a:r>
            <a:br>
              <a:rPr lang="fr-CH" altLang="en-US" dirty="0">
                <a:latin typeface="Arial Narrow"/>
                <a:cs typeface="Arial Narrow"/>
              </a:rPr>
            </a:br>
            <a:r>
              <a:rPr lang="fr-CH" altLang="en-US" sz="2800" dirty="0" smtClean="0">
                <a:solidFill>
                  <a:srgbClr val="3595B7"/>
                </a:solidFill>
                <a:latin typeface="Arial Narrow"/>
                <a:cs typeface="Arial Narrow"/>
              </a:rPr>
              <a:t>Andiswa Mlisa </a:t>
            </a:r>
            <a:br>
              <a:rPr lang="fr-CH" altLang="en-US" sz="2800" dirty="0" smtClean="0">
                <a:solidFill>
                  <a:srgbClr val="3595B7"/>
                </a:solidFill>
                <a:latin typeface="Arial Narrow"/>
                <a:cs typeface="Arial Narrow"/>
              </a:rPr>
            </a:br>
            <a:r>
              <a:rPr lang="fr-CH" altLang="en-US" sz="2800" dirty="0" smtClean="0">
                <a:solidFill>
                  <a:srgbClr val="3595B7"/>
                </a:solidFill>
                <a:latin typeface="Arial Narrow"/>
                <a:cs typeface="Arial Narrow"/>
              </a:rPr>
              <a:t>GEO Secretariat</a:t>
            </a:r>
            <a:br>
              <a:rPr lang="fr-CH" altLang="en-US" sz="2800" dirty="0" smtClean="0">
                <a:solidFill>
                  <a:srgbClr val="3595B7"/>
                </a:solidFill>
                <a:latin typeface="Arial Narrow"/>
                <a:cs typeface="Arial Narrow"/>
              </a:rPr>
            </a:br>
            <a:r>
              <a:rPr lang="fr-CH" altLang="en-US" sz="2800" dirty="0">
                <a:solidFill>
                  <a:srgbClr val="3595B7"/>
                </a:solidFill>
                <a:latin typeface="Arial Narrow"/>
                <a:cs typeface="Arial Narrow"/>
              </a:rPr>
              <a:t/>
            </a:r>
            <a:br>
              <a:rPr lang="fr-CH" altLang="en-US" sz="2800" dirty="0">
                <a:solidFill>
                  <a:srgbClr val="3595B7"/>
                </a:solidFill>
                <a:latin typeface="Arial Narrow"/>
                <a:cs typeface="Arial Narrow"/>
              </a:rPr>
            </a:br>
            <a:r>
              <a:rPr lang="fr-CH" altLang="en-US" sz="2800" dirty="0" smtClean="0">
                <a:solidFill>
                  <a:srgbClr val="3595B7"/>
                </a:solidFill>
                <a:latin typeface="Arial Narrow"/>
                <a:cs typeface="Arial Narrow"/>
              </a:rPr>
              <a:t/>
            </a:r>
            <a:br>
              <a:rPr lang="fr-CH" altLang="en-US" sz="2800" dirty="0" smtClean="0">
                <a:solidFill>
                  <a:srgbClr val="3595B7"/>
                </a:solidFill>
                <a:latin typeface="Arial Narrow"/>
                <a:cs typeface="Arial Narrow"/>
              </a:rPr>
            </a:br>
            <a:r>
              <a:rPr lang="fr-CH" altLang="en-US" sz="2800" dirty="0" smtClean="0">
                <a:solidFill>
                  <a:srgbClr val="3595B7"/>
                </a:solidFill>
                <a:latin typeface="Arial Narrow"/>
                <a:cs typeface="Arial Narrow"/>
              </a:rPr>
              <a:t/>
            </a:r>
            <a:br>
              <a:rPr lang="fr-CH" altLang="en-US" sz="2800" dirty="0" smtClean="0">
                <a:solidFill>
                  <a:srgbClr val="3595B7"/>
                </a:solidFill>
                <a:latin typeface="Arial Narrow"/>
                <a:cs typeface="Arial Narrow"/>
              </a:rPr>
            </a:br>
            <a:r>
              <a:rPr lang="fr-CH" altLang="en-US" sz="1800" dirty="0" smtClean="0">
                <a:solidFill>
                  <a:srgbClr val="3595B7"/>
                </a:solidFill>
                <a:latin typeface="Arial Narrow"/>
                <a:cs typeface="Arial Narrow"/>
              </a:rPr>
              <a:t>CEOS WGCapD </a:t>
            </a:r>
            <a:r>
              <a:rPr lang="fr-CH" altLang="en-US" sz="1800" dirty="0" smtClean="0">
                <a:solidFill>
                  <a:srgbClr val="3595B7"/>
                </a:solidFill>
                <a:latin typeface="Arial Narrow"/>
                <a:cs typeface="Arial Narrow"/>
              </a:rPr>
              <a:t>5th </a:t>
            </a:r>
            <a:r>
              <a:rPr lang="fr-CH" altLang="en-US" sz="1800" dirty="0" smtClean="0">
                <a:solidFill>
                  <a:srgbClr val="3595B7"/>
                </a:solidFill>
                <a:latin typeface="Arial Narrow"/>
                <a:cs typeface="Arial Narrow"/>
              </a:rPr>
              <a:t>Annual Meeting</a:t>
            </a:r>
            <a:br>
              <a:rPr lang="fr-CH" altLang="en-US" sz="1800" dirty="0" smtClean="0">
                <a:solidFill>
                  <a:srgbClr val="3595B7"/>
                </a:solidFill>
                <a:latin typeface="Arial Narrow"/>
                <a:cs typeface="Arial Narrow"/>
              </a:rPr>
            </a:br>
            <a:r>
              <a:rPr lang="fr-CH" altLang="en-US" sz="1800" dirty="0" smtClean="0">
                <a:solidFill>
                  <a:srgbClr val="3595B7"/>
                </a:solidFill>
                <a:latin typeface="Arial Narrow"/>
                <a:cs typeface="Arial Narrow"/>
              </a:rPr>
              <a:t>Hampton VA, USA </a:t>
            </a:r>
            <a:br>
              <a:rPr lang="fr-CH" altLang="en-US" sz="1800" dirty="0" smtClean="0">
                <a:solidFill>
                  <a:srgbClr val="3595B7"/>
                </a:solidFill>
                <a:latin typeface="Arial Narrow"/>
                <a:cs typeface="Arial Narrow"/>
              </a:rPr>
            </a:br>
            <a:r>
              <a:rPr lang="fr-CH" altLang="en-US" sz="1800" dirty="0" smtClean="0">
                <a:solidFill>
                  <a:srgbClr val="3595B7"/>
                </a:solidFill>
                <a:latin typeface="Arial Narrow"/>
                <a:cs typeface="Arial Narrow"/>
              </a:rPr>
              <a:t>30 </a:t>
            </a:r>
            <a:r>
              <a:rPr lang="fr-CH" altLang="en-US" sz="1800" dirty="0">
                <a:solidFill>
                  <a:srgbClr val="3595B7"/>
                </a:solidFill>
                <a:latin typeface="Arial Narrow"/>
                <a:cs typeface="Arial Narrow"/>
              </a:rPr>
              <a:t>March </a:t>
            </a:r>
            <a:r>
              <a:rPr lang="fr-CH" altLang="en-US" sz="1800" dirty="0" smtClean="0">
                <a:solidFill>
                  <a:srgbClr val="3595B7"/>
                </a:solidFill>
                <a:latin typeface="Arial Narrow"/>
                <a:cs typeface="Arial Narrow"/>
              </a:rPr>
              <a:t> - 1 April 2016</a:t>
            </a:r>
            <a:r>
              <a:rPr lang="fr-CH" altLang="en-US" sz="1800" dirty="0">
                <a:solidFill>
                  <a:srgbClr val="3595B7"/>
                </a:solidFill>
                <a:latin typeface="Arial Narrow"/>
                <a:cs typeface="Arial Narrow"/>
              </a:rPr>
              <a:t/>
            </a:r>
            <a:br>
              <a:rPr lang="fr-CH" altLang="en-US" sz="1800" dirty="0">
                <a:solidFill>
                  <a:srgbClr val="3595B7"/>
                </a:solidFill>
                <a:latin typeface="Arial Narrow"/>
                <a:cs typeface="Arial Narrow"/>
              </a:rPr>
            </a:br>
            <a:r>
              <a:rPr lang="fr-CH" altLang="en-US" sz="2800" dirty="0">
                <a:solidFill>
                  <a:srgbClr val="3595B7"/>
                </a:solidFill>
                <a:latin typeface="Arial Narrow"/>
                <a:cs typeface="Arial Narrow"/>
              </a:rPr>
              <a:t/>
            </a:r>
            <a:br>
              <a:rPr lang="fr-CH" altLang="en-US" sz="2800" dirty="0">
                <a:solidFill>
                  <a:srgbClr val="3595B7"/>
                </a:solidFill>
                <a:latin typeface="Arial Narrow"/>
                <a:cs typeface="Arial Narrow"/>
              </a:rPr>
            </a:br>
            <a:endParaRPr lang="en-US" altLang="en-US" sz="2800" dirty="0" smtClean="0">
              <a:solidFill>
                <a:srgbClr val="3595B7"/>
              </a:solidFill>
              <a:latin typeface="Arial Narrow"/>
              <a:cs typeface="Arial Narrow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AutoShape 1"/>
          <p:cNvSpPr>
            <a:spLocks/>
          </p:cNvSpPr>
          <p:nvPr/>
        </p:nvSpPr>
        <p:spPr bwMode="auto">
          <a:xfrm>
            <a:off x="0" y="692696"/>
            <a:ext cx="9144000" cy="547688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3200" b="1" dirty="0">
                <a:solidFill>
                  <a:srgbClr val="005FAA"/>
                </a:solidFill>
                <a:latin typeface="Arial" charset="0"/>
                <a:ea typeface="MS PGothic" charset="0"/>
                <a:cs typeface="Arial" charset="0"/>
              </a:rPr>
              <a:t>GEOCAB </a:t>
            </a:r>
            <a:r>
              <a:rPr lang="en-US" sz="3200" b="1" dirty="0" smtClean="0">
                <a:solidFill>
                  <a:srgbClr val="005FAA"/>
                </a:solidFill>
                <a:latin typeface="Arial" charset="0"/>
                <a:ea typeface="MS PGothic" charset="0"/>
                <a:cs typeface="Arial" charset="0"/>
              </a:rPr>
              <a:t>Main Objectives</a:t>
            </a:r>
            <a:endParaRPr lang="en-US" sz="3200" b="1" dirty="0">
              <a:solidFill>
                <a:srgbClr val="005FAA"/>
              </a:solidFill>
              <a:latin typeface="Arial" charset="0"/>
              <a:ea typeface="MS PGothic" charset="0"/>
              <a:cs typeface="Arial" charset="0"/>
            </a:endParaRPr>
          </a:p>
        </p:txBody>
      </p:sp>
      <p:sp>
        <p:nvSpPr>
          <p:cNvPr id="5122" name="AutoShape 2"/>
          <p:cNvSpPr>
            <a:spLocks/>
          </p:cNvSpPr>
          <p:nvPr/>
        </p:nvSpPr>
        <p:spPr bwMode="auto">
          <a:xfrm>
            <a:off x="250825" y="1484784"/>
            <a:ext cx="8642350" cy="51571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</a:pPr>
            <a:endParaRPr lang="en-US" dirty="0">
              <a:solidFill>
                <a:srgbClr val="0070C0"/>
              </a:solidFill>
              <a:latin typeface="Arial Narrow"/>
              <a:cs typeface="Arial Narrow"/>
            </a:endParaRPr>
          </a:p>
          <a:p>
            <a:pPr marL="342900" indent="-342900">
              <a:spcBef>
                <a:spcPct val="20000"/>
              </a:spcBef>
              <a:buFont typeface="Wingdings" charset="2"/>
              <a:buChar char="v"/>
            </a:pPr>
            <a:r>
              <a:rPr lang="en-US" dirty="0">
                <a:solidFill>
                  <a:srgbClr val="0070C0"/>
                </a:solidFill>
                <a:latin typeface="Arial Narrow"/>
                <a:cs typeface="Arial Narrow"/>
              </a:rPr>
              <a:t>Provide information that helps decision makers, policy makers, EO professionals and scientists become more familiar with EO applications and opportunities</a:t>
            </a:r>
          </a:p>
          <a:p>
            <a:pPr marL="342900" indent="-342900">
              <a:spcBef>
                <a:spcPct val="20000"/>
              </a:spcBef>
              <a:buFont typeface="Wingdings" charset="2"/>
              <a:buChar char="v"/>
            </a:pPr>
            <a:endParaRPr lang="en-US" dirty="0">
              <a:solidFill>
                <a:srgbClr val="0070C0"/>
              </a:solidFill>
              <a:latin typeface="Arial Narrow"/>
              <a:cs typeface="Arial Narrow"/>
            </a:endParaRPr>
          </a:p>
          <a:p>
            <a:pPr marL="342900" indent="-342900">
              <a:spcBef>
                <a:spcPct val="20000"/>
              </a:spcBef>
              <a:buFont typeface="Wingdings" charset="2"/>
              <a:buChar char="v"/>
            </a:pPr>
            <a:r>
              <a:rPr lang="en-US" dirty="0">
                <a:solidFill>
                  <a:srgbClr val="0070C0"/>
                </a:solidFill>
                <a:latin typeface="Arial Narrow"/>
                <a:cs typeface="Arial Narrow"/>
              </a:rPr>
              <a:t>Make freely accessible through the resource facility </a:t>
            </a:r>
          </a:p>
          <a:p>
            <a:pPr marL="342900" indent="-342900">
              <a:spcBef>
                <a:spcPct val="20000"/>
              </a:spcBef>
              <a:buFont typeface="Wingdings" charset="2"/>
              <a:buChar char="v"/>
            </a:pPr>
            <a:endParaRPr lang="en-US" dirty="0">
              <a:solidFill>
                <a:srgbClr val="0070C0"/>
              </a:solidFill>
              <a:latin typeface="Arial Narrow"/>
              <a:cs typeface="Arial Narrow"/>
            </a:endParaRPr>
          </a:p>
          <a:p>
            <a:pPr marL="342900" indent="-342900">
              <a:spcBef>
                <a:spcPct val="20000"/>
              </a:spcBef>
              <a:buFont typeface="Wingdings" charset="2"/>
              <a:buChar char="²"/>
            </a:pPr>
            <a:r>
              <a:rPr lang="en-US" dirty="0">
                <a:solidFill>
                  <a:srgbClr val="0070C0"/>
                </a:solidFill>
                <a:latin typeface="Arial Narrow"/>
                <a:cs typeface="Arial Narrow"/>
              </a:rPr>
              <a:t>Capacity Building </a:t>
            </a:r>
            <a:r>
              <a:rPr lang="en-US" dirty="0" smtClean="0">
                <a:solidFill>
                  <a:srgbClr val="0070C0"/>
                </a:solidFill>
                <a:latin typeface="Arial Narrow"/>
                <a:cs typeface="Arial Narrow"/>
              </a:rPr>
              <a:t>resource:  any </a:t>
            </a:r>
            <a:r>
              <a:rPr lang="en-US" dirty="0">
                <a:solidFill>
                  <a:srgbClr val="0070C0"/>
                </a:solidFill>
                <a:latin typeface="Arial Narrow"/>
                <a:cs typeface="Arial Narrow"/>
              </a:rPr>
              <a:t>element (</a:t>
            </a:r>
            <a:r>
              <a:rPr lang="en-US" dirty="0" smtClean="0">
                <a:solidFill>
                  <a:srgbClr val="0070C0"/>
                </a:solidFill>
                <a:latin typeface="Arial Narrow"/>
                <a:cs typeface="Arial Narrow"/>
              </a:rPr>
              <a:t>human</a:t>
            </a:r>
            <a:r>
              <a:rPr lang="en-US" dirty="0">
                <a:solidFill>
                  <a:srgbClr val="0070C0"/>
                </a:solidFill>
                <a:latin typeface="Arial Narrow"/>
                <a:cs typeface="Arial Narrow"/>
              </a:rPr>
              <a:t>, organizational, IT-related, methodological, </a:t>
            </a:r>
            <a:r>
              <a:rPr lang="en-US" dirty="0" smtClean="0">
                <a:solidFill>
                  <a:srgbClr val="0070C0"/>
                </a:solidFill>
                <a:latin typeface="Arial Narrow"/>
                <a:cs typeface="Arial Narrow"/>
              </a:rPr>
              <a:t>technical, promotion, best </a:t>
            </a:r>
            <a:r>
              <a:rPr lang="en-US" dirty="0" err="1" smtClean="0">
                <a:solidFill>
                  <a:srgbClr val="0070C0"/>
                </a:solidFill>
                <a:latin typeface="Arial Narrow"/>
                <a:cs typeface="Arial Narrow"/>
              </a:rPr>
              <a:t>practise</a:t>
            </a:r>
            <a:r>
              <a:rPr lang="en-US" dirty="0" smtClean="0">
                <a:solidFill>
                  <a:srgbClr val="0070C0"/>
                </a:solidFill>
                <a:latin typeface="Arial Narrow"/>
                <a:cs typeface="Arial Narrow"/>
              </a:rPr>
              <a:t>) of </a:t>
            </a:r>
            <a:r>
              <a:rPr lang="en-US" dirty="0">
                <a:solidFill>
                  <a:srgbClr val="0070C0"/>
                </a:solidFill>
                <a:latin typeface="Arial Narrow"/>
                <a:cs typeface="Arial Narrow"/>
              </a:rPr>
              <a:t>interest that can help the development of knowledge (capacity building) in the field of Earth Observation. </a:t>
            </a:r>
          </a:p>
          <a:p>
            <a:pPr marL="342900" indent="-342900">
              <a:spcBef>
                <a:spcPct val="20000"/>
              </a:spcBef>
              <a:buChar char="•"/>
            </a:pPr>
            <a:endParaRPr lang="en-US" dirty="0">
              <a:solidFill>
                <a:srgbClr val="0070C0"/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48023185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build="p" bldLvl="5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6-03-30 at 20.24.55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72" b="9118"/>
          <a:stretch/>
        </p:blipFill>
        <p:spPr>
          <a:xfrm>
            <a:off x="1331640" y="3968451"/>
            <a:ext cx="7020272" cy="2889549"/>
          </a:xfrm>
          <a:prstGeom prst="rect">
            <a:avLst/>
          </a:prstGeom>
        </p:spPr>
      </p:pic>
      <p:sp>
        <p:nvSpPr>
          <p:cNvPr id="10" name="AutoShape 1"/>
          <p:cNvSpPr>
            <a:spLocks/>
          </p:cNvSpPr>
          <p:nvPr/>
        </p:nvSpPr>
        <p:spPr bwMode="auto">
          <a:xfrm>
            <a:off x="5263405" y="1484784"/>
            <a:ext cx="3879032" cy="533400"/>
          </a:xfrm>
          <a:custGeom>
            <a:avLst/>
            <a:gdLst>
              <a:gd name="T0" fmla="*/ 336020833 w 21600"/>
              <a:gd name="T1" fmla="*/ 10887075 h 21600"/>
              <a:gd name="T2" fmla="*/ 336020833 w 21600"/>
              <a:gd name="T3" fmla="*/ 10887075 h 21600"/>
              <a:gd name="T4" fmla="*/ 336020833 w 21600"/>
              <a:gd name="T5" fmla="*/ 10887075 h 21600"/>
              <a:gd name="T6" fmla="*/ 336020833 w 21600"/>
              <a:gd name="T7" fmla="*/ 10887075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19" tIns="45719" rIns="45719" bIns="45719"/>
          <a:lstStyle/>
          <a:p>
            <a:pPr algn="ctr" defTabSz="914400"/>
            <a:r>
              <a:rPr lang="en-US" b="0" u="none" dirty="0">
                <a:solidFill>
                  <a:srgbClr val="005FAA"/>
                </a:solidFill>
                <a:cs typeface="Arial" charset="0"/>
                <a:hlinkClick r:id="rId4"/>
              </a:rPr>
              <a:t>http://www.geocab.org</a:t>
            </a:r>
            <a:r>
              <a:rPr lang="en-US" b="0" u="none" dirty="0" smtClean="0">
                <a:solidFill>
                  <a:srgbClr val="005FAA"/>
                </a:solidFill>
                <a:cs typeface="Arial" charset="0"/>
                <a:hlinkClick r:id="rId4"/>
              </a:rPr>
              <a:t>/</a:t>
            </a:r>
            <a:endParaRPr lang="en-US" b="0" u="none" dirty="0" smtClean="0">
              <a:solidFill>
                <a:srgbClr val="005FAA"/>
              </a:solidFill>
              <a:cs typeface="Arial" charset="0"/>
            </a:endParaRPr>
          </a:p>
          <a:p>
            <a:pPr algn="ctr" defTabSz="914400"/>
            <a:endParaRPr lang="en-US" b="0" u="none" dirty="0">
              <a:cs typeface="Arial" charset="0"/>
            </a:endParaRPr>
          </a:p>
        </p:txBody>
      </p:sp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4338932"/>
              </p:ext>
            </p:extLst>
          </p:nvPr>
        </p:nvGraphicFramePr>
        <p:xfrm>
          <a:off x="1115616" y="912071"/>
          <a:ext cx="4536504" cy="30929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8252"/>
                <a:gridCol w="2268252"/>
              </a:tblGrid>
              <a:tr h="265168">
                <a:tc>
                  <a:txBody>
                    <a:bodyPr/>
                    <a:lstStyle/>
                    <a:p>
                      <a:pPr algn="ctr"/>
                      <a:r>
                        <a:rPr lang="en-US" sz="1400" u="none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By Type </a:t>
                      </a:r>
                      <a:endParaRPr lang="pt-BR" sz="1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u="none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By SBA </a:t>
                      </a:r>
                      <a:endParaRPr lang="pt-BR" sz="1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2651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u="none" dirty="0" smtClean="0">
                          <a:solidFill>
                            <a:srgbClr val="005FAA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Organizations</a:t>
                      </a:r>
                      <a:r>
                        <a:rPr lang="en-US" sz="1400" b="0" u="none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sz="1400" b="0" u="none" dirty="0" smtClean="0">
                          <a:solidFill>
                            <a:srgbClr val="FF66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endParaRPr lang="en-US" sz="1400" b="0" u="none" dirty="0" smtClean="0">
                        <a:solidFill>
                          <a:srgbClr val="FF66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u="none" dirty="0" smtClean="0">
                          <a:solidFill>
                            <a:srgbClr val="005FAA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Biodiversity </a:t>
                      </a:r>
                      <a:endParaRPr lang="pt-BR" sz="1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2651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u="none" dirty="0" smtClean="0">
                          <a:solidFill>
                            <a:srgbClr val="005FAA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Raw EO </a:t>
                      </a:r>
                      <a:r>
                        <a:rPr lang="en-US" sz="1400" b="0" u="none" dirty="0" smtClean="0">
                          <a:solidFill>
                            <a:srgbClr val="005FAA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Products</a:t>
                      </a:r>
                      <a:endParaRPr lang="en-US" sz="1400" b="0" u="none" dirty="0" smtClean="0">
                        <a:solidFill>
                          <a:srgbClr val="FF66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u="none" dirty="0" smtClean="0">
                          <a:solidFill>
                            <a:srgbClr val="005FAA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Climate</a:t>
                      </a:r>
                      <a:r>
                        <a:rPr lang="en-US" sz="1400" b="0" u="none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endParaRPr lang="pt-BR" sz="1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2651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u="none" dirty="0" smtClean="0">
                          <a:solidFill>
                            <a:srgbClr val="005FAA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Software</a:t>
                      </a:r>
                      <a:endParaRPr lang="en-US" sz="1400" b="0" u="none" dirty="0" smtClean="0">
                        <a:solidFill>
                          <a:srgbClr val="FF66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u="none" dirty="0" smtClean="0">
                          <a:solidFill>
                            <a:srgbClr val="005FAA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Disaster</a:t>
                      </a:r>
                      <a:r>
                        <a:rPr lang="en-US" sz="1400" b="0" u="none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endParaRPr lang="pt-BR" sz="1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2651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u="none" dirty="0" smtClean="0">
                          <a:solidFill>
                            <a:srgbClr val="005FAA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Success </a:t>
                      </a:r>
                      <a:r>
                        <a:rPr lang="en-US" sz="1400" b="0" u="none" dirty="0" smtClean="0">
                          <a:solidFill>
                            <a:srgbClr val="005FAA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Stories</a:t>
                      </a:r>
                      <a:endParaRPr lang="en-US" sz="1400" b="0" u="none" dirty="0" smtClean="0">
                        <a:solidFill>
                          <a:srgbClr val="FF66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u="none" dirty="0" smtClean="0">
                          <a:solidFill>
                            <a:srgbClr val="005FAA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Ecosystem</a:t>
                      </a:r>
                      <a:endParaRPr lang="pt-BR" sz="1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2651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u="none" dirty="0" smtClean="0">
                          <a:solidFill>
                            <a:srgbClr val="005FAA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Tutorial</a:t>
                      </a:r>
                      <a:endParaRPr lang="en-US" sz="1400" b="0" u="none" dirty="0" smtClean="0">
                        <a:solidFill>
                          <a:srgbClr val="FF66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u="none" dirty="0" smtClean="0">
                          <a:solidFill>
                            <a:srgbClr val="005FAA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Water</a:t>
                      </a:r>
                      <a:endParaRPr lang="pt-BR" sz="1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34979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u="none" dirty="0" smtClean="0">
                          <a:solidFill>
                            <a:srgbClr val="005FAA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Marketing Tool </a:t>
                      </a:r>
                      <a:r>
                        <a:rPr lang="en-US" sz="1400" b="0" u="none" dirty="0" smtClean="0">
                          <a:solidFill>
                            <a:srgbClr val="005FAA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Kits</a:t>
                      </a:r>
                      <a:endParaRPr lang="en-US" sz="1400" b="0" u="none" dirty="0" smtClean="0">
                        <a:solidFill>
                          <a:srgbClr val="FF66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u="none" dirty="0" smtClean="0">
                          <a:solidFill>
                            <a:srgbClr val="005FAA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Weather</a:t>
                      </a:r>
                      <a:endParaRPr lang="pt-BR" sz="1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265168">
                <a:tc>
                  <a:txBody>
                    <a:bodyPr/>
                    <a:lstStyle/>
                    <a:p>
                      <a:endParaRPr lang="pt-BR" sz="1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u="none" dirty="0" smtClean="0">
                          <a:solidFill>
                            <a:srgbClr val="005FAA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Energy</a:t>
                      </a:r>
                      <a:endParaRPr lang="en-US" sz="1400" b="0" u="none" dirty="0" smtClean="0">
                        <a:solidFill>
                          <a:srgbClr val="FF66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265168">
                <a:tc>
                  <a:txBody>
                    <a:bodyPr/>
                    <a:lstStyle/>
                    <a:p>
                      <a:endParaRPr lang="pt-BR" sz="1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u="none" dirty="0" smtClean="0">
                          <a:solidFill>
                            <a:srgbClr val="005FAA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Health</a:t>
                      </a:r>
                      <a:endParaRPr lang="en-US" sz="1400" b="0" u="none" dirty="0" smtClean="0">
                        <a:solidFill>
                          <a:srgbClr val="FF66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265168">
                <a:tc>
                  <a:txBody>
                    <a:bodyPr/>
                    <a:lstStyle/>
                    <a:p>
                      <a:endParaRPr lang="pt-BR" sz="14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u="none" dirty="0" smtClean="0">
                          <a:solidFill>
                            <a:srgbClr val="005FAA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Agriculture</a:t>
                      </a:r>
                      <a:endParaRPr lang="en-US" sz="1400" b="0" u="none" dirty="0" smtClean="0">
                        <a:solidFill>
                          <a:srgbClr val="FF66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423861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7772400" cy="792088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3200" kern="1200" dirty="0" smtClean="0">
                <a:latin typeface="Arial" charset="0"/>
                <a:ea typeface="MS PGothic" charset="0"/>
                <a:cs typeface="Arial" charset="0"/>
              </a:rPr>
              <a:t>GEOCAB </a:t>
            </a:r>
            <a:r>
              <a:rPr lang="en-US" sz="3200" kern="1200" dirty="0" smtClean="0">
                <a:latin typeface="Arial" charset="0"/>
                <a:ea typeface="MS PGothic" charset="0"/>
                <a:cs typeface="Arial" charset="0"/>
              </a:rPr>
              <a:t>Portal Cooperation</a:t>
            </a:r>
            <a:endParaRPr lang="en-US" sz="3200" kern="1200" dirty="0">
              <a:latin typeface="Arial" charset="0"/>
              <a:ea typeface="MS PGothic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268760"/>
            <a:ext cx="8496944" cy="5832648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800" dirty="0" smtClean="0">
                <a:solidFill>
                  <a:srgbClr val="0070C0"/>
                </a:solidFill>
                <a:latin typeface="Arial Narrow"/>
                <a:cs typeface="Arial Narrow"/>
              </a:rPr>
              <a:t>Partners have signed </a:t>
            </a:r>
            <a:r>
              <a:rPr lang="en-US" sz="2800" dirty="0" err="1" smtClean="0">
                <a:solidFill>
                  <a:srgbClr val="0070C0"/>
                </a:solidFill>
                <a:latin typeface="Arial Narrow"/>
                <a:cs typeface="Arial Narrow"/>
              </a:rPr>
              <a:t>MoU</a:t>
            </a:r>
            <a:r>
              <a:rPr lang="en-US" sz="2800" dirty="0" smtClean="0">
                <a:solidFill>
                  <a:srgbClr val="0070C0"/>
                </a:solidFill>
                <a:latin typeface="Arial Narrow"/>
                <a:cs typeface="Arial Narrow"/>
              </a:rPr>
              <a:t> for continued maintenance of the </a:t>
            </a:r>
            <a:r>
              <a:rPr lang="en-US" sz="2800" dirty="0" smtClean="0">
                <a:solidFill>
                  <a:srgbClr val="0070C0"/>
                </a:solidFill>
                <a:latin typeface="Arial Narrow"/>
                <a:cs typeface="Arial Narrow"/>
              </a:rPr>
              <a:t>Portal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  <a:latin typeface="Arial Narrow"/>
                <a:cs typeface="Arial Narrow"/>
              </a:rPr>
              <a:t>UNIGE, IRD, CRASTE-LF, CNR, AUTH, ITC, HPC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  <a:latin typeface="Arial Narrow"/>
                <a:cs typeface="Arial Narrow"/>
              </a:rPr>
              <a:t>Support </a:t>
            </a:r>
            <a:r>
              <a:rPr lang="en-US" dirty="0" smtClean="0">
                <a:solidFill>
                  <a:srgbClr val="0070C0"/>
                </a:solidFill>
                <a:latin typeface="Arial Narrow"/>
                <a:cs typeface="Arial Narrow"/>
              </a:rPr>
              <a:t>from </a:t>
            </a:r>
            <a:r>
              <a:rPr lang="en-US" dirty="0" smtClean="0">
                <a:solidFill>
                  <a:srgbClr val="0070C0"/>
                </a:solidFill>
                <a:latin typeface="Arial Narrow"/>
                <a:cs typeface="Arial Narrow"/>
              </a:rPr>
              <a:t>GEO Secretariat and CEOS </a:t>
            </a:r>
            <a:r>
              <a:rPr lang="en-US" dirty="0" err="1" smtClean="0">
                <a:solidFill>
                  <a:srgbClr val="0070C0"/>
                </a:solidFill>
                <a:latin typeface="Arial Narrow"/>
                <a:cs typeface="Arial Narrow"/>
              </a:rPr>
              <a:t>WGCapD</a:t>
            </a:r>
            <a:endParaRPr lang="en-US" dirty="0" smtClean="0">
              <a:solidFill>
                <a:srgbClr val="0070C0"/>
              </a:solidFill>
              <a:latin typeface="Arial Narrow"/>
              <a:cs typeface="Arial Narrow"/>
            </a:endParaRPr>
          </a:p>
          <a:p>
            <a:r>
              <a:rPr lang="en-US" sz="2800" dirty="0">
                <a:solidFill>
                  <a:srgbClr val="0070C0"/>
                </a:solidFill>
                <a:latin typeface="Arial Narrow"/>
                <a:cs typeface="Arial Narrow"/>
              </a:rPr>
              <a:t>cooperation concerns the GEO capacity building resource facility (GEOCAB)</a:t>
            </a:r>
            <a:r>
              <a:rPr lang="en-US" sz="2800" dirty="0" smtClean="0">
                <a:solidFill>
                  <a:srgbClr val="0070C0"/>
                </a:solidFill>
                <a:latin typeface="Arial Narrow"/>
                <a:cs typeface="Arial Narrow"/>
              </a:rPr>
              <a:t>: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  <a:latin typeface="Arial Narrow"/>
                <a:cs typeface="Arial Narrow"/>
              </a:rPr>
              <a:t>Technical hosting of GEOCAB will be provided by IRD;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  <a:latin typeface="Arial Narrow"/>
                <a:cs typeface="Arial Narrow"/>
              </a:rPr>
              <a:t>Coordination for maintenance, operation and quality control of GEOCAB will be provided by IRD</a:t>
            </a:r>
            <a:endParaRPr lang="en-US" dirty="0"/>
          </a:p>
          <a:p>
            <a:pPr lvl="1"/>
            <a:r>
              <a:rPr lang="en-US" dirty="0">
                <a:solidFill>
                  <a:srgbClr val="0070C0"/>
                </a:solidFill>
                <a:latin typeface="Arial Narrow"/>
                <a:cs typeface="Arial Narrow"/>
              </a:rPr>
              <a:t> </a:t>
            </a:r>
            <a:r>
              <a:rPr lang="en-US" dirty="0" smtClean="0">
                <a:solidFill>
                  <a:srgbClr val="0070C0"/>
                </a:solidFill>
                <a:latin typeface="Arial Narrow"/>
                <a:cs typeface="Arial Narrow"/>
              </a:rPr>
              <a:t>Inputs</a:t>
            </a:r>
            <a:r>
              <a:rPr lang="en-US" dirty="0">
                <a:solidFill>
                  <a:srgbClr val="0070C0"/>
                </a:solidFill>
                <a:latin typeface="Arial Narrow"/>
                <a:cs typeface="Arial Narrow"/>
              </a:rPr>
              <a:t>, updates and checking and validation of inputs by third parties will be provided by all signatories of this Memorandum.</a:t>
            </a:r>
          </a:p>
          <a:p>
            <a:endParaRPr lang="en-US" sz="2800" dirty="0">
              <a:solidFill>
                <a:srgbClr val="0070C0"/>
              </a:solidFill>
              <a:latin typeface="Arial Narrow"/>
              <a:cs typeface="Arial Narrow"/>
            </a:endParaRPr>
          </a:p>
          <a:p>
            <a:endParaRPr lang="en-US" sz="2800" dirty="0">
              <a:solidFill>
                <a:srgbClr val="0070C0"/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18149417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7772400" cy="792088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3200" kern="1200" dirty="0" smtClean="0">
                <a:latin typeface="Arial" charset="0"/>
                <a:ea typeface="MS PGothic" charset="0"/>
                <a:cs typeface="Arial" charset="0"/>
              </a:rPr>
              <a:t>GEOCAB </a:t>
            </a:r>
            <a:r>
              <a:rPr lang="en-US" sz="3200" kern="1200" dirty="0" smtClean="0">
                <a:latin typeface="Arial" charset="0"/>
                <a:ea typeface="MS PGothic" charset="0"/>
                <a:cs typeface="Arial" charset="0"/>
              </a:rPr>
              <a:t>Portal Updates</a:t>
            </a:r>
            <a:endParaRPr lang="en-US" sz="3200" kern="1200" dirty="0">
              <a:latin typeface="Arial" charset="0"/>
              <a:ea typeface="MS PGothic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268760"/>
            <a:ext cx="8496944" cy="5445224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800" dirty="0" smtClean="0">
                <a:solidFill>
                  <a:srgbClr val="0070C0"/>
                </a:solidFill>
                <a:latin typeface="Arial Narrow"/>
                <a:cs typeface="Arial Narrow"/>
              </a:rPr>
              <a:t>automatic </a:t>
            </a:r>
            <a:r>
              <a:rPr lang="en-US" sz="2800" dirty="0">
                <a:solidFill>
                  <a:srgbClr val="0070C0"/>
                </a:solidFill>
                <a:latin typeface="Arial Narrow"/>
                <a:cs typeface="Arial Narrow"/>
              </a:rPr>
              <a:t>user registration available : </a:t>
            </a:r>
            <a:r>
              <a:rPr lang="en-US" sz="2800" dirty="0">
                <a:solidFill>
                  <a:srgbClr val="0070C0"/>
                </a:solidFill>
                <a:latin typeface="Arial Narrow"/>
                <a:cs typeface="Arial Narrow"/>
                <a:hlinkClick r:id="rId2"/>
              </a:rPr>
              <a:t>http://</a:t>
            </a:r>
            <a:r>
              <a:rPr lang="en-US" sz="2800" dirty="0">
                <a:solidFill>
                  <a:srgbClr val="0070C0"/>
                </a:solidFill>
                <a:latin typeface="Arial Narrow"/>
                <a:cs typeface="Arial Narrow"/>
                <a:hlinkClick r:id="rId2"/>
              </a:rPr>
              <a:t>www.geocab.org/constellation/#/register</a:t>
            </a:r>
          </a:p>
          <a:p>
            <a:pPr lvl="1"/>
            <a:r>
              <a:rPr lang="en-US" dirty="0">
                <a:solidFill>
                  <a:srgbClr val="0070C0"/>
                </a:solidFill>
                <a:latin typeface="Arial Narrow"/>
                <a:cs typeface="Arial Narrow"/>
              </a:rPr>
              <a:t>The old user account of </a:t>
            </a:r>
            <a:r>
              <a:rPr lang="en-US" dirty="0">
                <a:solidFill>
                  <a:srgbClr val="0070C0"/>
                </a:solidFill>
                <a:latin typeface="Arial Narrow"/>
                <a:cs typeface="Arial Narrow"/>
                <a:hlinkClick r:id="rId3"/>
              </a:rPr>
              <a:t>geonetcab.mdweb-project.org are always availables.</a:t>
            </a:r>
          </a:p>
          <a:p>
            <a:r>
              <a:rPr lang="en-US" sz="2800" dirty="0">
                <a:solidFill>
                  <a:srgbClr val="0070C0"/>
                </a:solidFill>
                <a:latin typeface="Arial Narrow"/>
                <a:cs typeface="Arial Narrow"/>
              </a:rPr>
              <a:t>manage metadata :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  <a:latin typeface="Arial Narrow"/>
                <a:cs typeface="Arial Narrow"/>
              </a:rPr>
              <a:t>new </a:t>
            </a:r>
            <a:r>
              <a:rPr lang="en-US" dirty="0">
                <a:solidFill>
                  <a:srgbClr val="0070C0"/>
                </a:solidFill>
                <a:latin typeface="Arial Narrow"/>
                <a:cs typeface="Arial Narrow"/>
              </a:rPr>
              <a:t>edition tool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  <a:latin typeface="Arial Narrow"/>
                <a:cs typeface="Arial Narrow"/>
              </a:rPr>
              <a:t>new </a:t>
            </a:r>
            <a:r>
              <a:rPr lang="en-US" dirty="0">
                <a:solidFill>
                  <a:srgbClr val="0070C0"/>
                </a:solidFill>
                <a:latin typeface="Arial Narrow"/>
                <a:cs typeface="Arial Narrow"/>
              </a:rPr>
              <a:t>dashboard to  manage </a:t>
            </a:r>
            <a:r>
              <a:rPr lang="en-US" dirty="0" smtClean="0">
                <a:solidFill>
                  <a:srgbClr val="0070C0"/>
                </a:solidFill>
                <a:latin typeface="Arial Narrow"/>
                <a:cs typeface="Arial Narrow"/>
              </a:rPr>
              <a:t>your </a:t>
            </a:r>
            <a:r>
              <a:rPr lang="en-US" dirty="0" err="1">
                <a:solidFill>
                  <a:srgbClr val="0070C0"/>
                </a:solidFill>
                <a:latin typeface="Arial Narrow"/>
                <a:cs typeface="Arial Narrow"/>
              </a:rPr>
              <a:t>metadatas</a:t>
            </a:r>
            <a:endParaRPr lang="en-US" dirty="0">
              <a:solidFill>
                <a:srgbClr val="0070C0"/>
              </a:solidFill>
              <a:latin typeface="Arial Narrow"/>
              <a:cs typeface="Arial Narrow"/>
            </a:endParaRPr>
          </a:p>
          <a:p>
            <a:pPr lvl="1"/>
            <a:r>
              <a:rPr lang="en-US" dirty="0" smtClean="0">
                <a:solidFill>
                  <a:srgbClr val="0070C0"/>
                </a:solidFill>
                <a:latin typeface="Arial Narrow"/>
                <a:cs typeface="Arial Narrow"/>
              </a:rPr>
              <a:t>new </a:t>
            </a:r>
            <a:r>
              <a:rPr lang="en-US" dirty="0">
                <a:solidFill>
                  <a:srgbClr val="0070C0"/>
                </a:solidFill>
                <a:latin typeface="Arial Narrow"/>
                <a:cs typeface="Arial Narrow"/>
              </a:rPr>
              <a:t>dashboard for moderator and administrators to manage the </a:t>
            </a:r>
            <a:r>
              <a:rPr lang="en-US" dirty="0" smtClean="0">
                <a:solidFill>
                  <a:srgbClr val="0070C0"/>
                </a:solidFill>
                <a:latin typeface="Arial Narrow"/>
                <a:cs typeface="Arial Narrow"/>
              </a:rPr>
              <a:t>metadata </a:t>
            </a:r>
            <a:r>
              <a:rPr lang="en-US" dirty="0">
                <a:solidFill>
                  <a:srgbClr val="0070C0"/>
                </a:solidFill>
                <a:latin typeface="Arial Narrow"/>
                <a:cs typeface="Arial Narrow"/>
              </a:rPr>
              <a:t>of a user group (</a:t>
            </a:r>
            <a:r>
              <a:rPr lang="en-US" dirty="0" smtClean="0">
                <a:solidFill>
                  <a:srgbClr val="0070C0"/>
                </a:solidFill>
                <a:latin typeface="Arial Narrow"/>
                <a:cs typeface="Arial Narrow"/>
              </a:rPr>
              <a:t>e.g. EOPOWER, </a:t>
            </a:r>
            <a:r>
              <a:rPr lang="en-US" dirty="0">
                <a:solidFill>
                  <a:srgbClr val="0070C0"/>
                </a:solidFill>
                <a:latin typeface="Arial Narrow"/>
                <a:cs typeface="Arial Narrow"/>
              </a:rPr>
              <a:t>GEO point of contact group,....</a:t>
            </a:r>
            <a:r>
              <a:rPr lang="en-US" dirty="0" smtClean="0">
                <a:solidFill>
                  <a:srgbClr val="0070C0"/>
                </a:solidFill>
                <a:latin typeface="Arial Narrow"/>
                <a:cs typeface="Arial Narrow"/>
              </a:rPr>
              <a:t>)</a:t>
            </a:r>
            <a:endParaRPr lang="en-US" sz="2800" dirty="0">
              <a:solidFill>
                <a:srgbClr val="0070C0"/>
              </a:solidFill>
              <a:latin typeface="Arial Narrow"/>
              <a:cs typeface="Arial Narrow"/>
            </a:endParaRPr>
          </a:p>
          <a:p>
            <a:r>
              <a:rPr lang="en-US" sz="2800" dirty="0" smtClean="0">
                <a:solidFill>
                  <a:srgbClr val="0070C0"/>
                </a:solidFill>
                <a:latin typeface="Arial Narrow"/>
                <a:cs typeface="Arial Narrow"/>
              </a:rPr>
              <a:t>system </a:t>
            </a:r>
            <a:r>
              <a:rPr lang="en-US" sz="2800" dirty="0">
                <a:solidFill>
                  <a:srgbClr val="0070C0"/>
                </a:solidFill>
                <a:latin typeface="Arial Narrow"/>
                <a:cs typeface="Arial Narrow"/>
              </a:rPr>
              <a:t>of notification to inform administrator and moderator about edition activities </a:t>
            </a:r>
            <a:r>
              <a:rPr lang="en-US" dirty="0">
                <a:solidFill>
                  <a:srgbClr val="0070C0"/>
                </a:solidFill>
                <a:latin typeface="Arial Narrow"/>
                <a:cs typeface="Arial Narrow"/>
              </a:rPr>
              <a:t>(validation and publication of new metadata sheet, for example)</a:t>
            </a:r>
          </a:p>
          <a:p>
            <a:endParaRPr lang="en-US" sz="2800" dirty="0">
              <a:solidFill>
                <a:srgbClr val="0070C0"/>
              </a:solidFill>
              <a:latin typeface="Arial Narrow"/>
              <a:cs typeface="Arial Narrow"/>
            </a:endParaRPr>
          </a:p>
          <a:p>
            <a:endParaRPr lang="en-US" sz="2800" dirty="0">
              <a:solidFill>
                <a:srgbClr val="0070C0"/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3220633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7772400" cy="792088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3200" kern="1200" dirty="0" smtClean="0">
                <a:latin typeface="Arial" charset="0"/>
                <a:ea typeface="MS PGothic" charset="0"/>
                <a:cs typeface="Arial" charset="0"/>
              </a:rPr>
              <a:t>GEOCAB </a:t>
            </a:r>
            <a:r>
              <a:rPr lang="en-US" sz="3200" kern="1200" dirty="0" smtClean="0">
                <a:latin typeface="Arial" charset="0"/>
                <a:ea typeface="MS PGothic" charset="0"/>
                <a:cs typeface="Arial" charset="0"/>
              </a:rPr>
              <a:t>Portal Way Forward</a:t>
            </a:r>
            <a:endParaRPr lang="en-US" sz="3200" kern="1200" dirty="0">
              <a:latin typeface="Arial" charset="0"/>
              <a:ea typeface="MS PGothic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28800"/>
            <a:ext cx="8496944" cy="3744416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800" dirty="0">
                <a:solidFill>
                  <a:srgbClr val="0070C0"/>
                </a:solidFill>
                <a:latin typeface="Arial Narrow"/>
                <a:cs typeface="Arial Narrow"/>
              </a:rPr>
              <a:t>Maintain availability of registered resources</a:t>
            </a:r>
          </a:p>
          <a:p>
            <a:r>
              <a:rPr lang="en-US" sz="2800" dirty="0" smtClean="0">
                <a:solidFill>
                  <a:srgbClr val="0070C0"/>
                </a:solidFill>
                <a:latin typeface="Arial Narrow"/>
                <a:cs typeface="Arial Narrow"/>
              </a:rPr>
              <a:t>Continue seeking contributions to the portal</a:t>
            </a:r>
          </a:p>
          <a:p>
            <a:r>
              <a:rPr lang="en-US" sz="2800" dirty="0" smtClean="0">
                <a:solidFill>
                  <a:srgbClr val="0070C0"/>
                </a:solidFill>
                <a:latin typeface="Arial Narrow"/>
                <a:cs typeface="Arial Narrow"/>
              </a:rPr>
              <a:t>Market the available resources in the portal</a:t>
            </a:r>
          </a:p>
          <a:p>
            <a:r>
              <a:rPr lang="en-US" sz="2800" dirty="0" smtClean="0">
                <a:solidFill>
                  <a:srgbClr val="0070C0"/>
                </a:solidFill>
                <a:latin typeface="Arial Narrow"/>
                <a:cs typeface="Arial Narrow"/>
              </a:rPr>
              <a:t>Track usage and key areas of major interest by users</a:t>
            </a:r>
          </a:p>
          <a:p>
            <a:r>
              <a:rPr lang="en-US" sz="2800" dirty="0" smtClean="0">
                <a:solidFill>
                  <a:srgbClr val="0070C0"/>
                </a:solidFill>
                <a:latin typeface="Arial Narrow"/>
                <a:cs typeface="Arial Narrow"/>
              </a:rPr>
              <a:t>Improve categorization and search capability of resources</a:t>
            </a:r>
          </a:p>
          <a:p>
            <a:r>
              <a:rPr lang="en-US" sz="2800" dirty="0" smtClean="0">
                <a:solidFill>
                  <a:srgbClr val="0070C0"/>
                </a:solidFill>
                <a:latin typeface="Arial Narrow"/>
                <a:cs typeface="Arial Narrow"/>
              </a:rPr>
              <a:t>Develop </a:t>
            </a:r>
            <a:r>
              <a:rPr lang="en-US" sz="2800" dirty="0" smtClean="0">
                <a:solidFill>
                  <a:srgbClr val="0070C0"/>
                </a:solidFill>
                <a:latin typeface="Arial Narrow"/>
                <a:cs typeface="Arial Narrow"/>
              </a:rPr>
              <a:t>the concept </a:t>
            </a:r>
            <a:r>
              <a:rPr lang="en-US" sz="2800" dirty="0" smtClean="0">
                <a:solidFill>
                  <a:srgbClr val="0070C0"/>
                </a:solidFill>
                <a:latin typeface="Arial Narrow"/>
                <a:cs typeface="Arial Narrow"/>
              </a:rPr>
              <a:t>of a Capacity Building System </a:t>
            </a:r>
            <a:r>
              <a:rPr lang="en-US" sz="2800" dirty="0" smtClean="0">
                <a:solidFill>
                  <a:srgbClr val="0070C0"/>
                </a:solidFill>
                <a:latin typeface="Arial Narrow"/>
                <a:cs typeface="Arial Narrow"/>
              </a:rPr>
              <a:t>of </a:t>
            </a:r>
            <a:r>
              <a:rPr lang="en-US" sz="2800" dirty="0">
                <a:solidFill>
                  <a:srgbClr val="0070C0"/>
                </a:solidFill>
                <a:latin typeface="Arial Narrow"/>
                <a:cs typeface="Arial Narrow"/>
              </a:rPr>
              <a:t>S</a:t>
            </a:r>
            <a:r>
              <a:rPr lang="en-US" sz="2800" dirty="0" smtClean="0">
                <a:solidFill>
                  <a:srgbClr val="0070C0"/>
                </a:solidFill>
                <a:latin typeface="Arial Narrow"/>
                <a:cs typeface="Arial Narrow"/>
              </a:rPr>
              <a:t>ystems</a:t>
            </a:r>
          </a:p>
          <a:p>
            <a:pPr marL="0" indent="0">
              <a:buNone/>
            </a:pPr>
            <a:endParaRPr lang="en-US" sz="2800" dirty="0" smtClean="0">
              <a:solidFill>
                <a:srgbClr val="0070C0"/>
              </a:solidFill>
              <a:latin typeface="Arial Narrow"/>
              <a:cs typeface="Arial Narrow"/>
            </a:endParaRPr>
          </a:p>
          <a:p>
            <a:endParaRPr lang="en-US" sz="2800" dirty="0">
              <a:solidFill>
                <a:srgbClr val="0070C0"/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5402440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灯片编号占位符 3"/>
          <p:cNvSpPr>
            <a:spLocks noGrp="1"/>
          </p:cNvSpPr>
          <p:nvPr>
            <p:ph type="sldNum" sz="quarter" idx="4294967295"/>
          </p:nvPr>
        </p:nvSpPr>
        <p:spPr>
          <a:xfrm>
            <a:off x="319088" y="6500813"/>
            <a:ext cx="2233612" cy="2159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FCB77024-84E8-4258-824D-AA5503187AC9}" type="slidenum">
              <a:rPr lang="en-GB" altLang="ja-JP" sz="800">
                <a:cs typeface="Arial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7</a:t>
            </a:fld>
            <a:endParaRPr lang="en-GB" altLang="ja-JP" sz="800">
              <a:cs typeface="Arial" pitchFamily="34" charset="0"/>
            </a:endParaRPr>
          </a:p>
        </p:txBody>
      </p:sp>
      <p:pic>
        <p:nvPicPr>
          <p:cNvPr id="6246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79512" y="1052736"/>
            <a:ext cx="8352928" cy="4824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en-US"/>
            </a:defPPr>
            <a:lvl1pPr algn="ctr" eaLnBrk="1" hangingPunct="1">
              <a:defRPr sz="2800" b="1">
                <a:solidFill>
                  <a:srgbClr val="005FAA"/>
                </a:solidFill>
                <a:latin typeface="Arial" charset="0"/>
                <a:ea typeface="MS PGothic" charset="0"/>
                <a:cs typeface="Arial" charset="0"/>
              </a:defRPr>
            </a:lvl1pPr>
            <a:lvl2pPr marL="742950" indent="-285750">
              <a:defRPr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l"/>
            <a:r>
              <a:rPr lang="en-US" altLang="ja-JP" sz="2000" dirty="0"/>
              <a:t>AfriGEOSS Symposium </a:t>
            </a:r>
          </a:p>
          <a:p>
            <a:pPr algn="l"/>
            <a:r>
              <a:rPr lang="en-US" altLang="ja-JP" sz="2000" dirty="0"/>
              <a:t>27 – 29 April 2016</a:t>
            </a:r>
          </a:p>
          <a:p>
            <a:pPr algn="l"/>
            <a:r>
              <a:rPr lang="en-US" altLang="ja-JP" sz="2000" dirty="0"/>
              <a:t>Victoria Falls, Zimbabwe</a:t>
            </a:r>
          </a:p>
          <a:p>
            <a:pPr algn="l"/>
            <a:endParaRPr lang="en-US" altLang="ja-JP" sz="2000" dirty="0"/>
          </a:p>
          <a:p>
            <a:pPr algn="l"/>
            <a:r>
              <a:rPr lang="en-US" altLang="ja-JP" sz="2000" dirty="0"/>
              <a:t>GEO Work Programme Symposium</a:t>
            </a:r>
          </a:p>
          <a:p>
            <a:pPr algn="l"/>
            <a:r>
              <a:rPr lang="en-US" altLang="ja-JP" sz="2000" dirty="0"/>
              <a:t>2-4 May 2016 </a:t>
            </a:r>
          </a:p>
          <a:p>
            <a:pPr algn="l"/>
            <a:r>
              <a:rPr lang="en-US" altLang="ja-JP" sz="2000" dirty="0"/>
              <a:t>Geneva, Switzerland</a:t>
            </a:r>
          </a:p>
          <a:p>
            <a:pPr algn="l"/>
            <a:endParaRPr lang="en-US" altLang="ja-JP" sz="2000" dirty="0"/>
          </a:p>
          <a:p>
            <a:pPr algn="l"/>
            <a:r>
              <a:rPr lang="en-US" altLang="ja-JP" sz="2000" dirty="0"/>
              <a:t>GEO-XIII Plenary</a:t>
            </a:r>
          </a:p>
          <a:p>
            <a:pPr algn="l"/>
            <a:r>
              <a:rPr lang="en-US" altLang="ja-JP" sz="2000" dirty="0"/>
              <a:t>9-10 November</a:t>
            </a:r>
          </a:p>
          <a:p>
            <a:pPr algn="l"/>
            <a:r>
              <a:rPr lang="en-US" altLang="ja-JP" sz="2000" dirty="0"/>
              <a:t>St. Petersburg, </a:t>
            </a:r>
            <a:r>
              <a:rPr lang="en-US" altLang="ja-JP" sz="2000" dirty="0" smtClean="0"/>
              <a:t>Russia</a:t>
            </a:r>
          </a:p>
          <a:p>
            <a:pPr algn="l"/>
            <a:endParaRPr lang="en-US" altLang="ja-JP" sz="2000" dirty="0"/>
          </a:p>
          <a:p>
            <a:pPr algn="l"/>
            <a:endParaRPr lang="en-US" altLang="ja-JP" sz="2000" dirty="0"/>
          </a:p>
          <a:p>
            <a:pPr algn="l"/>
            <a:r>
              <a:rPr lang="en-US" altLang="ja-JP" sz="2000" dirty="0"/>
              <a:t>Andiswa Mlisa – </a:t>
            </a:r>
            <a:r>
              <a:rPr lang="en-US" altLang="ja-JP" sz="2000" dirty="0">
                <a:hlinkClick r:id="rId3"/>
              </a:rPr>
              <a:t>amlisa@</a:t>
            </a:r>
            <a:r>
              <a:rPr lang="en-US" altLang="ja-JP" sz="2000" dirty="0" smtClean="0">
                <a:hlinkClick r:id="rId3"/>
              </a:rPr>
              <a:t>geosec.org</a:t>
            </a:r>
            <a:endParaRPr lang="en-US" altLang="ja-JP" sz="2000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195884" y="5968424"/>
            <a:ext cx="42264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5FAA"/>
                </a:solidFill>
                <a:latin typeface="+mn-lt"/>
                <a:hlinkClick r:id="rId4"/>
              </a:rPr>
              <a:t>www.earthobservations.org</a:t>
            </a:r>
            <a:endParaRPr lang="en-US" b="1" dirty="0" smtClean="0">
              <a:solidFill>
                <a:srgbClr val="005FAA"/>
              </a:solidFill>
              <a:latin typeface="+mn-lt"/>
            </a:endParaRPr>
          </a:p>
          <a:p>
            <a:endParaRPr lang="en-US" b="1" dirty="0">
              <a:solidFill>
                <a:srgbClr val="005FAA"/>
              </a:solidFill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4293096"/>
            <a:ext cx="197490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>
              <a:defRPr/>
            </a:pPr>
            <a:endParaRPr lang="en-US" altLang="ja-JP" sz="2800" u="none" kern="0" dirty="0">
              <a:solidFill>
                <a:srgbClr val="005FAA"/>
              </a:solidFill>
              <a:ea typeface="宋体" pitchFamily="2" charset="-122"/>
            </a:endParaRPr>
          </a:p>
          <a:p>
            <a:pPr eaLnBrk="1" hangingPunct="1">
              <a:defRPr/>
            </a:pPr>
            <a:endParaRPr lang="en-US" altLang="ja-JP" u="none" kern="0" dirty="0">
              <a:solidFill>
                <a:srgbClr val="005FAA"/>
              </a:solidFill>
              <a:ea typeface="宋体" pitchFamily="2" charset="-122"/>
            </a:endParaRPr>
          </a:p>
          <a:p>
            <a:endParaRPr lang="en-US" dirty="0">
              <a:solidFill>
                <a:srgbClr val="005FA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646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lank Presentation">
  <a:themeElements>
    <a:clrScheme name="1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Blank Presentatio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3917</TotalTime>
  <Words>372</Words>
  <Application>Microsoft Macintosh PowerPoint</Application>
  <PresentationFormat>On-screen Show (4:3)</PresentationFormat>
  <Paragraphs>71</Paragraphs>
  <Slides>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Blank Presentation</vt:lpstr>
      <vt:lpstr>1_Blank Presentation</vt:lpstr>
      <vt:lpstr> GEO Capacity Building Resource Facility Portal     Andiswa Mlisa  GEO Secretariat    CEOS WGCapD 5th Annual Meeting Hampton VA, USA  30 March  - 1 April 2016  </vt:lpstr>
      <vt:lpstr>PowerPoint Presentation</vt:lpstr>
      <vt:lpstr>PowerPoint Presentation</vt:lpstr>
      <vt:lpstr>GEOCAB Portal Cooperation</vt:lpstr>
      <vt:lpstr>GEOCAB Portal Updates</vt:lpstr>
      <vt:lpstr>GEOCAB Portal Way Forward</vt:lpstr>
      <vt:lpstr>PowerPoint Presentation</vt:lpstr>
    </vt:vector>
  </TitlesOfParts>
  <Company>ꀀ穼훼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creator>Nick Walters</dc:creator>
  <cp:lastModifiedBy>Andiswa Mlisa</cp:lastModifiedBy>
  <cp:revision>379</cp:revision>
  <cp:lastPrinted>2007-10-16T11:41:49Z</cp:lastPrinted>
  <dcterms:created xsi:type="dcterms:W3CDTF">2007-10-16T08:11:19Z</dcterms:created>
  <dcterms:modified xsi:type="dcterms:W3CDTF">2016-03-30T18:37:46Z</dcterms:modified>
</cp:coreProperties>
</file>