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75" r:id="rId4"/>
    <p:sldId id="277" r:id="rId5"/>
    <p:sldId id="273" r:id="rId6"/>
    <p:sldId id="274" r:id="rId7"/>
    <p:sldId id="269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004F9F"/>
    <a:srgbClr val="CF007F"/>
    <a:srgbClr val="951B81"/>
    <a:srgbClr val="E18800"/>
    <a:srgbClr val="ECC500"/>
    <a:srgbClr val="E30613"/>
    <a:srgbClr val="009641"/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349" autoAdjust="0"/>
  </p:normalViewPr>
  <p:slideViewPr>
    <p:cSldViewPr>
      <p:cViewPr>
        <p:scale>
          <a:sx n="69" d="100"/>
          <a:sy n="69" d="100"/>
        </p:scale>
        <p:origin x="2344" y="7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</a:rPr>
              <a:t>Capacity Building Activities at </a:t>
            </a:r>
            <a:r>
              <a:rPr lang="en-US" sz="2800" b="1" dirty="0" smtClean="0">
                <a:solidFill>
                  <a:srgbClr val="FFFFFF"/>
                </a:solidFill>
              </a:rPr>
              <a:t>GFOI </a:t>
            </a:r>
            <a:r>
              <a:rPr lang="en-US" sz="2800" b="1" dirty="0" err="1" smtClean="0">
                <a:solidFill>
                  <a:srgbClr val="FFFFFF"/>
                </a:solidFill>
              </a:rPr>
              <a:t>SilvaCarbon</a:t>
            </a:r>
            <a:endParaRPr sz="28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Name: Sylvia Wilson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27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 Capacity Building </a:t>
            </a:r>
            <a:r>
              <a:rPr lang="en-US" b="1" dirty="0" smtClean="0"/>
              <a:t>Initiatives</a:t>
            </a:r>
          </a:p>
          <a:p>
            <a:pPr marL="0" indent="0">
              <a:buNone/>
            </a:pPr>
            <a:endParaRPr lang="en-US" b="1" dirty="0"/>
          </a:p>
          <a:p>
            <a:pPr indent="-231775"/>
            <a:r>
              <a:rPr lang="en-US" dirty="0" smtClean="0"/>
              <a:t>National Strategies</a:t>
            </a:r>
          </a:p>
          <a:p>
            <a:pPr indent="-231775"/>
            <a:r>
              <a:rPr lang="en-US" dirty="0" smtClean="0"/>
              <a:t>Priority Needs Assessment</a:t>
            </a:r>
          </a:p>
          <a:p>
            <a:pPr indent="-231775"/>
            <a:r>
              <a:rPr lang="en-US" dirty="0" smtClean="0"/>
              <a:t>Targeted Assistance</a:t>
            </a:r>
          </a:p>
          <a:p>
            <a:pPr indent="-231775"/>
            <a:r>
              <a:rPr lang="en-US" dirty="0" smtClean="0"/>
              <a:t>Methods and Guidance Document (MGD)</a:t>
            </a:r>
          </a:p>
          <a:p>
            <a:pPr indent="-231775"/>
            <a:r>
              <a:rPr lang="en-US" dirty="0" smtClean="0"/>
              <a:t>Design and Implementation</a:t>
            </a:r>
          </a:p>
          <a:p>
            <a:pPr indent="-231775"/>
            <a:r>
              <a:rPr lang="en-US" dirty="0" smtClean="0"/>
              <a:t>Indicators</a:t>
            </a:r>
          </a:p>
          <a:p>
            <a:pPr indent="-231775"/>
            <a:r>
              <a:rPr lang="en-US" dirty="0" smtClean="0"/>
              <a:t>Academia</a:t>
            </a:r>
          </a:p>
          <a:p>
            <a:pPr indent="-231775"/>
            <a:r>
              <a:rPr lang="en-US" dirty="0" smtClean="0"/>
              <a:t>Harmonized Work Planning</a:t>
            </a:r>
          </a:p>
          <a:p>
            <a:pPr indent="-231775"/>
            <a:r>
              <a:rPr lang="en-US" dirty="0" smtClean="0"/>
              <a:t>Operational Products and Tools</a:t>
            </a:r>
          </a:p>
          <a:p>
            <a:pPr indent="-231775"/>
            <a:r>
              <a:rPr lang="en-US" dirty="0" smtClean="0"/>
              <a:t>Communicate Gaps to R&amp;D</a:t>
            </a:r>
          </a:p>
          <a:p>
            <a:pPr indent="-231775"/>
            <a:r>
              <a:rPr lang="en-US" dirty="0" smtClean="0"/>
              <a:t>Promote Existing Solutions</a:t>
            </a:r>
          </a:p>
          <a:p>
            <a:pPr indent="-231775"/>
            <a:r>
              <a:rPr lang="en-US" dirty="0" smtClean="0"/>
              <a:t>Follow Up</a:t>
            </a:r>
          </a:p>
          <a:p>
            <a:pPr indent="-231775"/>
            <a:endParaRPr lang="en-US" dirty="0"/>
          </a:p>
          <a:p>
            <a:pPr indent="-231775"/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838200"/>
          </a:xfrm>
        </p:spPr>
        <p:txBody>
          <a:bodyPr anchor="ctr"/>
          <a:lstStyle/>
          <a:p>
            <a:pPr algn="ctr"/>
            <a:r>
              <a:rPr lang="en-US" dirty="0" smtClean="0"/>
              <a:t>GFOI’s </a:t>
            </a:r>
            <a:r>
              <a:rPr lang="en-US" dirty="0" err="1" smtClean="0"/>
              <a:t>SilvaCarbon</a:t>
            </a:r>
            <a:endParaRPr lang="en-US" dirty="0"/>
          </a:p>
          <a:p>
            <a:r>
              <a:rPr lang="en-US" dirty="0" smtClean="0"/>
              <a:t>Capacity Building Best Practices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870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General Capacity Building </a:t>
            </a:r>
            <a:r>
              <a:rPr lang="en-US" b="1" dirty="0" smtClean="0"/>
              <a:t>Initiatives (USGS/USFS)</a:t>
            </a:r>
          </a:p>
          <a:p>
            <a:pPr marL="0" indent="0">
              <a:buNone/>
            </a:pPr>
            <a:endParaRPr lang="en-US" b="1" dirty="0"/>
          </a:p>
          <a:p>
            <a:pPr indent="-231775"/>
            <a:r>
              <a:rPr lang="en-US" dirty="0" smtClean="0"/>
              <a:t>Remote sensing capacity transfer to produce accurate activity data for reporting to REDD+ and the GHG inventory</a:t>
            </a:r>
          </a:p>
          <a:p>
            <a:pPr indent="-231775"/>
            <a:r>
              <a:rPr lang="en-US" dirty="0" smtClean="0"/>
              <a:t>Development of emission factors, by assisting with the implementation of National Forest Inventories, and/or by using permanent plot data</a:t>
            </a:r>
          </a:p>
          <a:p>
            <a:pPr indent="-231775"/>
            <a:r>
              <a:rPr lang="en-US" dirty="0" smtClean="0"/>
              <a:t>Integration of both (activity data and emission factors)</a:t>
            </a:r>
            <a:endParaRPr lang="en-US" dirty="0"/>
          </a:p>
          <a:p>
            <a:pPr indent="-231775"/>
            <a:endParaRPr lang="en-US" dirty="0"/>
          </a:p>
          <a:p>
            <a:pPr marL="0" indent="0">
              <a:buNone/>
            </a:pPr>
            <a:r>
              <a:rPr lang="en-US" b="1" dirty="0" smtClean="0"/>
              <a:t>Tools </a:t>
            </a:r>
            <a:r>
              <a:rPr lang="en-US" b="1" dirty="0"/>
              <a:t>and Methods applied</a:t>
            </a:r>
          </a:p>
          <a:p>
            <a:pPr indent="-231775"/>
            <a:r>
              <a:rPr lang="en-US" sz="1800" dirty="0" err="1" smtClean="0"/>
              <a:t>SilvaCarbon</a:t>
            </a:r>
            <a:r>
              <a:rPr lang="en-US" sz="1800" dirty="0" smtClean="0"/>
              <a:t> – leveraging expertise with University of Maryland lab of </a:t>
            </a:r>
            <a:r>
              <a:rPr lang="en-US" sz="1800" dirty="0" err="1" smtClean="0"/>
              <a:t>Professon</a:t>
            </a:r>
            <a:r>
              <a:rPr lang="en-US" sz="1800" dirty="0" smtClean="0"/>
              <a:t> Matthew Hansen to use the GLAD system. Currently implemented in 12 countries.</a:t>
            </a:r>
          </a:p>
          <a:p>
            <a:pPr indent="-231775"/>
            <a:r>
              <a:rPr lang="en-US" sz="1800" dirty="0" err="1" smtClean="0"/>
              <a:t>SilvaCarbon</a:t>
            </a:r>
            <a:r>
              <a:rPr lang="en-US" sz="1800" dirty="0" smtClean="0"/>
              <a:t> – Lidar Assisted National Forest Inventory.</a:t>
            </a:r>
          </a:p>
          <a:p>
            <a:pPr indent="-231775"/>
            <a:r>
              <a:rPr lang="en-US" sz="1800" dirty="0" smtClean="0"/>
              <a:t>GFOI – Using the SEPAL platform developed by FAO that use open source tools to map forest cover change. Using the data cube developed by Australia, and implemented by NASA. </a:t>
            </a:r>
          </a:p>
          <a:p>
            <a:pPr indent="-231775"/>
            <a:endParaRPr lang="en-US" sz="1800" dirty="0" smtClean="0"/>
          </a:p>
          <a:p>
            <a:pPr indent="-231775"/>
            <a:endParaRPr lang="en-US" sz="1800" dirty="0"/>
          </a:p>
          <a:p>
            <a:pPr indent="-231775"/>
            <a:endParaRPr lang="en-US" sz="1800" dirty="0"/>
          </a:p>
          <a:p>
            <a:pPr marL="111125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r>
              <a:rPr lang="en-US"/>
              <a:t>Regional</a:t>
            </a:r>
            <a:r>
              <a:rPr lang="en-US" dirty="0"/>
              <a:t>, Thematic Areas and Strategies  </a:t>
            </a:r>
          </a:p>
        </p:txBody>
      </p:sp>
    </p:spTree>
    <p:extLst>
      <p:ext uri="{BB962C8B-B14F-4D97-AF65-F5344CB8AC3E}">
        <p14:creationId xmlns:p14="http://schemas.microsoft.com/office/powerpoint/2010/main" val="33346620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 marL="111125" indent="0">
              <a:buNone/>
            </a:pPr>
            <a:endParaRPr lang="en-US" dirty="0"/>
          </a:p>
          <a:p>
            <a:pPr marL="111125" indent="0">
              <a:buNone/>
            </a:pPr>
            <a:r>
              <a:rPr lang="en-US" b="1" dirty="0"/>
              <a:t>Best </a:t>
            </a:r>
            <a:r>
              <a:rPr lang="en-US" b="1" dirty="0" smtClean="0"/>
              <a:t>Practices</a:t>
            </a:r>
          </a:p>
          <a:p>
            <a:pPr marL="111125" indent="0">
              <a:buNone/>
            </a:pPr>
            <a:endParaRPr lang="en-US" b="1" dirty="0"/>
          </a:p>
          <a:p>
            <a:pPr indent="-231775"/>
            <a:r>
              <a:rPr lang="en-US" sz="1800" dirty="0" smtClean="0"/>
              <a:t>Using the Methods and Guidance Document to frame capacity transfer.</a:t>
            </a:r>
          </a:p>
          <a:p>
            <a:pPr indent="-231775"/>
            <a:r>
              <a:rPr lang="en-US" sz="1800" dirty="0" smtClean="0"/>
              <a:t>Collaborating with regional initiatives like SERVIR, GOFC GOLD – Greater impact and we are able to reach other countries outside of </a:t>
            </a:r>
            <a:r>
              <a:rPr lang="en-US" sz="1800" dirty="0" err="1" smtClean="0"/>
              <a:t>SilvaCarbon</a:t>
            </a:r>
            <a:r>
              <a:rPr lang="en-US" sz="1800" dirty="0" smtClean="0"/>
              <a:t>.</a:t>
            </a:r>
          </a:p>
          <a:p>
            <a:pPr indent="-231775"/>
            <a:r>
              <a:rPr lang="en-US" sz="1800" dirty="0" smtClean="0"/>
              <a:t>Collaboration with other GFOI donors.</a:t>
            </a:r>
          </a:p>
          <a:p>
            <a:pPr indent="-231775"/>
            <a:r>
              <a:rPr lang="en-US" sz="1800" dirty="0" smtClean="0"/>
              <a:t>Using the platform REDD Compass that Australia </a:t>
            </a:r>
            <a:r>
              <a:rPr lang="en-US" sz="1800" dirty="0" err="1" smtClean="0"/>
              <a:t>gov</a:t>
            </a:r>
            <a:r>
              <a:rPr lang="en-US" sz="1800" dirty="0" smtClean="0"/>
              <a:t> developed as a contribution to GFOI to track progress in countries. </a:t>
            </a:r>
          </a:p>
          <a:p>
            <a:pPr indent="-231775"/>
            <a:r>
              <a:rPr lang="en-US" sz="1800" dirty="0" smtClean="0"/>
              <a:t>Partnering with the World Bank to ensure capacity transfer is align with the Readiness Preparation Proposal (RPP) that countries submit to the Forest Carbon </a:t>
            </a:r>
            <a:r>
              <a:rPr lang="en-US" sz="1800" dirty="0" err="1" smtClean="0"/>
              <a:t>Partership</a:t>
            </a:r>
            <a:r>
              <a:rPr lang="en-US" sz="1800" dirty="0" smtClean="0"/>
              <a:t> Facility (FCPF).</a:t>
            </a:r>
          </a:p>
          <a:p>
            <a:pPr marL="111125" indent="0">
              <a:buNone/>
            </a:pPr>
            <a:endParaRPr lang="en-US" sz="1800" dirty="0" smtClean="0"/>
          </a:p>
          <a:p>
            <a:pPr indent="-231775"/>
            <a:endParaRPr lang="en-US" sz="1800" dirty="0"/>
          </a:p>
          <a:p>
            <a:pPr indent="-231775"/>
            <a:endParaRPr lang="en-US" sz="18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r>
              <a:rPr lang="en-US"/>
              <a:t>Regional</a:t>
            </a:r>
            <a:r>
              <a:rPr lang="en-US" dirty="0"/>
              <a:t>, Thematic Areas and Strategies  </a:t>
            </a:r>
          </a:p>
        </p:txBody>
      </p:sp>
    </p:spTree>
    <p:extLst>
      <p:ext uri="{BB962C8B-B14F-4D97-AF65-F5344CB8AC3E}">
        <p14:creationId xmlns:p14="http://schemas.microsoft.com/office/powerpoint/2010/main" val="30127271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419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 Asia : </a:t>
            </a:r>
            <a:endParaRPr lang="en-US" b="1" dirty="0"/>
          </a:p>
          <a:p>
            <a:pPr marL="0" indent="0">
              <a:buNone/>
            </a:pPr>
            <a:r>
              <a:rPr lang="en-US" sz="1600" b="1" dirty="0" err="1"/>
              <a:t>SilvaCarbon</a:t>
            </a:r>
            <a:r>
              <a:rPr lang="en-US" sz="1600" b="1" dirty="0"/>
              <a:t> </a:t>
            </a:r>
            <a:r>
              <a:rPr lang="en-US" sz="1600" b="1" dirty="0" err="1"/>
              <a:t>workplan</a:t>
            </a:r>
            <a:r>
              <a:rPr lang="en-US" sz="1600" b="1" dirty="0"/>
              <a:t> for 2018/2019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1: GFOI </a:t>
            </a:r>
            <a:r>
              <a:rPr lang="en-US" sz="1600" dirty="0" smtClean="0">
                <a:solidFill>
                  <a:srgbClr val="009641"/>
                </a:solidFill>
              </a:rPr>
              <a:t>Regional workshop in the use of LiDAR for assisted NFI - Nepal/ May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2: REDD Compass Training  – </a:t>
            </a:r>
            <a:r>
              <a:rPr lang="en-US" sz="1600" dirty="0" smtClean="0">
                <a:solidFill>
                  <a:srgbClr val="009641"/>
                </a:solidFill>
              </a:rPr>
              <a:t>SERVIR Hub in Thailand / September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</a:t>
            </a:r>
            <a:r>
              <a:rPr lang="en-US" sz="1600" dirty="0" smtClean="0">
                <a:solidFill>
                  <a:srgbClr val="009641"/>
                </a:solidFill>
              </a:rPr>
              <a:t>3: Exchange of experiences among countries using GLAD system/ </a:t>
            </a:r>
            <a:r>
              <a:rPr lang="en-US" sz="1600" dirty="0" err="1" smtClean="0">
                <a:solidFill>
                  <a:srgbClr val="009641"/>
                </a:solidFill>
              </a:rPr>
              <a:t>Vientianne</a:t>
            </a:r>
            <a:r>
              <a:rPr lang="en-US" sz="1600" dirty="0" smtClean="0">
                <a:solidFill>
                  <a:srgbClr val="009641"/>
                </a:solidFill>
              </a:rPr>
              <a:t>, Laos/August</a:t>
            </a:r>
            <a:endParaRPr lang="en-US" sz="1600" dirty="0">
              <a:solidFill>
                <a:srgbClr val="0096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Expected Activities</a:t>
            </a:r>
          </a:p>
          <a:p>
            <a:r>
              <a:rPr lang="en-US" dirty="0"/>
              <a:t>Activities By Region &amp; Theme</a:t>
            </a:r>
            <a:endParaRPr lang="en-US" sz="2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01309" y="1246909"/>
            <a:ext cx="4214091" cy="53062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90788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419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Americas: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SilvaCarbon</a:t>
            </a:r>
            <a:r>
              <a:rPr lang="en-US" b="1" dirty="0" smtClean="0"/>
              <a:t> </a:t>
            </a:r>
            <a:r>
              <a:rPr lang="en-US" b="1" dirty="0" err="1" smtClean="0"/>
              <a:t>workplan</a:t>
            </a:r>
            <a:r>
              <a:rPr lang="en-US" b="1" dirty="0" smtClean="0"/>
              <a:t> for 2018/2019</a:t>
            </a:r>
            <a:endParaRPr lang="en-US" b="1" dirty="0"/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</a:t>
            </a:r>
            <a:r>
              <a:rPr lang="en-US" sz="1600" dirty="0" smtClean="0">
                <a:solidFill>
                  <a:srgbClr val="009641"/>
                </a:solidFill>
              </a:rPr>
              <a:t>1: GFOI Global Summit </a:t>
            </a:r>
            <a:r>
              <a:rPr lang="en-US" sz="1600" dirty="0">
                <a:solidFill>
                  <a:srgbClr val="009641"/>
                </a:solidFill>
              </a:rPr>
              <a:t>– </a:t>
            </a:r>
            <a:r>
              <a:rPr lang="en-US" sz="1600" dirty="0" smtClean="0">
                <a:solidFill>
                  <a:srgbClr val="009641"/>
                </a:solidFill>
              </a:rPr>
              <a:t>Bogota, Colombia / March 12-16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2: REDD Compass Training  – </a:t>
            </a:r>
            <a:r>
              <a:rPr lang="en-US" sz="1600" dirty="0" smtClean="0">
                <a:solidFill>
                  <a:srgbClr val="009641"/>
                </a:solidFill>
              </a:rPr>
              <a:t>Argentina University/ </a:t>
            </a:r>
            <a:r>
              <a:rPr lang="en-US" sz="1600" dirty="0">
                <a:solidFill>
                  <a:srgbClr val="009641"/>
                </a:solidFill>
              </a:rPr>
              <a:t>End of </a:t>
            </a:r>
            <a:r>
              <a:rPr lang="en-US" sz="1600" dirty="0" smtClean="0">
                <a:solidFill>
                  <a:srgbClr val="009641"/>
                </a:solidFill>
              </a:rPr>
              <a:t>August, with GOFC GOLD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3: Regional workshop on </a:t>
            </a:r>
            <a:r>
              <a:rPr lang="en-US" sz="1600" dirty="0" smtClean="0">
                <a:solidFill>
                  <a:srgbClr val="009641"/>
                </a:solidFill>
              </a:rPr>
              <a:t>community based monitoring– Iquitos, Peru/ </a:t>
            </a:r>
            <a:r>
              <a:rPr lang="en-US" sz="1600" dirty="0">
                <a:solidFill>
                  <a:srgbClr val="009641"/>
                </a:solidFill>
              </a:rPr>
              <a:t>July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4: </a:t>
            </a:r>
            <a:r>
              <a:rPr lang="en-US" sz="1600" dirty="0" smtClean="0">
                <a:solidFill>
                  <a:srgbClr val="009641"/>
                </a:solidFill>
              </a:rPr>
              <a:t>Regional GFOI workshop on restoration practices – Mexico/September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endParaRPr lang="en-US" sz="1600" dirty="0">
              <a:solidFill>
                <a:srgbClr val="0096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Activities By Region &amp; Theme</a:t>
            </a:r>
            <a:endParaRPr lang="en-US" sz="2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24400" y="1295400"/>
            <a:ext cx="41910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/>
              <a:t>Africa</a:t>
            </a:r>
            <a:r>
              <a:rPr lang="en-US" b="1" dirty="0" smtClean="0"/>
              <a:t>:</a:t>
            </a:r>
          </a:p>
          <a:p>
            <a:pPr marL="0" indent="0" defTabSz="914400">
              <a:buNone/>
            </a:pPr>
            <a:r>
              <a:rPr lang="en-US" b="1" dirty="0" err="1"/>
              <a:t>SilvaCarbon</a:t>
            </a:r>
            <a:r>
              <a:rPr lang="en-US" b="1" dirty="0"/>
              <a:t> </a:t>
            </a:r>
            <a:r>
              <a:rPr lang="en-US" b="1" dirty="0" err="1"/>
              <a:t>workplan</a:t>
            </a:r>
            <a:r>
              <a:rPr lang="en-US" b="1" dirty="0"/>
              <a:t> for 2018/2019</a:t>
            </a:r>
          </a:p>
          <a:p>
            <a:pPr marL="339725" indent="-230188"/>
            <a:r>
              <a:rPr lang="en-US" sz="1600" dirty="0" smtClean="0">
                <a:solidFill>
                  <a:srgbClr val="009641"/>
                </a:solidFill>
              </a:rPr>
              <a:t>Biodiversity </a:t>
            </a:r>
            <a:r>
              <a:rPr lang="en-US" sz="1600" dirty="0">
                <a:solidFill>
                  <a:srgbClr val="009641"/>
                </a:solidFill>
              </a:rPr>
              <a:t>&amp; Ecosystem Sustainability </a:t>
            </a:r>
            <a:endParaRPr lang="en-US" sz="1600" dirty="0" smtClean="0">
              <a:solidFill>
                <a:srgbClr val="009641"/>
              </a:solidFill>
            </a:endParaRPr>
          </a:p>
          <a:p>
            <a:pPr marL="339725" indent="-230188"/>
            <a:r>
              <a:rPr lang="en-US" sz="1600" dirty="0" smtClean="0">
                <a:solidFill>
                  <a:srgbClr val="009641"/>
                </a:solidFill>
              </a:rPr>
              <a:t>Activity 1: Regional training at regional </a:t>
            </a:r>
            <a:r>
              <a:rPr lang="en-US" sz="1600" dirty="0" err="1" smtClean="0">
                <a:solidFill>
                  <a:srgbClr val="009641"/>
                </a:solidFill>
              </a:rPr>
              <a:t>Servir</a:t>
            </a:r>
            <a:r>
              <a:rPr lang="en-US" sz="1600" dirty="0" smtClean="0">
                <a:solidFill>
                  <a:srgbClr val="009641"/>
                </a:solidFill>
              </a:rPr>
              <a:t> Hub in the use of time sync for remote sensing sampling  </a:t>
            </a:r>
            <a:r>
              <a:rPr lang="en-US" sz="1600" dirty="0">
                <a:solidFill>
                  <a:srgbClr val="009641"/>
                </a:solidFill>
              </a:rPr>
              <a:t>– </a:t>
            </a:r>
            <a:r>
              <a:rPr lang="en-US" sz="1600" dirty="0" smtClean="0">
                <a:solidFill>
                  <a:srgbClr val="009641"/>
                </a:solidFill>
              </a:rPr>
              <a:t>Nairobi, Kenya/March 18-23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</a:t>
            </a:r>
            <a:r>
              <a:rPr lang="en-US" sz="1600" dirty="0" smtClean="0">
                <a:solidFill>
                  <a:srgbClr val="009641"/>
                </a:solidFill>
              </a:rPr>
              <a:t>2: </a:t>
            </a:r>
            <a:r>
              <a:rPr lang="en-US" sz="1600" dirty="0">
                <a:solidFill>
                  <a:srgbClr val="009641"/>
                </a:solidFill>
              </a:rPr>
              <a:t>REDD Compass Training  – </a:t>
            </a:r>
            <a:r>
              <a:rPr lang="en-US" sz="1600" dirty="0" err="1">
                <a:solidFill>
                  <a:srgbClr val="009641"/>
                </a:solidFill>
              </a:rPr>
              <a:t>Yaounde</a:t>
            </a:r>
            <a:r>
              <a:rPr lang="en-US" sz="1600" dirty="0">
                <a:solidFill>
                  <a:srgbClr val="009641"/>
                </a:solidFill>
              </a:rPr>
              <a:t>, Cameroon / End of April</a:t>
            </a:r>
          </a:p>
          <a:p>
            <a:pPr marL="339725" indent="-230188"/>
            <a:r>
              <a:rPr lang="en-US" sz="1600" dirty="0" smtClean="0">
                <a:solidFill>
                  <a:srgbClr val="009641"/>
                </a:solidFill>
              </a:rPr>
              <a:t>Activity 3: Regional workshop on biomass estimation – Gabon/ July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Activity </a:t>
            </a:r>
            <a:r>
              <a:rPr lang="en-US" sz="1600" dirty="0" smtClean="0">
                <a:solidFill>
                  <a:srgbClr val="009641"/>
                </a:solidFill>
              </a:rPr>
              <a:t>4: Exchange of experiences, Africa countries using GLAD system  </a:t>
            </a:r>
            <a:r>
              <a:rPr lang="en-US" sz="1600" dirty="0">
                <a:solidFill>
                  <a:srgbClr val="009641"/>
                </a:solidFill>
              </a:rPr>
              <a:t>– </a:t>
            </a:r>
            <a:r>
              <a:rPr lang="en-US" sz="1600" dirty="0" smtClean="0">
                <a:solidFill>
                  <a:srgbClr val="009641"/>
                </a:solidFill>
              </a:rPr>
              <a:t>Brazzaville, ROC/ September</a:t>
            </a:r>
            <a:endParaRPr lang="en-US" sz="1600" dirty="0">
              <a:solidFill>
                <a:srgbClr val="009641"/>
              </a:solidFill>
            </a:endParaRPr>
          </a:p>
          <a:p>
            <a:pPr marL="339725" indent="-230188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507448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SDG-Related Activities</a:t>
            </a:r>
            <a:endParaRPr lang="en-US" sz="2000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111125" indent="0">
              <a:buNone/>
            </a:pPr>
            <a:r>
              <a:rPr lang="en-US" sz="3600" dirty="0" smtClean="0"/>
              <a:t>Thanks!</a:t>
            </a:r>
          </a:p>
          <a:p>
            <a:pPr indent="-231775"/>
            <a:endParaRPr lang="en-US" sz="3600" dirty="0"/>
          </a:p>
          <a:p>
            <a:pPr marL="111125" indent="0">
              <a:buNone/>
            </a:pPr>
            <a:r>
              <a:rPr lang="en-US" sz="3600" dirty="0" smtClean="0"/>
              <a:t>Sylvia Wilson</a:t>
            </a:r>
          </a:p>
          <a:p>
            <a:pPr marL="111125" indent="0">
              <a:buNone/>
            </a:pPr>
            <a:r>
              <a:rPr lang="en-US" sz="3600" dirty="0"/>
              <a:t>s</a:t>
            </a:r>
            <a:r>
              <a:rPr lang="en-US" sz="3600" dirty="0" smtClean="0"/>
              <a:t>nwilson@usgs.gov</a:t>
            </a:r>
          </a:p>
          <a:p>
            <a:pPr marL="111125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21469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9475</TotalTime>
  <Words>554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Arial</vt:lpstr>
      <vt:lpstr>Default</vt:lpstr>
      <vt:lpstr>Capacity Building Activities at GFOI SilvaCarbon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80</cp:revision>
  <dcterms:modified xsi:type="dcterms:W3CDTF">2018-03-07T11:34:53Z</dcterms:modified>
</cp:coreProperties>
</file>