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5" r:id="rId3"/>
    <p:sldId id="274" r:id="rId4"/>
    <p:sldId id="269" r:id="rId5"/>
    <p:sldId id="276" r:id="rId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B4"/>
    <a:srgbClr val="004F9F"/>
    <a:srgbClr val="CF007F"/>
    <a:srgbClr val="951B81"/>
    <a:srgbClr val="E18800"/>
    <a:srgbClr val="ECC500"/>
    <a:srgbClr val="E30613"/>
    <a:srgbClr val="009641"/>
    <a:srgbClr val="7DC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49" autoAdjust="0"/>
  </p:normalViewPr>
  <p:slideViewPr>
    <p:cSldViewPr>
      <p:cViewPr>
        <p:scale>
          <a:sx n="81" d="100"/>
          <a:sy n="81" d="100"/>
        </p:scale>
        <p:origin x="-105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‹Nr.›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worldwaterqualit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un-spider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457200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>
                <a:solidFill>
                  <a:srgbClr val="FFFFFF"/>
                </a:solidFill>
              </a:rPr>
              <a:t>Capacity Building Activities at </a:t>
            </a:r>
            <a:r>
              <a:rPr lang="en-US" sz="4200" b="1" dirty="0" smtClean="0">
                <a:solidFill>
                  <a:srgbClr val="FFFFFF"/>
                </a:solidFill>
              </a:rPr>
              <a:t>DLR</a:t>
            </a:r>
            <a:endParaRPr sz="42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40116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de-DE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Dieter Hausamann &amp; Michael Bock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Item </a:t>
            </a:r>
            <a:r>
              <a:rPr lang="de-DE" sz="16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30</a:t>
            </a:r>
            <a:endParaRPr lang="en-US"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</a:t>
            </a:r>
            <a:r>
              <a:rPr lang="en-US" sz="16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Working Group for Capacity Building and Data Democracy (WGCapD) Annual Meeting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INPE São José dos Campos</a:t>
            </a:r>
            <a:r>
              <a:rPr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Brazil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6-8</a:t>
            </a:r>
            <a:r>
              <a:rPr lang="en-US" sz="1600" baseline="30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March, 2018</a:t>
            </a:r>
            <a:endParaRPr sz="16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7200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8610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DLR’s Capacity </a:t>
            </a:r>
            <a:r>
              <a:rPr lang="en-US" b="1" dirty="0"/>
              <a:t>Building </a:t>
            </a:r>
            <a:r>
              <a:rPr lang="en-US" b="1" dirty="0" smtClean="0"/>
              <a:t>Trainings in Asia</a:t>
            </a:r>
            <a:endParaRPr lang="en-US" b="1" dirty="0"/>
          </a:p>
          <a:p>
            <a:pPr indent="-231775"/>
            <a:endParaRPr lang="en-US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5867400" cy="533400"/>
          </a:xfrm>
        </p:spPr>
        <p:txBody>
          <a:bodyPr anchor="ctr"/>
          <a:lstStyle/>
          <a:p>
            <a:pPr algn="ctr"/>
            <a:r>
              <a:rPr lang="en-US" dirty="0"/>
              <a:t>Agency Competencies</a:t>
            </a:r>
          </a:p>
          <a:p>
            <a:r>
              <a:rPr lang="en-US"/>
              <a:t>Regional</a:t>
            </a:r>
            <a:r>
              <a:rPr lang="en-US" dirty="0"/>
              <a:t>, Thematic Areas and Strategies 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590454"/>
              </p:ext>
            </p:extLst>
          </p:nvPr>
        </p:nvGraphicFramePr>
        <p:xfrm>
          <a:off x="228600" y="2011680"/>
          <a:ext cx="8839200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8907"/>
                <a:gridCol w="5107093"/>
                <a:gridCol w="147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Location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err="1" smtClean="0"/>
                        <a:t>Subject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Year</a:t>
                      </a:r>
                      <a:endParaRPr lang="de-DE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err="1" smtClean="0"/>
                        <a:t>Bejing</a:t>
                      </a:r>
                      <a:r>
                        <a:rPr lang="de-DE" sz="1400" b="1" dirty="0" smtClean="0"/>
                        <a:t>, China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err="1" smtClean="0"/>
                        <a:t>Atmospheric</a:t>
                      </a:r>
                      <a:r>
                        <a:rPr lang="de-DE" sz="1400" b="1" dirty="0" smtClean="0"/>
                        <a:t> </a:t>
                      </a:r>
                      <a:r>
                        <a:rPr lang="de-DE" sz="1400" b="1" dirty="0" err="1" smtClean="0"/>
                        <a:t>Correction</a:t>
                      </a:r>
                      <a:r>
                        <a:rPr lang="de-DE" sz="1400" b="1" dirty="0" smtClean="0"/>
                        <a:t> </a:t>
                      </a:r>
                      <a:r>
                        <a:rPr lang="de-DE" sz="1400" b="1" dirty="0" err="1" smtClean="0"/>
                        <a:t>Using</a:t>
                      </a:r>
                      <a:r>
                        <a:rPr lang="de-DE" sz="1400" b="1" dirty="0" smtClean="0"/>
                        <a:t> ATCOR, IEEE GSIS Training Course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2016</a:t>
                      </a:r>
                      <a:endParaRPr lang="de-DE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err="1" smtClean="0"/>
                        <a:t>Dongying</a:t>
                      </a:r>
                      <a:r>
                        <a:rPr lang="de-DE" sz="1400" b="1" dirty="0" smtClean="0"/>
                        <a:t>,</a:t>
                      </a:r>
                      <a:r>
                        <a:rPr lang="de-DE" sz="1400" b="1" baseline="0" dirty="0" smtClean="0"/>
                        <a:t> China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DELIGHT</a:t>
                      </a:r>
                      <a:r>
                        <a:rPr lang="de-DE" sz="1400" b="1" baseline="0" dirty="0" smtClean="0"/>
                        <a:t> Information System: User Training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2014+2015</a:t>
                      </a:r>
                      <a:endParaRPr lang="de-DE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 smtClean="0"/>
                        <a:t>Dongying</a:t>
                      </a:r>
                      <a:r>
                        <a:rPr lang="de-DE" sz="1400" b="1" dirty="0" smtClean="0"/>
                        <a:t>,</a:t>
                      </a:r>
                      <a:r>
                        <a:rPr lang="de-DE" sz="1400" b="1" baseline="0" dirty="0" smtClean="0"/>
                        <a:t> China</a:t>
                      </a:r>
                      <a:endParaRPr lang="de-DE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DELIGHT</a:t>
                      </a:r>
                      <a:r>
                        <a:rPr lang="de-DE" sz="1400" b="1" baseline="0" dirty="0" smtClean="0"/>
                        <a:t> System Administrator Training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2014/15/16</a:t>
                      </a:r>
                      <a:endParaRPr lang="de-DE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 smtClean="0"/>
                        <a:t>Bejing</a:t>
                      </a:r>
                      <a:r>
                        <a:rPr lang="de-DE" sz="1400" b="1" dirty="0" smtClean="0"/>
                        <a:t> + Tianjin,</a:t>
                      </a:r>
                      <a:r>
                        <a:rPr lang="de-DE" sz="1400" b="1" baseline="0" dirty="0" smtClean="0"/>
                        <a:t> China</a:t>
                      </a:r>
                      <a:endParaRPr lang="de-DE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Land</a:t>
                      </a:r>
                      <a:r>
                        <a:rPr lang="de-DE" sz="1400" b="1" baseline="0" dirty="0" smtClean="0"/>
                        <a:t> Surface Dynamics, Time  Series Processing, Thermal R.S.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2014+2015</a:t>
                      </a:r>
                      <a:endParaRPr lang="de-DE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Almaty, </a:t>
                      </a:r>
                      <a:r>
                        <a:rPr lang="de-DE" sz="1400" b="1" dirty="0" err="1" smtClean="0"/>
                        <a:t>Kasachsatn</a:t>
                      </a:r>
                      <a:endParaRPr lang="de-DE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QGIS Courses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2015+2016</a:t>
                      </a:r>
                      <a:endParaRPr lang="de-DE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 smtClean="0"/>
                        <a:t>Urgench</a:t>
                      </a:r>
                      <a:r>
                        <a:rPr lang="de-DE" sz="1400" b="1" dirty="0" smtClean="0"/>
                        <a:t>, Kasachstan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R.S. Training</a:t>
                      </a:r>
                      <a:r>
                        <a:rPr lang="de-DE" sz="1400" b="1" baseline="0" dirty="0" smtClean="0"/>
                        <a:t> Courses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2015+2016</a:t>
                      </a:r>
                      <a:endParaRPr lang="de-DE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Almaty, Kasachstan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CAWA</a:t>
                      </a:r>
                      <a:r>
                        <a:rPr lang="de-DE" sz="1400" b="1" baseline="0" dirty="0" smtClean="0"/>
                        <a:t> Summer School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2014/15/16</a:t>
                      </a:r>
                      <a:endParaRPr lang="de-DE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Almaty, Kasachstan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Monitoring </a:t>
                      </a:r>
                      <a:r>
                        <a:rPr lang="de-DE" sz="1400" b="1" dirty="0" err="1" smtClean="0"/>
                        <a:t>of</a:t>
                      </a:r>
                      <a:r>
                        <a:rPr lang="de-DE" sz="1400" b="1" dirty="0" smtClean="0"/>
                        <a:t> Central Asian </a:t>
                      </a:r>
                      <a:r>
                        <a:rPr lang="de-DE" sz="1400" b="1" dirty="0" err="1" smtClean="0"/>
                        <a:t>Water</a:t>
                      </a:r>
                      <a:r>
                        <a:rPr lang="de-DE" sz="1400" b="1" baseline="0" dirty="0" smtClean="0"/>
                        <a:t> </a:t>
                      </a:r>
                      <a:r>
                        <a:rPr lang="de-DE" sz="1400" b="1" baseline="0" dirty="0" err="1" smtClean="0"/>
                        <a:t>and</a:t>
                      </a:r>
                      <a:r>
                        <a:rPr lang="de-DE" sz="1400" b="1" baseline="0" dirty="0" smtClean="0"/>
                        <a:t> Land </a:t>
                      </a:r>
                      <a:r>
                        <a:rPr lang="de-DE" sz="1400" b="1" baseline="0" dirty="0" err="1" smtClean="0"/>
                        <a:t>Ressources</a:t>
                      </a:r>
                      <a:r>
                        <a:rPr lang="de-DE" sz="1400" b="1" baseline="0" dirty="0" smtClean="0"/>
                        <a:t> – </a:t>
                      </a:r>
                      <a:r>
                        <a:rPr lang="de-DE" sz="1400" b="1" baseline="0" dirty="0" err="1" smtClean="0"/>
                        <a:t>from</a:t>
                      </a:r>
                      <a:r>
                        <a:rPr lang="de-DE" sz="1400" b="1" baseline="0" dirty="0" smtClean="0"/>
                        <a:t> </a:t>
                      </a:r>
                      <a:r>
                        <a:rPr lang="de-DE" sz="1400" b="1" baseline="0" dirty="0" err="1" smtClean="0"/>
                        <a:t>field</a:t>
                      </a:r>
                      <a:r>
                        <a:rPr lang="de-DE" sz="1400" b="1" baseline="0" dirty="0" smtClean="0"/>
                        <a:t> </a:t>
                      </a:r>
                      <a:r>
                        <a:rPr lang="de-DE" sz="1400" b="1" baseline="0" dirty="0" err="1" smtClean="0"/>
                        <a:t>measurement</a:t>
                      </a:r>
                      <a:r>
                        <a:rPr lang="de-DE" sz="1400" b="1" baseline="0" dirty="0" smtClean="0"/>
                        <a:t> </a:t>
                      </a:r>
                      <a:r>
                        <a:rPr lang="de-DE" sz="1400" b="1" baseline="0" dirty="0" err="1" smtClean="0"/>
                        <a:t>to</a:t>
                      </a:r>
                      <a:r>
                        <a:rPr lang="de-DE" sz="1400" b="1" baseline="0" dirty="0" smtClean="0"/>
                        <a:t> </a:t>
                      </a:r>
                      <a:r>
                        <a:rPr lang="de-DE" sz="1400" b="1" baseline="0" dirty="0" err="1" smtClean="0"/>
                        <a:t>spatial</a:t>
                      </a:r>
                      <a:r>
                        <a:rPr lang="de-DE" sz="1400" b="1" baseline="0" dirty="0" smtClean="0"/>
                        <a:t> </a:t>
                      </a:r>
                      <a:r>
                        <a:rPr lang="de-DE" sz="1400" b="1" baseline="0" dirty="0" err="1" smtClean="0"/>
                        <a:t>analysis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2016</a:t>
                      </a:r>
                      <a:endParaRPr lang="de-DE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6620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4601" y="1219200"/>
            <a:ext cx="479153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Americas: </a:t>
            </a:r>
          </a:p>
          <a:p>
            <a:pPr marL="339725" indent="-230188"/>
            <a:r>
              <a:rPr lang="en-US" sz="1600" dirty="0" smtClean="0">
                <a:solidFill>
                  <a:schemeClr val="tx1"/>
                </a:solidFill>
              </a:rPr>
              <a:t>DLR/DFD-WWF Remote Sensing Training: Land Use Change – Bogota, Colombia, August 2017</a:t>
            </a:r>
            <a:endParaRPr lang="en-US" sz="1600" dirty="0">
              <a:solidFill>
                <a:schemeClr val="tx1"/>
              </a:solidFill>
            </a:endParaRPr>
          </a:p>
          <a:p>
            <a:pPr marL="339725" indent="-230188" defTabSz="914400"/>
            <a:endParaRPr lang="en-US" sz="1600" dirty="0" smtClean="0">
              <a:solidFill>
                <a:schemeClr val="tx1"/>
              </a:solidFill>
            </a:endParaRPr>
          </a:p>
          <a:p>
            <a:pPr marL="111125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111125" indent="0"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111125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111125" indent="0"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111125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111125" indent="0">
              <a:buNone/>
            </a:pPr>
            <a:endParaRPr lang="en-US" sz="1600" b="1" dirty="0"/>
          </a:p>
          <a:p>
            <a:pPr marL="111125" indent="0">
              <a:buNone/>
            </a:pPr>
            <a:endParaRPr lang="en-US" sz="1800" b="1" dirty="0" smtClean="0"/>
          </a:p>
          <a:p>
            <a:pPr marL="111125" indent="0">
              <a:buNone/>
            </a:pPr>
            <a:r>
              <a:rPr lang="en-US" sz="1800" b="1" dirty="0" smtClean="0"/>
              <a:t>Plans</a:t>
            </a:r>
            <a:r>
              <a:rPr lang="en-US" sz="1800" b="1" dirty="0"/>
              <a:t>:</a:t>
            </a:r>
          </a:p>
          <a:p>
            <a:pPr marL="339725" indent="-230188"/>
            <a:r>
              <a:rPr lang="en-US" sz="1600" dirty="0" smtClean="0">
                <a:solidFill>
                  <a:schemeClr val="tx1"/>
                </a:solidFill>
              </a:rPr>
              <a:t>SEN4REDD Training </a:t>
            </a:r>
            <a:r>
              <a:rPr lang="en-US" sz="1600" dirty="0" err="1" smtClean="0">
                <a:solidFill>
                  <a:schemeClr val="tx1"/>
                </a:solidFill>
              </a:rPr>
              <a:t>Mexiko</a:t>
            </a:r>
            <a:r>
              <a:rPr lang="en-US" sz="1600" dirty="0" smtClean="0">
                <a:solidFill>
                  <a:schemeClr val="tx1"/>
                </a:solidFill>
              </a:rPr>
              <a:t> 2018 (FSU Jena)</a:t>
            </a:r>
          </a:p>
          <a:p>
            <a:pPr marL="339725" indent="-230188"/>
            <a:r>
              <a:rPr lang="en-US" sz="1600" dirty="0" smtClean="0">
                <a:solidFill>
                  <a:schemeClr val="tx1"/>
                </a:solidFill>
              </a:rPr>
              <a:t>DLR-WWF </a:t>
            </a:r>
            <a:r>
              <a:rPr lang="en-US" sz="1600" dirty="0">
                <a:solidFill>
                  <a:schemeClr val="tx1"/>
                </a:solidFill>
              </a:rPr>
              <a:t>Remote Sensing </a:t>
            </a:r>
            <a:r>
              <a:rPr lang="en-US" sz="1600" dirty="0" smtClean="0">
                <a:solidFill>
                  <a:schemeClr val="tx1"/>
                </a:solidFill>
              </a:rPr>
              <a:t>Training</a:t>
            </a:r>
            <a:r>
              <a:rPr lang="en-US" sz="1600" dirty="0">
                <a:solidFill>
                  <a:schemeClr val="tx1"/>
                </a:solidFill>
              </a:rPr>
              <a:t>: Land Use Change in Savannahs and Grasslands </a:t>
            </a:r>
            <a:r>
              <a:rPr lang="en-US" sz="1600" dirty="0" smtClean="0">
                <a:solidFill>
                  <a:schemeClr val="tx1"/>
                </a:solidFill>
              </a:rPr>
              <a:t>–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Paraguay 2018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5867400" cy="533400"/>
          </a:xfrm>
        </p:spPr>
        <p:txBody>
          <a:bodyPr anchor="ctr"/>
          <a:lstStyle/>
          <a:p>
            <a:r>
              <a:rPr lang="en-US" sz="1800" dirty="0"/>
              <a:t>Capacity Building Activities</a:t>
            </a:r>
          </a:p>
          <a:p>
            <a:r>
              <a:rPr lang="en-US" dirty="0"/>
              <a:t>Activities By Region &amp; Theme</a:t>
            </a:r>
            <a:endParaRPr lang="en-US" sz="20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724399" y="1219200"/>
            <a:ext cx="4370571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US" b="1" dirty="0"/>
              <a:t>Africa:</a:t>
            </a:r>
          </a:p>
          <a:p>
            <a:pPr marL="339725" indent="-230188"/>
            <a:r>
              <a:rPr lang="en-US" sz="1600" dirty="0">
                <a:solidFill>
                  <a:schemeClr val="tx1"/>
                </a:solidFill>
              </a:rPr>
              <a:t>DLR/DFD-WASCAL Remote Sensing Training: Land Use </a:t>
            </a:r>
            <a:r>
              <a:rPr lang="en-US" sz="1600" dirty="0" smtClean="0">
                <a:solidFill>
                  <a:schemeClr val="tx1"/>
                </a:solidFill>
              </a:rPr>
              <a:t>Change - </a:t>
            </a:r>
            <a:r>
              <a:rPr lang="en-US" sz="1600" dirty="0" err="1" smtClean="0">
                <a:solidFill>
                  <a:schemeClr val="tx1"/>
                </a:solidFill>
              </a:rPr>
              <a:t>Ougadougou</a:t>
            </a:r>
            <a:r>
              <a:rPr lang="en-US" sz="1600" dirty="0" smtClean="0">
                <a:solidFill>
                  <a:schemeClr val="tx1"/>
                </a:solidFill>
              </a:rPr>
              <a:t>, Burkina Faso, March 2017 </a:t>
            </a:r>
            <a:endParaRPr lang="en-US" sz="1600" dirty="0">
              <a:solidFill>
                <a:schemeClr val="tx1"/>
              </a:solidFill>
            </a:endParaRPr>
          </a:p>
          <a:p>
            <a:pPr marL="111125" lvl="0" indent="0" defTabSz="914400">
              <a:buNone/>
            </a:pPr>
            <a:endParaRPr lang="en-US" sz="1800" b="1" dirty="0" smtClean="0"/>
          </a:p>
          <a:p>
            <a:pPr marL="111125" lvl="0" indent="0" defTabSz="914400">
              <a:buNone/>
            </a:pPr>
            <a:endParaRPr lang="en-US" sz="1800" b="1" dirty="0"/>
          </a:p>
          <a:p>
            <a:pPr marL="111125" lvl="0" indent="0" defTabSz="914400">
              <a:buNone/>
            </a:pPr>
            <a:endParaRPr lang="en-US" sz="1800" b="1" dirty="0" smtClean="0"/>
          </a:p>
          <a:p>
            <a:pPr marL="111125" lvl="0" indent="0" defTabSz="914400">
              <a:buNone/>
            </a:pPr>
            <a:endParaRPr lang="en-US" sz="1800" b="1" dirty="0"/>
          </a:p>
          <a:p>
            <a:pPr marL="111125" lvl="0" indent="0" defTabSz="914400">
              <a:buNone/>
            </a:pPr>
            <a:endParaRPr lang="en-US" sz="1800" b="1" dirty="0" smtClean="0"/>
          </a:p>
          <a:p>
            <a:pPr marL="111125" lvl="0" indent="0" defTabSz="914400">
              <a:buNone/>
            </a:pPr>
            <a:endParaRPr lang="en-US" sz="1800" b="1" dirty="0"/>
          </a:p>
          <a:p>
            <a:pPr marL="111125" lvl="0" indent="0" defTabSz="914400">
              <a:buNone/>
            </a:pPr>
            <a:endParaRPr lang="en-US" sz="1800" b="1" dirty="0" smtClean="0"/>
          </a:p>
          <a:p>
            <a:pPr marL="111125" lvl="0" indent="0" defTabSz="914400">
              <a:buNone/>
            </a:pPr>
            <a:r>
              <a:rPr lang="en-US" sz="1800" b="1" dirty="0" smtClean="0"/>
              <a:t>Plans</a:t>
            </a:r>
            <a:r>
              <a:rPr lang="en-US" sz="1800" b="1" dirty="0"/>
              <a:t>:</a:t>
            </a:r>
          </a:p>
          <a:p>
            <a:pPr marL="111125" lvl="0" indent="0" defTabSz="914400"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" y="2438400"/>
            <a:ext cx="4467850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438400"/>
            <a:ext cx="4446771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31" y="5105400"/>
            <a:ext cx="4135469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74482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05000" y="304800"/>
            <a:ext cx="5867400" cy="533400"/>
          </a:xfrm>
        </p:spPr>
        <p:txBody>
          <a:bodyPr anchor="ctr"/>
          <a:lstStyle/>
          <a:p>
            <a:r>
              <a:rPr lang="en-US" sz="1800" dirty="0"/>
              <a:t>Capacity Building Activities</a:t>
            </a:r>
          </a:p>
          <a:p>
            <a:r>
              <a:rPr lang="en-US" dirty="0"/>
              <a:t>SDG-Related </a:t>
            </a:r>
            <a:r>
              <a:rPr lang="en-US" dirty="0" smtClean="0"/>
              <a:t>Activities @ DLR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87" y="2971800"/>
            <a:ext cx="4220613" cy="38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227806" cy="38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1219200"/>
            <a:ext cx="4114800" cy="1752600"/>
          </a:xfrm>
        </p:spPr>
        <p:txBody>
          <a:bodyPr>
            <a:normAutofit/>
          </a:bodyPr>
          <a:lstStyle/>
          <a:p>
            <a:pPr marL="339725" indent="-230188" defTabSz="914400"/>
            <a:r>
              <a:rPr lang="en-US" sz="1600" dirty="0" smtClean="0">
                <a:solidFill>
                  <a:schemeClr val="tx1"/>
                </a:solidFill>
              </a:rPr>
              <a:t>Copernicus</a:t>
            </a:r>
          </a:p>
          <a:p>
            <a:pPr marL="339725" indent="-230188" defTabSz="914400"/>
            <a:r>
              <a:rPr lang="en-US" sz="1600" dirty="0" smtClean="0">
                <a:solidFill>
                  <a:schemeClr val="tx1"/>
                </a:solidFill>
              </a:rPr>
              <a:t>Geo-Risks in the Andes</a:t>
            </a:r>
          </a:p>
          <a:p>
            <a:pPr marL="339725" indent="-230188" defTabSz="914400"/>
            <a:r>
              <a:rPr lang="en-US" sz="1600" dirty="0" smtClean="0">
                <a:solidFill>
                  <a:schemeClr val="tx1"/>
                </a:solidFill>
              </a:rPr>
              <a:t>Global Urban Footprint</a:t>
            </a:r>
          </a:p>
          <a:p>
            <a:pPr marL="339725" indent="-230188" defTabSz="914400"/>
            <a:r>
              <a:rPr lang="en-US" sz="1600" dirty="0" smtClean="0">
                <a:solidFill>
                  <a:schemeClr val="tx1"/>
                </a:solidFill>
              </a:rPr>
              <a:t>Smart Cities and Spatial Development</a:t>
            </a:r>
          </a:p>
          <a:p>
            <a:pPr marL="339725" indent="-230188" defTabSz="914400"/>
            <a:r>
              <a:rPr lang="en-US" sz="1600" dirty="0" smtClean="0">
                <a:solidFill>
                  <a:schemeClr val="tx1"/>
                </a:solidFill>
              </a:rPr>
              <a:t>Coasts and River Basins</a:t>
            </a:r>
          </a:p>
          <a:p>
            <a:pPr marL="111125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111125" indent="0"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111125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111125" indent="0"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111125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111125" indent="0">
              <a:buNone/>
            </a:pPr>
            <a:endParaRPr lang="en-US" sz="1600" b="1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648205" y="1219200"/>
            <a:ext cx="4370571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39725" indent="-230188" defTabSz="914400"/>
            <a:r>
              <a:rPr lang="en-US" sz="1800" dirty="0" smtClean="0">
                <a:solidFill>
                  <a:schemeClr val="tx1"/>
                </a:solidFill>
              </a:rPr>
              <a:t>Cooperation DLR-GIZ</a:t>
            </a:r>
          </a:p>
          <a:p>
            <a:pPr marL="339725" indent="-230188" defTabSz="914400"/>
            <a:r>
              <a:rPr lang="en-US" sz="1800" dirty="0" smtClean="0">
                <a:solidFill>
                  <a:schemeClr val="tx1"/>
                </a:solidFill>
              </a:rPr>
              <a:t>Cooperation with Vietnam</a:t>
            </a:r>
          </a:p>
          <a:p>
            <a:pPr marL="339725" indent="-230188" defTabSz="914400"/>
            <a:r>
              <a:rPr lang="en-US" sz="1800" dirty="0" smtClean="0">
                <a:solidFill>
                  <a:schemeClr val="tx1"/>
                </a:solidFill>
              </a:rPr>
              <a:t>Cooperation with Costa Rica</a:t>
            </a:r>
          </a:p>
          <a:p>
            <a:pPr marL="339725" indent="-230188" defTabSz="914400"/>
            <a:r>
              <a:rPr lang="en-US" sz="1800" dirty="0" smtClean="0">
                <a:solidFill>
                  <a:schemeClr val="tx1"/>
                </a:solidFill>
              </a:rPr>
              <a:t>Agroecosystems and Phenology</a:t>
            </a:r>
          </a:p>
          <a:p>
            <a:pPr marL="339725" indent="-230188" defTabSz="914400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469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4343400" cy="1295400"/>
          </a:xfrm>
        </p:spPr>
        <p:txBody>
          <a:bodyPr/>
          <a:lstStyle/>
          <a:p>
            <a:pPr indent="-231775">
              <a:defRPr sz="1800"/>
            </a:pPr>
            <a:r>
              <a:rPr lang="en-US" b="1" dirty="0" smtClean="0"/>
              <a:t>UNESCO </a:t>
            </a:r>
            <a:r>
              <a:rPr lang="en-US" b="1" dirty="0"/>
              <a:t>water quality Portal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http://www.worldwaterquality.org/</a:t>
            </a:r>
            <a:r>
              <a:rPr lang="en-US" dirty="0"/>
              <a:t> </a:t>
            </a:r>
            <a:r>
              <a:rPr lang="en-US" sz="1600" dirty="0"/>
              <a:t>Free Access to global water data, of the developed by EOMAP (DLR-Startup)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3429000" cy="298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4343400" y="1327427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31775">
              <a:defRPr sz="1800"/>
            </a:pPr>
            <a:r>
              <a:rPr lang="en-US" b="1" u="sng" dirty="0"/>
              <a:t>UNSPIDER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un-spider.org</a:t>
            </a:r>
            <a:r>
              <a:rPr lang="en-US" dirty="0"/>
              <a:t>   </a:t>
            </a:r>
            <a:endParaRPr lang="en-US" dirty="0" smtClean="0"/>
          </a:p>
          <a:p>
            <a:pPr lvl="1" indent="-231775">
              <a:defRPr sz="1800"/>
            </a:pPr>
            <a:r>
              <a:rPr lang="en-US" sz="1600" dirty="0" smtClean="0"/>
              <a:t>United </a:t>
            </a:r>
            <a:r>
              <a:rPr lang="en-US" sz="1600" dirty="0"/>
              <a:t>Nations Platform for Space-based Information for Disaster Management and Emergency </a:t>
            </a:r>
            <a:r>
              <a:rPr lang="en-US" sz="1600" dirty="0" smtClean="0"/>
              <a:t>Response</a:t>
            </a:r>
            <a:r>
              <a:rPr lang="en-US" sz="1600" dirty="0"/>
              <a:t> </a:t>
            </a:r>
            <a:r>
              <a:rPr lang="en-US" sz="1600" dirty="0" smtClean="0"/>
              <a:t>started in 2006</a:t>
            </a:r>
          </a:p>
          <a:p>
            <a:pPr lvl="1" indent="-231775">
              <a:defRPr sz="1800"/>
            </a:pPr>
            <a:endParaRPr lang="en-US" sz="1600" dirty="0"/>
          </a:p>
          <a:p>
            <a:pPr lvl="1" indent="-231775">
              <a:defRPr sz="1800"/>
            </a:pPr>
            <a:r>
              <a:rPr lang="en-US" sz="1600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The German government (</a:t>
            </a:r>
            <a:r>
              <a:rPr lang="en-US" sz="1600" dirty="0" err="1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BMWi</a:t>
            </a:r>
            <a:r>
              <a:rPr lang="en-US" sz="1600" dirty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) and DLR support UN-SPIDER and its office in Bonn from the beginning. From 2018 on project DLR supports via the University of </a:t>
            </a:r>
            <a:r>
              <a:rPr lang="en-US" sz="1600" dirty="0" smtClean="0"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Bonn</a:t>
            </a:r>
            <a:endParaRPr lang="en-US" sz="1600" dirty="0"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05000" y="304800"/>
            <a:ext cx="5867400" cy="53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Proxima Nova Regular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sz="1800" dirty="0" smtClean="0"/>
              <a:t>Capacity Building Activities</a:t>
            </a:r>
          </a:p>
          <a:p>
            <a:pPr defTabSz="914400"/>
            <a:r>
              <a:rPr lang="en-US" dirty="0" smtClean="0"/>
              <a:t>SDG-Related Activities @ DLR</a:t>
            </a:r>
            <a:endParaRPr lang="en-US" sz="2000" dirty="0"/>
          </a:p>
        </p:txBody>
      </p:sp>
      <p:pic>
        <p:nvPicPr>
          <p:cNvPr id="11" name="Imagen 21" descr="Logo_EvIDEN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18183"/>
            <a:ext cx="2233711" cy="8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/>
          <p:nvPr/>
        </p:nvSpPr>
        <p:spPr>
          <a:xfrm>
            <a:off x="4395688" y="4800600"/>
            <a:ext cx="43673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600" dirty="0"/>
          </a:p>
          <a:p>
            <a:pPr algn="l"/>
            <a:r>
              <a:rPr lang="en-GB" sz="1600" dirty="0"/>
              <a:t>The </a:t>
            </a:r>
            <a:r>
              <a:rPr lang="en-GB" sz="1600" b="1" dirty="0" err="1"/>
              <a:t>EvIDENz</a:t>
            </a:r>
            <a:r>
              <a:rPr lang="en-GB" sz="1600" b="1" dirty="0"/>
              <a:t> project </a:t>
            </a:r>
            <a:r>
              <a:rPr lang="en-GB" sz="1600" dirty="0"/>
              <a:t>is lead by </a:t>
            </a:r>
            <a:r>
              <a:rPr lang="en-GB" sz="1600" b="1" dirty="0"/>
              <a:t>ZFL</a:t>
            </a:r>
            <a:r>
              <a:rPr lang="en-GB" sz="1600" dirty="0"/>
              <a:t> at the University of Bonn. Project partners are </a:t>
            </a:r>
            <a:r>
              <a:rPr lang="en-GB" sz="1600" b="1" dirty="0"/>
              <a:t>UNU-EHS </a:t>
            </a:r>
            <a:r>
              <a:rPr lang="en-GB" sz="1600" dirty="0"/>
              <a:t>(United Nations University, </a:t>
            </a:r>
            <a:r>
              <a:rPr lang="en-US" sz="1600" dirty="0"/>
              <a:t>the Institute for Environment and Human Security)</a:t>
            </a:r>
            <a:r>
              <a:rPr lang="en-GB" sz="1600" dirty="0"/>
              <a:t> and </a:t>
            </a:r>
            <a:r>
              <a:rPr lang="en-GB" sz="1600" b="1" dirty="0"/>
              <a:t>UN-SPIDER</a:t>
            </a:r>
            <a:endParaRPr lang="en-US" sz="1600" dirty="0"/>
          </a:p>
        </p:txBody>
      </p:sp>
      <p:sp>
        <p:nvSpPr>
          <p:cNvPr id="6" name="Rechteck 5"/>
          <p:cNvSpPr/>
          <p:nvPr/>
        </p:nvSpPr>
        <p:spPr>
          <a:xfrm>
            <a:off x="6477000" y="3918183"/>
            <a:ext cx="2488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Earth Observation based information products </a:t>
            </a:r>
            <a:r>
              <a:rPr lang="en-US" sz="1400" b="1" dirty="0" smtClean="0"/>
              <a:t>for</a:t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  <a:r>
              <a:rPr lang="en-US" sz="1400" b="1" dirty="0"/>
              <a:t>drought risk reduction on the national level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189314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171700" y="5723931"/>
            <a:ext cx="2171700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Support National</a:t>
            </a:r>
            <a:r>
              <a:rPr kumimoji="0" lang="de-DE" sz="16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br>
              <a:rPr kumimoji="0" lang="de-DE" sz="16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</a:br>
            <a:r>
              <a:rPr kumimoji="0" lang="de-DE" sz="1600" b="1" i="0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Wetland</a:t>
            </a:r>
            <a:r>
              <a:rPr kumimoji="0" lang="de-DE" sz="16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lang="de-DE" sz="1600" b="1" baseline="0" dirty="0" smtClean="0"/>
              <a:t>Monitoring</a:t>
            </a:r>
            <a:r>
              <a:rPr lang="de-DE" sz="1600" b="1" dirty="0" smtClean="0"/>
              <a:t>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b="1" dirty="0" smtClean="0"/>
              <a:t>in Ruanda</a:t>
            </a:r>
            <a:endParaRPr kumimoji="0" lang="de-DE" sz="16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496404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Bildschirmpräsentation (4:3)</PresentationFormat>
  <Paragraphs>90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Default</vt:lpstr>
      <vt:lpstr>Capacity Building Activities at DLR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DLR-CC-075-local</cp:lastModifiedBy>
  <cp:revision>85</cp:revision>
  <dcterms:modified xsi:type="dcterms:W3CDTF">2018-03-06T14:53:56Z</dcterms:modified>
</cp:coreProperties>
</file>