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14"/>
  </p:notesMasterIdLst>
  <p:sldIdLst>
    <p:sldId id="256" r:id="rId4"/>
    <p:sldId id="318" r:id="rId5"/>
    <p:sldId id="321" r:id="rId6"/>
    <p:sldId id="346" r:id="rId7"/>
    <p:sldId id="374" r:id="rId8"/>
    <p:sldId id="369" r:id="rId9"/>
    <p:sldId id="375" r:id="rId10"/>
    <p:sldId id="376" r:id="rId11"/>
    <p:sldId id="377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5" autoAdjust="0"/>
    <p:restoredTop sz="79751" autoAdjust="0"/>
  </p:normalViewPr>
  <p:slideViewPr>
    <p:cSldViewPr snapToGrid="0">
      <p:cViewPr varScale="1">
        <p:scale>
          <a:sx n="75" d="100"/>
          <a:sy n="75" d="100"/>
        </p:scale>
        <p:origin x="1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DCF02-475C-429A-83A0-1F00E90278F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33ADF3D-0F07-43F6-9744-63D41EEAA7A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3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rPr>
            <a:t>CAPACITY-BUILDER: </a:t>
          </a:r>
          <a:r>
            <a:rPr lang="en-GB" sz="2300" dirty="0">
              <a:latin typeface="+mn-lt"/>
              <a:cs typeface="Arial" panose="020B0604020202020204" pitchFamily="34" charset="0"/>
            </a:rPr>
            <a:t>UNOOSA brings the benefits of space to humankind by building space capacity of non-space-faring countries</a:t>
          </a:r>
        </a:p>
      </dgm:t>
    </dgm:pt>
    <dgm:pt modelId="{97A505E2-1D25-472A-BA4A-E1497F599368}" type="sibTrans" cxnId="{3114B6D0-765C-4059-A582-58C047A431E7}">
      <dgm:prSet/>
      <dgm:spPr/>
      <dgm:t>
        <a:bodyPr/>
        <a:lstStyle/>
        <a:p>
          <a:endParaRPr lang="en-GB"/>
        </a:p>
      </dgm:t>
    </dgm:pt>
    <dgm:pt modelId="{2BD24F1E-699F-409E-A543-40DADC2DEFB6}" type="parTrans" cxnId="{3114B6D0-765C-4059-A582-58C047A431E7}">
      <dgm:prSet/>
      <dgm:spPr/>
      <dgm:t>
        <a:bodyPr/>
        <a:lstStyle/>
        <a:p>
          <a:endParaRPr lang="en-GB"/>
        </a:p>
      </dgm:t>
    </dgm:pt>
    <dgm:pt modelId="{DE7D71D6-2C55-4A30-9D53-31A9DCF57B5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3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rPr>
            <a:t>GATEWAY TO SPACE: </a:t>
          </a:r>
          <a:r>
            <a:rPr lang="en-GB" sz="2300" dirty="0">
              <a:latin typeface="+mn-lt"/>
              <a:cs typeface="Arial" panose="020B0604020202020204" pitchFamily="34" charset="0"/>
            </a:rPr>
            <a:t>UNOOSA is the main UN agency on space matters and facilitates the coordination of UN activities using space-related technology to improve the human condition globally. </a:t>
          </a:r>
        </a:p>
      </dgm:t>
    </dgm:pt>
    <dgm:pt modelId="{43BBB9EB-BE6A-441C-96AF-8A9DFAABD0ED}" type="sibTrans" cxnId="{2E2F60CD-90A3-4968-9376-9D6E5E2555FC}">
      <dgm:prSet/>
      <dgm:spPr/>
      <dgm:t>
        <a:bodyPr/>
        <a:lstStyle/>
        <a:p>
          <a:endParaRPr lang="en-GB"/>
        </a:p>
      </dgm:t>
    </dgm:pt>
    <dgm:pt modelId="{48163408-4F08-4E11-98C3-4EAFEA331473}" type="parTrans" cxnId="{2E2F60CD-90A3-4968-9376-9D6E5E2555FC}">
      <dgm:prSet/>
      <dgm:spPr/>
      <dgm:t>
        <a:bodyPr/>
        <a:lstStyle/>
        <a:p>
          <a:endParaRPr lang="en-GB"/>
        </a:p>
      </dgm:t>
    </dgm:pt>
    <dgm:pt modelId="{BCFEBA42-F4EA-4359-B786-53F0001C98D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3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rPr>
            <a:t>GLOBAL FACILITATOR: </a:t>
          </a:r>
          <a:r>
            <a:rPr lang="en-GB" sz="2300" dirty="0">
              <a:latin typeface="+mn-lt"/>
              <a:cs typeface="Arial" panose="020B0604020202020204" pitchFamily="34" charset="0"/>
            </a:rPr>
            <a:t>UNOOSA plays a leading and facilitating role in the promotion of the peaceful uses of outer space </a:t>
          </a:r>
          <a:r>
            <a:rPr lang="en-GB" sz="2300" b="1" dirty="0">
              <a:latin typeface="+mn-lt"/>
              <a:cs typeface="Arial" panose="020B0604020202020204" pitchFamily="34" charset="0"/>
            </a:rPr>
            <a:t>  </a:t>
          </a:r>
          <a:endParaRPr lang="en-GB" sz="2300" dirty="0">
            <a:latin typeface="+mn-lt"/>
            <a:cs typeface="Arial" panose="020B0604020202020204" pitchFamily="34" charset="0"/>
          </a:endParaRPr>
        </a:p>
      </dgm:t>
    </dgm:pt>
    <dgm:pt modelId="{8781DB82-543B-4329-A556-55A81EFA16E2}" type="sibTrans" cxnId="{D33AFF67-D322-4936-B6A4-F5408DF77D0E}">
      <dgm:prSet/>
      <dgm:spPr/>
      <dgm:t>
        <a:bodyPr/>
        <a:lstStyle/>
        <a:p>
          <a:endParaRPr lang="en-GB"/>
        </a:p>
      </dgm:t>
    </dgm:pt>
    <dgm:pt modelId="{C20A8D2C-3472-47B2-B30F-C59DF151E847}" type="parTrans" cxnId="{D33AFF67-D322-4936-B6A4-F5408DF77D0E}">
      <dgm:prSet/>
      <dgm:spPr/>
      <dgm:t>
        <a:bodyPr/>
        <a:lstStyle/>
        <a:p>
          <a:endParaRPr lang="en-GB"/>
        </a:p>
      </dgm:t>
    </dgm:pt>
    <dgm:pt modelId="{14FE175D-FE1F-41D3-9775-C3A340027623}" type="pres">
      <dgm:prSet presAssocID="{5AADCF02-475C-429A-83A0-1F00E90278FA}" presName="linearFlow" presStyleCnt="0">
        <dgm:presLayoutVars>
          <dgm:dir/>
          <dgm:resizeHandles val="exact"/>
        </dgm:presLayoutVars>
      </dgm:prSet>
      <dgm:spPr/>
    </dgm:pt>
    <dgm:pt modelId="{9614FF0A-27DE-4120-ABFD-1A09932B2130}" type="pres">
      <dgm:prSet presAssocID="{C33ADF3D-0F07-43F6-9744-63D41EEAA7A5}" presName="composite" presStyleCnt="0"/>
      <dgm:spPr/>
    </dgm:pt>
    <dgm:pt modelId="{67094969-8A37-48C0-8D40-204B67F31290}" type="pres">
      <dgm:prSet presAssocID="{C33ADF3D-0F07-43F6-9744-63D41EEAA7A5}" presName="imgShp" presStyleLbl="fgImgPlace1" presStyleIdx="0" presStyleCnt="3" custLinFactNeighborX="-43528" custLinFactNeighborY="1012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:\Users\hong\Desktop\Soolgi Hong\Photos\Crescent_Moon_NASA.jpg"/>
        </a:ext>
      </dgm:extLst>
    </dgm:pt>
    <dgm:pt modelId="{50D7E252-12F7-4DEA-B792-F9F35B20DEEF}" type="pres">
      <dgm:prSet presAssocID="{C33ADF3D-0F07-43F6-9744-63D41EEAA7A5}" presName="txShp" presStyleLbl="node1" presStyleIdx="0" presStyleCnt="3" custScaleX="122668" custScaleY="126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23701-58C3-47C3-91F3-E471E4B7C5E7}" type="pres">
      <dgm:prSet presAssocID="{97A505E2-1D25-472A-BA4A-E1497F599368}" presName="spacing" presStyleCnt="0"/>
      <dgm:spPr/>
    </dgm:pt>
    <dgm:pt modelId="{90CA4FB2-222E-4C9F-B6B2-B758A3EFA5CD}" type="pres">
      <dgm:prSet presAssocID="{BCFEBA42-F4EA-4359-B786-53F0001C98DB}" presName="composite" presStyleCnt="0"/>
      <dgm:spPr/>
    </dgm:pt>
    <dgm:pt modelId="{8FC9AF58-69CA-41E3-AAFF-ADA72AA43CD6}" type="pres">
      <dgm:prSet presAssocID="{BCFEBA42-F4EA-4359-B786-53F0001C98DB}" presName="imgShp" presStyleLbl="fgImgPlace1" presStyleIdx="1" presStyleCnt="3" custLinFactNeighborX="-46565" custLinFactNeighborY="-5061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16BD78C-9ECC-467D-BD2D-7F1093181FD7}" type="pres">
      <dgm:prSet presAssocID="{BCFEBA42-F4EA-4359-B786-53F0001C98DB}" presName="txShp" presStyleLbl="node1" presStyleIdx="1" presStyleCnt="3" custScaleX="124170" custScaleY="125519" custLinFactNeighborX="-915" custLinFactNeighborY="-2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08638-EB17-482A-8692-A869188FF25D}" type="pres">
      <dgm:prSet presAssocID="{8781DB82-543B-4329-A556-55A81EFA16E2}" presName="spacing" presStyleCnt="0"/>
      <dgm:spPr/>
    </dgm:pt>
    <dgm:pt modelId="{D8143C64-7564-47EE-BED6-076E3BE32BEC}" type="pres">
      <dgm:prSet presAssocID="{DE7D71D6-2C55-4A30-9D53-31A9DCF57B5B}" presName="composite" presStyleCnt="0"/>
      <dgm:spPr/>
    </dgm:pt>
    <dgm:pt modelId="{E38F28B3-B57F-4FA6-9D9A-DE22129F9E83}" type="pres">
      <dgm:prSet presAssocID="{DE7D71D6-2C55-4A30-9D53-31A9DCF57B5B}" presName="imgShp" presStyleLbl="fgImgPlace1" presStyleIdx="2" presStyleCnt="3" custLinFactNeighborX="-47765" custLinFactNeighborY="-68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06A3907-A5BF-48AA-B16D-915022BCA9D3}" type="pres">
      <dgm:prSet presAssocID="{DE7D71D6-2C55-4A30-9D53-31A9DCF57B5B}" presName="txShp" presStyleLbl="node1" presStyleIdx="2" presStyleCnt="3" custScaleX="122997" custScaleY="123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3AFF67-D322-4936-B6A4-F5408DF77D0E}" srcId="{5AADCF02-475C-429A-83A0-1F00E90278FA}" destId="{BCFEBA42-F4EA-4359-B786-53F0001C98DB}" srcOrd="1" destOrd="0" parTransId="{C20A8D2C-3472-47B2-B30F-C59DF151E847}" sibTransId="{8781DB82-543B-4329-A556-55A81EFA16E2}"/>
    <dgm:cxn modelId="{87406EAC-69C7-4721-B399-635FE1C05783}" type="presOf" srcId="{5AADCF02-475C-429A-83A0-1F00E90278FA}" destId="{14FE175D-FE1F-41D3-9775-C3A340027623}" srcOrd="0" destOrd="0" presId="urn:microsoft.com/office/officeart/2005/8/layout/vList3"/>
    <dgm:cxn modelId="{D14B9ABB-3F76-4958-AAA8-2AEAB93D8E62}" type="presOf" srcId="{C33ADF3D-0F07-43F6-9744-63D41EEAA7A5}" destId="{50D7E252-12F7-4DEA-B792-F9F35B20DEEF}" srcOrd="0" destOrd="0" presId="urn:microsoft.com/office/officeart/2005/8/layout/vList3"/>
    <dgm:cxn modelId="{479EDD13-4534-4B92-87D2-158241F7117A}" type="presOf" srcId="{DE7D71D6-2C55-4A30-9D53-31A9DCF57B5B}" destId="{206A3907-A5BF-48AA-B16D-915022BCA9D3}" srcOrd="0" destOrd="0" presId="urn:microsoft.com/office/officeart/2005/8/layout/vList3"/>
    <dgm:cxn modelId="{90A1C5DC-6026-41BB-89FA-DD61301E1762}" type="presOf" srcId="{BCFEBA42-F4EA-4359-B786-53F0001C98DB}" destId="{716BD78C-9ECC-467D-BD2D-7F1093181FD7}" srcOrd="0" destOrd="0" presId="urn:microsoft.com/office/officeart/2005/8/layout/vList3"/>
    <dgm:cxn modelId="{2E2F60CD-90A3-4968-9376-9D6E5E2555FC}" srcId="{5AADCF02-475C-429A-83A0-1F00E90278FA}" destId="{DE7D71D6-2C55-4A30-9D53-31A9DCF57B5B}" srcOrd="2" destOrd="0" parTransId="{48163408-4F08-4E11-98C3-4EAFEA331473}" sibTransId="{43BBB9EB-BE6A-441C-96AF-8A9DFAABD0ED}"/>
    <dgm:cxn modelId="{3114B6D0-765C-4059-A582-58C047A431E7}" srcId="{5AADCF02-475C-429A-83A0-1F00E90278FA}" destId="{C33ADF3D-0F07-43F6-9744-63D41EEAA7A5}" srcOrd="0" destOrd="0" parTransId="{2BD24F1E-699F-409E-A543-40DADC2DEFB6}" sibTransId="{97A505E2-1D25-472A-BA4A-E1497F599368}"/>
    <dgm:cxn modelId="{B6E24830-15E2-4374-8BA5-8286E81F4F98}" type="presParOf" srcId="{14FE175D-FE1F-41D3-9775-C3A340027623}" destId="{9614FF0A-27DE-4120-ABFD-1A09932B2130}" srcOrd="0" destOrd="0" presId="urn:microsoft.com/office/officeart/2005/8/layout/vList3"/>
    <dgm:cxn modelId="{484D8FA4-969F-4D06-80D2-2D4AA2D0C555}" type="presParOf" srcId="{9614FF0A-27DE-4120-ABFD-1A09932B2130}" destId="{67094969-8A37-48C0-8D40-204B67F31290}" srcOrd="0" destOrd="0" presId="urn:microsoft.com/office/officeart/2005/8/layout/vList3"/>
    <dgm:cxn modelId="{AD5F05A8-8F88-43D6-B7E6-59179D998DDB}" type="presParOf" srcId="{9614FF0A-27DE-4120-ABFD-1A09932B2130}" destId="{50D7E252-12F7-4DEA-B792-F9F35B20DEEF}" srcOrd="1" destOrd="0" presId="urn:microsoft.com/office/officeart/2005/8/layout/vList3"/>
    <dgm:cxn modelId="{2845A889-43DD-478A-AD57-1CE0249360F7}" type="presParOf" srcId="{14FE175D-FE1F-41D3-9775-C3A340027623}" destId="{37B23701-58C3-47C3-91F3-E471E4B7C5E7}" srcOrd="1" destOrd="0" presId="urn:microsoft.com/office/officeart/2005/8/layout/vList3"/>
    <dgm:cxn modelId="{FAFEA14D-545F-4C72-B057-5B34336876D1}" type="presParOf" srcId="{14FE175D-FE1F-41D3-9775-C3A340027623}" destId="{90CA4FB2-222E-4C9F-B6B2-B758A3EFA5CD}" srcOrd="2" destOrd="0" presId="urn:microsoft.com/office/officeart/2005/8/layout/vList3"/>
    <dgm:cxn modelId="{F7BA3F07-D178-4CFA-AB82-C3DF1F5DC977}" type="presParOf" srcId="{90CA4FB2-222E-4C9F-B6B2-B758A3EFA5CD}" destId="{8FC9AF58-69CA-41E3-AAFF-ADA72AA43CD6}" srcOrd="0" destOrd="0" presId="urn:microsoft.com/office/officeart/2005/8/layout/vList3"/>
    <dgm:cxn modelId="{A55D3AD5-6043-4ECE-AED2-40FD31534458}" type="presParOf" srcId="{90CA4FB2-222E-4C9F-B6B2-B758A3EFA5CD}" destId="{716BD78C-9ECC-467D-BD2D-7F1093181FD7}" srcOrd="1" destOrd="0" presId="urn:microsoft.com/office/officeart/2005/8/layout/vList3"/>
    <dgm:cxn modelId="{558FE794-EC4A-4B7B-BB66-C7776EFE49E9}" type="presParOf" srcId="{14FE175D-FE1F-41D3-9775-C3A340027623}" destId="{1E908638-EB17-482A-8692-A869188FF25D}" srcOrd="3" destOrd="0" presId="urn:microsoft.com/office/officeart/2005/8/layout/vList3"/>
    <dgm:cxn modelId="{A9821E10-CB41-4A7F-981C-54E6E5080277}" type="presParOf" srcId="{14FE175D-FE1F-41D3-9775-C3A340027623}" destId="{D8143C64-7564-47EE-BED6-076E3BE32BEC}" srcOrd="4" destOrd="0" presId="urn:microsoft.com/office/officeart/2005/8/layout/vList3"/>
    <dgm:cxn modelId="{2532FCCD-630D-4F90-A3A0-199F411EF53D}" type="presParOf" srcId="{D8143C64-7564-47EE-BED6-076E3BE32BEC}" destId="{E38F28B3-B57F-4FA6-9D9A-DE22129F9E83}" srcOrd="0" destOrd="0" presId="urn:microsoft.com/office/officeart/2005/8/layout/vList3"/>
    <dgm:cxn modelId="{0D6D9FB9-D518-435E-B62D-9EC250B04129}" type="presParOf" srcId="{D8143C64-7564-47EE-BED6-076E3BE32BEC}" destId="{206A3907-A5BF-48AA-B16D-915022BCA9D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7E252-12F7-4DEA-B792-F9F35B20DEEF}">
      <dsp:nvSpPr>
        <dsp:cNvPr id="0" name=""/>
        <dsp:cNvSpPr/>
      </dsp:nvSpPr>
      <dsp:spPr>
        <a:xfrm rot="10800000">
          <a:off x="839156" y="2102"/>
          <a:ext cx="7430191" cy="1329859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0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rPr>
            <a:t>CAPACITY-BUILDER: </a:t>
          </a:r>
          <a:r>
            <a:rPr lang="en-GB" sz="2300" kern="1200" dirty="0">
              <a:latin typeface="+mn-lt"/>
              <a:cs typeface="Arial" panose="020B0604020202020204" pitchFamily="34" charset="0"/>
            </a:rPr>
            <a:t>UNOOSA brings the benefits of space to humankind by building space capacity of non-space-faring countries</a:t>
          </a:r>
        </a:p>
      </dsp:txBody>
      <dsp:txXfrm rot="10800000">
        <a:off x="1171621" y="2102"/>
        <a:ext cx="7097726" cy="1329859"/>
      </dsp:txXfrm>
    </dsp:sp>
    <dsp:sp modelId="{67094969-8A37-48C0-8D40-204B67F31290}">
      <dsp:nvSpPr>
        <dsp:cNvPr id="0" name=""/>
        <dsp:cNvSpPr/>
      </dsp:nvSpPr>
      <dsp:spPr>
        <a:xfrm>
          <a:off x="540477" y="151007"/>
          <a:ext cx="1053370" cy="1053370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BD78C-9ECC-467D-BD2D-7F1093181FD7}">
      <dsp:nvSpPr>
        <dsp:cNvPr id="0" name=""/>
        <dsp:cNvSpPr/>
      </dsp:nvSpPr>
      <dsp:spPr>
        <a:xfrm rot="10800000">
          <a:off x="738244" y="1615811"/>
          <a:ext cx="7521169" cy="1322180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0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rPr>
            <a:t>GLOBAL FACILITATOR: </a:t>
          </a:r>
          <a:r>
            <a:rPr lang="en-GB" sz="2300" kern="1200" dirty="0">
              <a:latin typeface="+mn-lt"/>
              <a:cs typeface="Arial" panose="020B0604020202020204" pitchFamily="34" charset="0"/>
            </a:rPr>
            <a:t>UNOOSA plays a leading and facilitating role in the promotion of the peaceful uses of outer space </a:t>
          </a:r>
          <a:r>
            <a:rPr lang="en-GB" sz="2300" b="1" kern="1200" dirty="0">
              <a:latin typeface="+mn-lt"/>
              <a:cs typeface="Arial" panose="020B0604020202020204" pitchFamily="34" charset="0"/>
            </a:rPr>
            <a:t>  </a:t>
          </a:r>
          <a:endParaRPr lang="en-GB" sz="2300" kern="1200" dirty="0">
            <a:latin typeface="+mn-lt"/>
            <a:cs typeface="Arial" panose="020B0604020202020204" pitchFamily="34" charset="0"/>
          </a:endParaRPr>
        </a:p>
      </dsp:txBody>
      <dsp:txXfrm rot="10800000">
        <a:off x="1068789" y="1615811"/>
        <a:ext cx="7190624" cy="1322180"/>
      </dsp:txXfrm>
    </dsp:sp>
    <dsp:sp modelId="{8FC9AF58-69CA-41E3-AAFF-ADA72AA43CD6}">
      <dsp:nvSpPr>
        <dsp:cNvPr id="0" name=""/>
        <dsp:cNvSpPr/>
      </dsp:nvSpPr>
      <dsp:spPr>
        <a:xfrm>
          <a:off x="508486" y="1727495"/>
          <a:ext cx="1053370" cy="1053370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A3907-A5BF-48AA-B16D-915022BCA9D3}">
      <dsp:nvSpPr>
        <dsp:cNvPr id="0" name=""/>
        <dsp:cNvSpPr/>
      </dsp:nvSpPr>
      <dsp:spPr>
        <a:xfrm rot="10800000">
          <a:off x="829192" y="3283021"/>
          <a:ext cx="7450119" cy="1296004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507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rPr>
            <a:t>GATEWAY TO SPACE: </a:t>
          </a:r>
          <a:r>
            <a:rPr lang="en-GB" sz="2300" kern="1200" dirty="0">
              <a:latin typeface="+mn-lt"/>
              <a:cs typeface="Arial" panose="020B0604020202020204" pitchFamily="34" charset="0"/>
            </a:rPr>
            <a:t>UNOOSA is the main UN agency on space matters and facilitates the coordination of UN activities using space-related technology to improve the human condition globally. </a:t>
          </a:r>
        </a:p>
      </dsp:txBody>
      <dsp:txXfrm rot="10800000">
        <a:off x="1153193" y="3283021"/>
        <a:ext cx="7126118" cy="1296004"/>
      </dsp:txXfrm>
    </dsp:sp>
    <dsp:sp modelId="{E38F28B3-B57F-4FA6-9D9A-DE22129F9E83}">
      <dsp:nvSpPr>
        <dsp:cNvPr id="0" name=""/>
        <dsp:cNvSpPr/>
      </dsp:nvSpPr>
      <dsp:spPr>
        <a:xfrm>
          <a:off x="495846" y="3403621"/>
          <a:ext cx="1053370" cy="1053370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A9A1D-3F0C-4EF5-B898-1FF6DD863908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AB8D-ADE2-4305-82D2-F1F0E12C2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7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/>
              <a:t>Partnerships 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strengthen and deliver targeted capacity-building and technical advisory activities based on needs assessment.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AB8D-ADE2-4305-82D2-F1F0E12C25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7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5AB8D-ADE2-4305-82D2-F1F0E12C25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28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/>
              <a:t>Cooperation</a:t>
            </a:r>
          </a:p>
          <a:p>
            <a:pPr lvl="0"/>
            <a:r>
              <a:rPr lang="sk-SK" sz="2000" dirty="0"/>
              <a:t>Bringing together cross-sectoral stakeholders to address SDGs</a:t>
            </a:r>
          </a:p>
          <a:p>
            <a:pPr lvl="0"/>
            <a:r>
              <a:rPr lang="sk-SK" sz="2000" dirty="0"/>
              <a:t>L</a:t>
            </a:r>
            <a:r>
              <a:rPr lang="en-US" sz="2000" dirty="0" err="1"/>
              <a:t>everag</a:t>
            </a:r>
            <a:r>
              <a:rPr lang="sk-SK" sz="2000" dirty="0"/>
              <a:t>ing</a:t>
            </a:r>
            <a:r>
              <a:rPr lang="en-US" sz="2000" dirty="0"/>
              <a:t> the</a:t>
            </a:r>
            <a:r>
              <a:rPr lang="sk-SK" sz="2000" dirty="0"/>
              <a:t> </a:t>
            </a:r>
            <a:r>
              <a:rPr lang="en-US" sz="2000" dirty="0"/>
              <a:t>technological and innovative skill of private sector entities</a:t>
            </a:r>
            <a:endParaRPr lang="sk-SK" dirty="0"/>
          </a:p>
          <a:p>
            <a:pPr marL="171450" indent="-171450">
              <a:buFontTx/>
              <a:buChar char="-"/>
            </a:pPr>
            <a:r>
              <a:rPr lang="sk-SK" dirty="0"/>
              <a:t>Governments, private sector, civil society, the UN system -&gt; specifically related</a:t>
            </a:r>
            <a:r>
              <a:rPr lang="sk-SK" baseline="0" dirty="0"/>
              <a:t> to SDG17 but facilitate global engagement in support of implementation of all SDGs and targets</a:t>
            </a:r>
          </a:p>
          <a:p>
            <a:pPr marL="171450" indent="-171450">
              <a:buFontTx/>
              <a:buChar char="-"/>
            </a:pPr>
            <a:r>
              <a:rPr lang="sk-SK" baseline="0" dirty="0"/>
              <a:t>Make use of private sector skills and knowledge </a:t>
            </a:r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 enhanced and integrated capacity-building initiatives in developing countries that promote science, technology, engineering and mathematics education and inspire workers to seek training in those fields </a:t>
            </a: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k-SK" sz="1200" dirty="0"/>
              <a:t>SDG 17 - </a:t>
            </a:r>
            <a:r>
              <a:rPr lang="en-GB" sz="1200" dirty="0"/>
              <a:t>“</a:t>
            </a:r>
            <a:r>
              <a:rPr lang="en-US" sz="1200" dirty="0"/>
              <a:t>Partnerships with the private sector will facilitate global engagement …bringing together Governments, the private sector, civil society, and the United Nations system.</a:t>
            </a:r>
            <a:r>
              <a:rPr lang="en-GB" sz="1200" dirty="0"/>
              <a:t>”</a:t>
            </a:r>
            <a:endParaRPr lang="sk-SK" sz="1200" dirty="0"/>
          </a:p>
          <a:p>
            <a:pPr marL="171450" indent="-171450">
              <a:buFontTx/>
              <a:buChar char="-"/>
            </a:pPr>
            <a:endParaRPr lang="sk-SK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0" u="sng" dirty="0"/>
              <a:t>Global Comapct</a:t>
            </a:r>
            <a:r>
              <a:rPr lang="sk-SK" b="0" u="sng" baseline="0" dirty="0"/>
              <a:t> for Space</a:t>
            </a:r>
          </a:p>
          <a:p>
            <a:pPr marL="171450" indent="-171450">
              <a:buFontTx/>
              <a:buChar char="-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stimulate public-private-partnerships at national, regional and international levels </a:t>
            </a:r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sk-SK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</a:t>
            </a:r>
            <a:r>
              <a:rPr lang="sk-SK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</a:t>
            </a:r>
            <a:r>
              <a:rPr lang="sk-SK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actors to promote the utilizaton of space applications and technologies for economic growth, employment, sustainable development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stimulate public-private-partnerships at national, regional and international levels and involve those actors in capacity-building activities for the benefit of developing economic incentives </a:t>
            </a:r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k-SK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employment, boost economic growth,</a:t>
            </a:r>
            <a:r>
              <a:rPr lang="sk-SK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foster sustainable development at national level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reach out to industry and private sector entities to foster their contribution to a sustainable space economy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this in turn impacts</a:t>
            </a:r>
            <a:r>
              <a:rPr lang="sk-SK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space society and space accessibility</a:t>
            </a:r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AB8D-ADE2-4305-82D2-F1F0E12C25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47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9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39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3" descr="C:\Users\kukharava\Desktop\78c8dff1 (1)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9511191" cy="688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entagon 10"/>
          <p:cNvSpPr/>
          <p:nvPr userDrawn="1"/>
        </p:nvSpPr>
        <p:spPr>
          <a:xfrm rot="5400000">
            <a:off x="3859715" y="-1097296"/>
            <a:ext cx="1424570" cy="3564396"/>
          </a:xfrm>
          <a:prstGeom prst="homePlate">
            <a:avLst>
              <a:gd name="adj" fmla="val 35493"/>
            </a:avLst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3829" y="160374"/>
            <a:ext cx="3096343" cy="6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entagon 12"/>
          <p:cNvSpPr/>
          <p:nvPr userDrawn="1"/>
        </p:nvSpPr>
        <p:spPr>
          <a:xfrm rot="16200000">
            <a:off x="2713787" y="1772816"/>
            <a:ext cx="3816423" cy="6408712"/>
          </a:xfrm>
          <a:prstGeom prst="homePlate">
            <a:avLst>
              <a:gd name="adj" fmla="val 24661"/>
            </a:avLst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1"/>
          <p:cNvSpPr/>
          <p:nvPr userDrawn="1"/>
        </p:nvSpPr>
        <p:spPr>
          <a:xfrm>
            <a:off x="2735796" y="5661248"/>
            <a:ext cx="36724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endParaRPr lang="en-GB" sz="1500" b="1" dirty="0">
              <a:solidFill>
                <a:schemeClr val="bg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United Nations Office for Outer Space Affairs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United Nations Office at Vienna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www.unoosa.org</a:t>
            </a:r>
          </a:p>
        </p:txBody>
      </p:sp>
    </p:spTree>
    <p:extLst>
      <p:ext uri="{BB962C8B-B14F-4D97-AF65-F5344CB8AC3E}">
        <p14:creationId xmlns:p14="http://schemas.microsoft.com/office/powerpoint/2010/main" val="226805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35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7138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138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8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180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180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21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428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02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23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2766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8457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51315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19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12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8229600" cy="4608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95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185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185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28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0"/>
          </p:nvPr>
        </p:nvSpPr>
        <p:spPr>
          <a:xfrm>
            <a:off x="468313" y="2060575"/>
            <a:ext cx="8280400" cy="44640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0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/>
          <p:nvPr userDrawn="1"/>
        </p:nvSpPr>
        <p:spPr>
          <a:xfrm>
            <a:off x="2735796" y="5661248"/>
            <a:ext cx="36724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endParaRPr lang="en-GB" sz="1500" b="1" dirty="0">
              <a:solidFill>
                <a:schemeClr val="bg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United Nations Office for Outer Space Affairs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United Nations Office at Vienna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www.unoosa.org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030539" y="4542219"/>
            <a:ext cx="52285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Media Placeholder 14"/>
          <p:cNvSpPr>
            <a:spLocks noGrp="1"/>
          </p:cNvSpPr>
          <p:nvPr>
            <p:ph type="media" sz="quarter" idx="10"/>
          </p:nvPr>
        </p:nvSpPr>
        <p:spPr>
          <a:xfrm>
            <a:off x="468313" y="2060575"/>
            <a:ext cx="8207375" cy="45704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673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3" descr="C:\Users\kukharava\Desktop\78c8dff1 (1)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9511191" cy="688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entagon 10"/>
          <p:cNvSpPr/>
          <p:nvPr userDrawn="1"/>
        </p:nvSpPr>
        <p:spPr>
          <a:xfrm rot="10800000">
            <a:off x="4427983" y="210952"/>
            <a:ext cx="5083206" cy="6408712"/>
          </a:xfrm>
          <a:prstGeom prst="homePlate">
            <a:avLst>
              <a:gd name="adj" fmla="val 24661"/>
            </a:avLst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764704"/>
            <a:ext cx="3096343" cy="6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4499992" y="2060848"/>
            <a:ext cx="4392487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en-GB" sz="45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</a:t>
            </a:r>
          </a:p>
          <a:p>
            <a:pPr algn="r"/>
            <a:endParaRPr lang="en-GB" sz="40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ClrTx/>
              <a:buSzPct val="76000"/>
              <a:buFontTx/>
              <a:buNone/>
              <a:defRPr/>
            </a:pPr>
            <a:r>
              <a:rPr lang="en-GB" altLang="en-US" sz="1800" dirty="0">
                <a:solidFill>
                  <a:srgbClr val="FFFFFF"/>
                </a:solidFill>
                <a:effectLst/>
                <a:latin typeface="+mn-lt"/>
              </a:rPr>
              <a:t>United Nations Office for Outer Space Affairs</a:t>
            </a:r>
          </a:p>
          <a:p>
            <a:pPr algn="r">
              <a:buClrTx/>
              <a:buSzPct val="76000"/>
              <a:buFontTx/>
              <a:buNone/>
              <a:defRPr/>
            </a:pPr>
            <a:r>
              <a:rPr lang="en-GB" altLang="en-US" sz="1800" dirty="0">
                <a:solidFill>
                  <a:srgbClr val="FFFFFF"/>
                </a:solidFill>
                <a:effectLst/>
                <a:latin typeface="+mn-lt"/>
              </a:rPr>
              <a:t>United Nations Office at Vienna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6000"/>
              <a:buFontTx/>
              <a:buNone/>
              <a:tabLst/>
              <a:defRPr/>
            </a:pPr>
            <a:endParaRPr lang="en-GB" altLang="en-US" sz="1800" b="1" dirty="0">
              <a:solidFill>
                <a:srgbClr val="FFFFFF"/>
              </a:solidFill>
              <a:effectLst/>
              <a:latin typeface="+mn-lt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6000"/>
              <a:buFontTx/>
              <a:buNone/>
              <a:tabLst/>
              <a:defRPr/>
            </a:pPr>
            <a:r>
              <a:rPr lang="en-GB" altLang="en-US" sz="1800" b="1" dirty="0">
                <a:solidFill>
                  <a:srgbClr val="FFFFFF"/>
                </a:solidFill>
                <a:effectLst/>
                <a:latin typeface="+mn-lt"/>
              </a:rPr>
              <a:t>www.unoosa.org</a:t>
            </a:r>
          </a:p>
          <a:p>
            <a:pPr algn="r">
              <a:buClrTx/>
              <a:buSzPct val="76000"/>
              <a:buFontTx/>
              <a:buNone/>
              <a:defRPr/>
            </a:pPr>
            <a:r>
              <a:rPr lang="en-GB" altLang="en-US" dirty="0">
                <a:solidFill>
                  <a:srgbClr val="FFFFFF"/>
                </a:solidFill>
                <a:effectLst/>
              </a:rPr>
              <a:t>@</a:t>
            </a:r>
            <a:r>
              <a:rPr lang="en-GB" altLang="en-US" dirty="0" err="1">
                <a:solidFill>
                  <a:srgbClr val="FFFFFF"/>
                </a:solidFill>
                <a:effectLst/>
              </a:rPr>
              <a:t>unoosa</a:t>
            </a:r>
            <a:endParaRPr lang="en-GB" altLang="en-US" dirty="0">
              <a:solidFill>
                <a:srgbClr val="FFFFFF"/>
              </a:solidFill>
              <a:effectLst/>
            </a:endParaRPr>
          </a:p>
          <a:p>
            <a:pPr algn="r"/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221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ED01-DB2C-4635-A9B6-233D6890826A}" type="datetimeFigureOut">
              <a:rPr lang="ru-RU" smtClean="0"/>
              <a:pPr/>
              <a:t>07.03.18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81A4-08DE-4FDD-A924-B99487640B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9405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0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8436"/>
            <a:ext cx="7886700" cy="12103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832"/>
            <a:ext cx="7886700" cy="40336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5261" y="6485655"/>
            <a:ext cx="2057400" cy="365125"/>
          </a:xfrm>
        </p:spPr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43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37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63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 rtl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17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41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06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76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3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6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755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3" descr="C:\Users\kukharava\Desktop\78c8dff1 (1)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951119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entagon 10"/>
          <p:cNvSpPr/>
          <p:nvPr userDrawn="1"/>
        </p:nvSpPr>
        <p:spPr>
          <a:xfrm rot="5400000">
            <a:off x="3859715" y="-1097296"/>
            <a:ext cx="1424570" cy="3564396"/>
          </a:xfrm>
          <a:prstGeom prst="homePlate">
            <a:avLst>
              <a:gd name="adj" fmla="val 35493"/>
            </a:avLst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3829" y="160374"/>
            <a:ext cx="3096343" cy="6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entagon 12"/>
          <p:cNvSpPr/>
          <p:nvPr userDrawn="1"/>
        </p:nvSpPr>
        <p:spPr>
          <a:xfrm rot="16200000">
            <a:off x="2713787" y="1772816"/>
            <a:ext cx="3816423" cy="6408712"/>
          </a:xfrm>
          <a:prstGeom prst="homePlate">
            <a:avLst>
              <a:gd name="adj" fmla="val 24661"/>
            </a:avLst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1"/>
          <p:cNvSpPr/>
          <p:nvPr userDrawn="1"/>
        </p:nvSpPr>
        <p:spPr>
          <a:xfrm>
            <a:off x="2735796" y="5661248"/>
            <a:ext cx="36724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endParaRPr lang="en-GB" sz="1500" b="1" dirty="0">
              <a:solidFill>
                <a:schemeClr val="bg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United Nations Office for Outer Space Affairs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United Nations Office at Vienna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</a:rPr>
              <a:t>www.unoosa.org</a:t>
            </a:r>
          </a:p>
        </p:txBody>
      </p:sp>
      <p:pic>
        <p:nvPicPr>
          <p:cNvPr id="10" name="Picture 2" descr="http://www.unoosa.org/images/unispace/plus50/unispace_plus50_trans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649562"/>
            <a:ext cx="307975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4177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3" descr="C:\Users\kukharava\Desktop\78c8dff1 (1)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951119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entagon 10"/>
          <p:cNvSpPr/>
          <p:nvPr userDrawn="1"/>
        </p:nvSpPr>
        <p:spPr>
          <a:xfrm rot="10800000">
            <a:off x="4427983" y="210952"/>
            <a:ext cx="5083206" cy="6408712"/>
          </a:xfrm>
          <a:prstGeom prst="homePlate">
            <a:avLst>
              <a:gd name="adj" fmla="val 24661"/>
            </a:avLst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764704"/>
            <a:ext cx="3096343" cy="6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4499992" y="2060848"/>
            <a:ext cx="4392487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en-GB" sz="45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</a:t>
            </a:r>
          </a:p>
          <a:p>
            <a:pPr algn="r"/>
            <a:endParaRPr lang="en-GB" sz="40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ClrTx/>
              <a:buSzPct val="76000"/>
              <a:buFontTx/>
              <a:buNone/>
              <a:defRPr/>
            </a:pPr>
            <a:r>
              <a:rPr lang="en-GB" altLang="en-US" sz="1800" dirty="0">
                <a:solidFill>
                  <a:srgbClr val="FFFFFF"/>
                </a:solidFill>
                <a:effectLst/>
                <a:latin typeface="+mn-lt"/>
              </a:rPr>
              <a:t>United Nations Office for Outer Space Affairs</a:t>
            </a:r>
          </a:p>
          <a:p>
            <a:pPr algn="r">
              <a:buClrTx/>
              <a:buSzPct val="76000"/>
              <a:buFontTx/>
              <a:buNone/>
              <a:defRPr/>
            </a:pPr>
            <a:r>
              <a:rPr lang="en-GB" altLang="en-US" sz="1800" dirty="0">
                <a:solidFill>
                  <a:srgbClr val="FFFFFF"/>
                </a:solidFill>
                <a:effectLst/>
                <a:latin typeface="+mn-lt"/>
              </a:rPr>
              <a:t>United Nations Office at Vienna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6000"/>
              <a:buFontTx/>
              <a:buNone/>
              <a:tabLst/>
              <a:defRPr/>
            </a:pPr>
            <a:endParaRPr lang="en-GB" altLang="en-US" sz="1800" b="1" dirty="0">
              <a:solidFill>
                <a:srgbClr val="FFFFFF"/>
              </a:solidFill>
              <a:effectLst/>
              <a:latin typeface="+mn-lt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6000"/>
              <a:buFontTx/>
              <a:buNone/>
              <a:tabLst/>
              <a:defRPr/>
            </a:pPr>
            <a:r>
              <a:rPr lang="en-GB" altLang="en-US" sz="1800" b="1" dirty="0">
                <a:solidFill>
                  <a:srgbClr val="FFFFFF"/>
                </a:solidFill>
                <a:effectLst/>
                <a:latin typeface="+mn-lt"/>
              </a:rPr>
              <a:t>www.unoosa.org</a:t>
            </a:r>
          </a:p>
          <a:p>
            <a:pPr algn="r">
              <a:buClrTx/>
              <a:buSzPct val="76000"/>
              <a:buFontTx/>
              <a:buNone/>
              <a:defRPr/>
            </a:pPr>
            <a:r>
              <a:rPr lang="en-GB" altLang="en-US" dirty="0">
                <a:solidFill>
                  <a:srgbClr val="FFFFFF"/>
                </a:solidFill>
                <a:effectLst/>
              </a:rPr>
              <a:t>@</a:t>
            </a:r>
            <a:r>
              <a:rPr lang="en-GB" altLang="en-US" dirty="0" err="1">
                <a:solidFill>
                  <a:srgbClr val="FFFFFF"/>
                </a:solidFill>
                <a:effectLst/>
              </a:rPr>
              <a:t>unoosa</a:t>
            </a:r>
            <a:endParaRPr lang="en-GB" altLang="en-US" dirty="0">
              <a:solidFill>
                <a:srgbClr val="FFFFFF"/>
              </a:solidFill>
              <a:effectLst/>
            </a:endParaRPr>
          </a:p>
          <a:p>
            <a:pPr algn="r"/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734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8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1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1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5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theme" Target="../theme/theme3.xml"/><Relationship Id="rId15" Type="http://schemas.openxmlformats.org/officeDocument/2006/relationships/image" Target="../media/image4.jpe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9C0B1-BB06-415B-B934-154839F3ACD9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43E6B-DB2E-42C8-823C-FF037C5DF5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40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0849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3" descr="C:\Users\kukharava\Desktop\78c8dff1 (1).jpg"/>
          <p:cNvPicPr>
            <a:picLocks noChangeAspect="1" noChangeArrowheads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-27383"/>
            <a:ext cx="9144000" cy="941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entagon 7"/>
          <p:cNvSpPr/>
          <p:nvPr userDrawn="1"/>
        </p:nvSpPr>
        <p:spPr>
          <a:xfrm rot="5400000">
            <a:off x="1313638" y="-1161509"/>
            <a:ext cx="1296143" cy="3564396"/>
          </a:xfrm>
          <a:prstGeom prst="homePlate">
            <a:avLst>
              <a:gd name="adj" fmla="val 28351"/>
            </a:avLst>
          </a:prstGeom>
          <a:solidFill>
            <a:srgbClr val="00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538" y="105340"/>
            <a:ext cx="3096343" cy="6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58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70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F0A7-4B28-C94B-8F3C-71CC6345F935}" type="datetimeFigureOut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AFBDF-B2E1-2F4A-A1A2-C175815BA4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8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70332" y="5597084"/>
            <a:ext cx="1488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b="1" dirty="0">
                <a:solidFill>
                  <a:schemeClr val="bg1"/>
                </a:solidFill>
                <a:cs typeface="Farsi Simple Bold" panose="02010400000000000000" pitchFamily="2" charset="-78"/>
              </a:rPr>
              <a:t>Lorant Czaran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0347" y="3453956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rsi Simple Bold" panose="02010400000000000000" pitchFamily="2" charset="-78"/>
              </a:rPr>
              <a:t>UNOOSA Capacity Building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rsi Simple Bold" panose="02010400000000000000" pitchFamily="2" charset="-78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Farsi Simple Bold" panose="02010400000000000000" pitchFamily="2" charset="-78"/>
              </a:rPr>
              <a:t>2018 Tentative Work Plan</a:t>
            </a:r>
            <a:endParaRPr lang="en-GB" sz="32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Farsi Simple Bold" panose="0201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5408" y="2341255"/>
            <a:ext cx="375858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  <a:cs typeface="Farsi Simple Bold" panose="02010400000000000000" pitchFamily="2" charset="-78"/>
              </a:rPr>
              <a:t>7</a:t>
            </a:r>
            <a:r>
              <a:rPr lang="en-GB" sz="1500" b="1" dirty="0" smtClean="0">
                <a:solidFill>
                  <a:schemeClr val="bg1"/>
                </a:solidFill>
                <a:cs typeface="Farsi Simple Bold" panose="02010400000000000000" pitchFamily="2" charset="-78"/>
              </a:rPr>
              <a:t> March </a:t>
            </a:r>
            <a:r>
              <a:rPr lang="en-GB" sz="1500" b="1" dirty="0">
                <a:solidFill>
                  <a:schemeClr val="bg1"/>
                </a:solidFill>
                <a:cs typeface="Farsi Simple Bold" panose="02010400000000000000" pitchFamily="2" charset="-78"/>
              </a:rPr>
              <a:t>201</a:t>
            </a:r>
            <a:r>
              <a:rPr lang="en-US" sz="1500" b="1" dirty="0" smtClean="0">
                <a:solidFill>
                  <a:schemeClr val="bg1"/>
                </a:solidFill>
                <a:cs typeface="Farsi Simple Bold" panose="02010400000000000000" pitchFamily="2" charset="-78"/>
              </a:rPr>
              <a:t>8</a:t>
            </a:r>
          </a:p>
          <a:p>
            <a:pPr algn="ctr"/>
            <a:endParaRPr lang="en-GB" sz="1500" b="1" dirty="0">
              <a:solidFill>
                <a:schemeClr val="bg1"/>
              </a:solidFill>
              <a:cs typeface="Farsi Simple Bold" panose="02010400000000000000" pitchFamily="2" charset="-78"/>
            </a:endParaRPr>
          </a:p>
          <a:p>
            <a:pPr algn="ctr"/>
            <a:r>
              <a:rPr lang="en-GB" sz="1500" b="1" dirty="0" smtClean="0">
                <a:solidFill>
                  <a:schemeClr val="bg1"/>
                </a:solidFill>
                <a:cs typeface="Farsi Simple Bold" panose="02010400000000000000" pitchFamily="2" charset="-78"/>
              </a:rPr>
              <a:t> - contribution to CEOS </a:t>
            </a:r>
            <a:r>
              <a:rPr lang="en-GB" sz="1500" b="1" dirty="0" err="1" smtClean="0">
                <a:solidFill>
                  <a:schemeClr val="bg1"/>
                </a:solidFill>
                <a:cs typeface="Farsi Simple Bold" panose="02010400000000000000" pitchFamily="2" charset="-78"/>
              </a:rPr>
              <a:t>WGCapD</a:t>
            </a:r>
            <a:r>
              <a:rPr lang="en-GB" sz="1500" b="1" dirty="0" smtClean="0">
                <a:solidFill>
                  <a:schemeClr val="bg1"/>
                </a:solidFill>
                <a:cs typeface="Farsi Simple Bold" panose="02010400000000000000" pitchFamily="2" charset="-78"/>
              </a:rPr>
              <a:t> Meeting - </a:t>
            </a:r>
            <a:endParaRPr lang="en-GB" sz="1500" b="1" dirty="0">
              <a:solidFill>
                <a:schemeClr val="bg1"/>
              </a:solidFill>
              <a:cs typeface="Farsi Simple Bold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066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71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34" y="2076459"/>
            <a:ext cx="5943196" cy="4223359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ea typeface="+mj-ea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</a:rPr>
              <a:t>Vision</a:t>
            </a:r>
          </a:p>
          <a:p>
            <a:pPr marL="0" indent="0" algn="ctr">
              <a:buNone/>
            </a:pPr>
            <a:r>
              <a:rPr lang="en-GB" sz="2400" b="1" i="1" dirty="0">
                <a:latin typeface="+mn-lt"/>
              </a:rPr>
              <a:t>Bringing the benefits of space to humankind</a:t>
            </a:r>
          </a:p>
          <a:p>
            <a:pPr marL="0" indent="0" algn="ctr">
              <a:buNone/>
            </a:pPr>
            <a:endParaRPr lang="en-GB" sz="1200" b="1" i="1" dirty="0">
              <a:latin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</a:rPr>
              <a:t>Mission Statement</a:t>
            </a:r>
          </a:p>
          <a:p>
            <a:pPr marL="0" indent="0" algn="ctr">
              <a:buNone/>
            </a:pPr>
            <a:r>
              <a:rPr lang="en-GB" sz="2400" dirty="0">
                <a:latin typeface="+mn-lt"/>
              </a:rPr>
              <a:t>The core business of the Office is to promote</a:t>
            </a:r>
          </a:p>
          <a:p>
            <a:pPr marL="0" indent="0" algn="ctr">
              <a:buNone/>
            </a:pPr>
            <a:r>
              <a:rPr lang="en-GB" sz="2400" u="sng" dirty="0">
                <a:latin typeface="+mn-lt"/>
              </a:rPr>
              <a:t>International Cooperation</a:t>
            </a:r>
          </a:p>
          <a:p>
            <a:pPr marL="0" indent="0" algn="ctr">
              <a:buNone/>
            </a:pPr>
            <a:r>
              <a:rPr lang="en-GB" sz="2400" dirty="0">
                <a:latin typeface="+mn-lt"/>
              </a:rPr>
              <a:t>in the use of outer space to achieve development goals</a:t>
            </a:r>
            <a:br>
              <a:rPr lang="en-GB" sz="2400" dirty="0">
                <a:latin typeface="+mn-lt"/>
              </a:rPr>
            </a:br>
            <a:endParaRPr lang="en-GB" sz="2300" b="1" dirty="0">
              <a:latin typeface="+mn-lt"/>
            </a:endParaRPr>
          </a:p>
        </p:txBody>
      </p:sp>
      <p:sp>
        <p:nvSpPr>
          <p:cNvPr id="4" name="AutoShape 4" descr="https://www.acv.at/ueber-uns/vienna-international-centre/UNO_Fahnen_000067388369_StandardLizenz_small.jpg?61e9q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775" y="1338349"/>
            <a:ext cx="753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cs typeface="Arial" panose="020B0604020202020204" pitchFamily="34" charset="0"/>
              </a:rPr>
              <a:t>UN Office for Outer Space Affairs</a:t>
            </a:r>
          </a:p>
        </p:txBody>
      </p:sp>
      <p:pic>
        <p:nvPicPr>
          <p:cNvPr id="2050" name="Picture 2" descr="http://www.kosmonautika.cz/images/sojuz-apollo/posad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3230" y="4283071"/>
            <a:ext cx="2750562" cy="232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728BFD3-4D8B-4727-8038-115F5E39A7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3230" y="2108361"/>
            <a:ext cx="2839063" cy="205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08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7504" y="1196752"/>
            <a:ext cx="8856984" cy="64239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GB" sz="3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Roles of UNOOSA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25068114"/>
              </p:ext>
            </p:extLst>
          </p:nvPr>
        </p:nvGraphicFramePr>
        <p:xfrm>
          <a:off x="0" y="1916832"/>
          <a:ext cx="9108504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59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53" y="2026844"/>
            <a:ext cx="5577752" cy="3852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GB" b="1" dirty="0">
                <a:cs typeface="Arial" panose="020B0604020202020204" pitchFamily="34" charset="0"/>
              </a:rPr>
              <a:t>Objectives</a:t>
            </a:r>
            <a:r>
              <a:rPr lang="sk-SK" sz="1700" b="1" dirty="0">
                <a:cs typeface="Arial" panose="020B0604020202020204" pitchFamily="34" charset="0"/>
              </a:rPr>
              <a:t>: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700" b="1" dirty="0">
                <a:cs typeface="Arial" panose="020B0604020202020204" pitchFamily="34" charset="0"/>
              </a:rPr>
              <a:t>Define new innovative and effective approaches </a:t>
            </a:r>
            <a:r>
              <a:rPr lang="en-GB" sz="1700" dirty="0">
                <a:cs typeface="Arial" panose="020B0604020202020204" pitchFamily="34" charset="0"/>
              </a:rPr>
              <a:t>to overall capacity-building and development needs as a fundamental pillar of global space governance.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700" b="1" dirty="0">
                <a:cs typeface="Arial" panose="020B0604020202020204" pitchFamily="34" charset="0"/>
              </a:rPr>
              <a:t>Strengthen comprehensive capacity-building</a:t>
            </a:r>
            <a:r>
              <a:rPr lang="en-GB" sz="1700" dirty="0">
                <a:cs typeface="Arial" panose="020B0604020202020204" pitchFamily="34" charset="0"/>
              </a:rPr>
              <a:t> and outreach activities of the Office for Outer Space Affairs.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700" b="1" dirty="0">
                <a:cs typeface="Arial" panose="020B0604020202020204" pitchFamily="34" charset="0"/>
              </a:rPr>
              <a:t>Develop infrastructure</a:t>
            </a:r>
            <a:r>
              <a:rPr lang="en-GB" sz="1700" dirty="0">
                <a:cs typeface="Arial" panose="020B0604020202020204" pitchFamily="34" charset="0"/>
              </a:rPr>
              <a:t> for cross-sectoral and integrated applications, with combined scientific, technical, legal and policy outputs.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700" b="1" dirty="0">
                <a:cs typeface="Arial" panose="020B0604020202020204" pitchFamily="34" charset="0"/>
              </a:rPr>
              <a:t>Enhance existing partnerships and forge new ones</a:t>
            </a:r>
            <a:r>
              <a:rPr lang="en-GB" sz="1700" dirty="0">
                <a:cs typeface="Arial" panose="020B0604020202020204" pitchFamily="34" charset="0"/>
              </a:rPr>
              <a:t> </a:t>
            </a:r>
            <a:r>
              <a:rPr lang="en-GB" sz="1700" b="1" dirty="0">
                <a:cs typeface="Arial" panose="020B0604020202020204" pitchFamily="34" charset="0"/>
              </a:rPr>
              <a:t>Promote efforts to encourage STEM education, </a:t>
            </a:r>
            <a:r>
              <a:rPr lang="en-GB" sz="1700" dirty="0">
                <a:cs typeface="Arial" panose="020B0604020202020204" pitchFamily="34" charset="0"/>
              </a:rPr>
              <a:t>especially for women in developing countries.</a:t>
            </a:r>
          </a:p>
          <a:p>
            <a:endParaRPr lang="en-GB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10800000" flipV="1">
            <a:off x="664654" y="1160252"/>
            <a:ext cx="7886700" cy="1007842"/>
          </a:xfrm>
        </p:spPr>
        <p:txBody>
          <a:bodyPr>
            <a:normAutofit/>
          </a:bodyPr>
          <a:lstStyle/>
          <a:p>
            <a:pPr algn="ctr"/>
            <a:r>
              <a:rPr lang="en-GB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Focus on thematic priority </a:t>
            </a:r>
            <a:r>
              <a:rPr lang="sk-SK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7</a:t>
            </a:r>
            <a:r>
              <a:rPr lang="en-GB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</a:t>
            </a:r>
            <a:r>
              <a:rPr lang="sk-SK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sk-SK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altLang="en-US" sz="3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Capacity-building for the 21st Century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8078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TIMELINE</a:t>
            </a:r>
          </a:p>
          <a:p>
            <a:r>
              <a:rPr lang="en-GB" sz="1600" b="1" dirty="0"/>
              <a:t>2017</a:t>
            </a:r>
            <a:r>
              <a:rPr lang="en-GB" sz="1600" dirty="0"/>
              <a:t>: </a:t>
            </a:r>
            <a:r>
              <a:rPr lang="en-GB" sz="1600" dirty="0" smtClean="0"/>
              <a:t>Update </a:t>
            </a:r>
            <a:r>
              <a:rPr lang="en-GB" sz="1600" dirty="0"/>
              <a:t>capacity-building strategy; UN/Austria flagship </a:t>
            </a:r>
            <a:r>
              <a:rPr lang="en-GB" sz="1600" dirty="0" smtClean="0"/>
              <a:t>Symposium, UN/Russia Workshop </a:t>
            </a:r>
            <a:r>
              <a:rPr lang="en-GB" sz="1600" dirty="0"/>
              <a:t>on TP7</a:t>
            </a:r>
          </a:p>
          <a:p>
            <a:r>
              <a:rPr lang="en-GB" sz="1600" b="1" dirty="0"/>
              <a:t>2018</a:t>
            </a:r>
            <a:r>
              <a:rPr lang="en-GB" sz="1600" dirty="0"/>
              <a:t>: Strategy to be presented to MS; Space for Women project to be initiated, </a:t>
            </a:r>
            <a:r>
              <a:rPr lang="en-GB" sz="1600" dirty="0" err="1"/>
              <a:t>OpenUniverse</a:t>
            </a:r>
            <a:r>
              <a:rPr lang="en-GB" sz="1600" dirty="0"/>
              <a:t> to be </a:t>
            </a:r>
            <a:r>
              <a:rPr lang="en-GB" sz="1600" dirty="0" err="1"/>
              <a:t>initated</a:t>
            </a:r>
            <a:endParaRPr lang="en-GB" sz="1600" dirty="0"/>
          </a:p>
          <a:p>
            <a:r>
              <a:rPr lang="en-GB" sz="1600" b="1" dirty="0"/>
              <a:t>2020</a:t>
            </a:r>
            <a:r>
              <a:rPr lang="en-GB" sz="1600" dirty="0"/>
              <a:t>: Consolidated engagement with tertiary education institutions;  strengthen network of regional centres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2834" y="2234959"/>
            <a:ext cx="2837661" cy="35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1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08892"/>
            <a:ext cx="8988424" cy="745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The Way Forward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on Space2030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697" y="1926635"/>
            <a:ext cx="6547574" cy="550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50" kern="700" spc="20" dirty="0"/>
              <a:t>Space2030 is a </a:t>
            </a:r>
            <a:r>
              <a:rPr lang="sk-SK" sz="1850" b="1" kern="700" spc="20" dirty="0"/>
              <a:t>unique agenda </a:t>
            </a:r>
            <a:r>
              <a:rPr lang="sk-SK" sz="1850" kern="700" spc="20" dirty="0"/>
              <a:t>combining global governance of outer space activities, space science, technology, policy, and law</a:t>
            </a:r>
            <a:endParaRPr lang="en-GB" sz="1850" kern="700" spc="20" dirty="0"/>
          </a:p>
          <a:p>
            <a:endParaRPr lang="sk-SK" sz="1850" kern="700" spc="20" dirty="0"/>
          </a:p>
          <a:p>
            <a:r>
              <a:rPr lang="sk-SK" sz="1850" kern="700" spc="20" dirty="0"/>
              <a:t>In line with </a:t>
            </a:r>
            <a:r>
              <a:rPr lang="sk-SK" sz="1850" b="1" kern="700" spc="20" dirty="0"/>
              <a:t>S</a:t>
            </a:r>
            <a:r>
              <a:rPr lang="en-US" sz="1850" b="1" kern="700" spc="20" dirty="0" err="1"/>
              <a:t>ecretary</a:t>
            </a:r>
            <a:r>
              <a:rPr lang="en-US" sz="1850" b="1" kern="700" spc="20" dirty="0"/>
              <a:t> </a:t>
            </a:r>
            <a:r>
              <a:rPr lang="sk-SK" sz="1850" b="1" kern="700" spc="20" dirty="0"/>
              <a:t>G</a:t>
            </a:r>
            <a:r>
              <a:rPr lang="en-US" sz="1850" b="1" kern="700" spc="20" dirty="0" err="1"/>
              <a:t>eneral</a:t>
            </a:r>
            <a:r>
              <a:rPr lang="en-US" sz="1850" b="1" kern="700" spc="20" dirty="0"/>
              <a:t>’</a:t>
            </a:r>
            <a:r>
              <a:rPr lang="sk-SK" sz="1850" b="1" kern="700" spc="20" dirty="0"/>
              <a:t>s</a:t>
            </a:r>
            <a:r>
              <a:rPr lang="sk-SK" sz="1850" kern="700" spc="20" dirty="0"/>
              <a:t> overall </a:t>
            </a:r>
            <a:r>
              <a:rPr lang="sk-SK" sz="1850" b="1" kern="700" spc="20" dirty="0"/>
              <a:t>reform agenda </a:t>
            </a:r>
            <a:r>
              <a:rPr lang="en-US" sz="1850" b="1" kern="700" spc="20" dirty="0"/>
              <a:t>and</a:t>
            </a:r>
            <a:r>
              <a:rPr lang="sk-SK" sz="1850" b="1" kern="700" spc="20" dirty="0"/>
              <a:t> its tree pillars </a:t>
            </a:r>
            <a:r>
              <a:rPr lang="sk-SK" sz="1850" kern="700" spc="20" dirty="0"/>
              <a:t>– peace and security, development, and human rights</a:t>
            </a:r>
          </a:p>
          <a:p>
            <a:endParaRPr lang="sk-SK" sz="1850" kern="700" spc="20" dirty="0"/>
          </a:p>
          <a:p>
            <a:r>
              <a:rPr lang="sk-SK" sz="1850" b="1" kern="700" spc="20" dirty="0"/>
              <a:t>Strengthen</a:t>
            </a:r>
            <a:r>
              <a:rPr lang="en-GB" sz="1850" b="1" kern="700" spc="20" dirty="0"/>
              <a:t> UN</a:t>
            </a:r>
            <a:r>
              <a:rPr lang="sk-SK" sz="1850" b="1" kern="700" spc="20" dirty="0"/>
              <a:t> inter-governmental platforms </a:t>
            </a:r>
            <a:r>
              <a:rPr lang="sk-SK" sz="1850" kern="700" spc="20" dirty="0"/>
              <a:t>to contribute to achievement of SDGs and other goals and targets enshrined in the international framworks </a:t>
            </a:r>
          </a:p>
          <a:p>
            <a:endParaRPr lang="en-GB" sz="1850" dirty="0"/>
          </a:p>
          <a:p>
            <a:r>
              <a:rPr lang="sk-SK" sz="1850" b="1" dirty="0"/>
              <a:t>Reduce </a:t>
            </a:r>
            <a:r>
              <a:rPr lang="en-GB" sz="1850" b="1" dirty="0"/>
              <a:t>‘Space divide’</a:t>
            </a:r>
            <a:r>
              <a:rPr lang="sk-SK" sz="1850" dirty="0"/>
              <a:t> </a:t>
            </a:r>
            <a:r>
              <a:rPr lang="en-GB" sz="1850" dirty="0"/>
              <a:t>- Partnership to provide countries with space capabilities and enhance their opportunities to access space</a:t>
            </a:r>
          </a:p>
          <a:p>
            <a:endParaRPr lang="en-GB" sz="1850" dirty="0"/>
          </a:p>
          <a:p>
            <a:r>
              <a:rPr lang="sk-SK" sz="1850" b="1" dirty="0"/>
              <a:t>Build stronger partnership and coordination </a:t>
            </a:r>
            <a:r>
              <a:rPr lang="sk-SK" sz="1850" dirty="0"/>
              <a:t>in the peaceful uses of outer space at all levels </a:t>
            </a:r>
            <a:r>
              <a:rPr lang="sk-SK" sz="1850" b="1" dirty="0"/>
              <a:t>– </a:t>
            </a:r>
            <a:r>
              <a:rPr lang="sk-SK" sz="1850" dirty="0"/>
              <a:t>demonstrate</a:t>
            </a:r>
            <a:r>
              <a:rPr lang="sk-SK" sz="1850" b="1" dirty="0"/>
              <a:t> </a:t>
            </a:r>
            <a:r>
              <a:rPr lang="sk-SK" sz="1850" dirty="0"/>
              <a:t>space as a contributor to the well being of people</a:t>
            </a:r>
            <a:endParaRPr lang="en-GB" sz="1850" kern="700" spc="20" dirty="0"/>
          </a:p>
          <a:p>
            <a:endParaRPr lang="en-GB" sz="1850" kern="700" spc="20" dirty="0"/>
          </a:p>
          <a:p>
            <a:endParaRPr lang="en-GB" sz="18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748487" y="3047790"/>
            <a:ext cx="4221189" cy="238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3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7" y="2223150"/>
            <a:ext cx="8871727" cy="4915868"/>
          </a:xfrm>
        </p:spPr>
        <p:txBody>
          <a:bodyPr>
            <a:noAutofit/>
          </a:bodyPr>
          <a:lstStyle/>
          <a:p>
            <a:r>
              <a:rPr lang="sk-SK" sz="2400" u="sng" dirty="0"/>
              <a:t>Stronger cooperation in global partnerships</a:t>
            </a:r>
          </a:p>
          <a:p>
            <a:pPr lvl="1"/>
            <a:r>
              <a:rPr lang="en-GB" sz="2200" dirty="0"/>
              <a:t>Stronger engagement with private sector</a:t>
            </a:r>
            <a:r>
              <a:rPr lang="sk-SK" sz="2200" dirty="0"/>
              <a:t>, as</a:t>
            </a:r>
            <a:r>
              <a:rPr lang="en-GB" sz="2200" dirty="0"/>
              <a:t> mandated by </a:t>
            </a:r>
            <a:r>
              <a:rPr lang="en-GB" sz="2200" dirty="0" err="1"/>
              <a:t>COPUOS</a:t>
            </a:r>
            <a:endParaRPr lang="sk-SK" sz="2200" dirty="0"/>
          </a:p>
          <a:p>
            <a:pPr lvl="1"/>
            <a:r>
              <a:rPr lang="sk-SK" sz="2200" kern="700" spc="20" dirty="0"/>
              <a:t>Identify the specific needs countries have and attempt to close the existing gaps between countries </a:t>
            </a:r>
          </a:p>
          <a:p>
            <a:pPr lvl="1"/>
            <a:r>
              <a:rPr lang="sk-SK" sz="2200" kern="700" spc="20" dirty="0"/>
              <a:t>Improve cost-effectiveness of the process</a:t>
            </a:r>
            <a:endParaRPr lang="en-GB" sz="2200" dirty="0"/>
          </a:p>
          <a:p>
            <a:pPr lvl="1"/>
            <a:r>
              <a:rPr lang="en-GB" sz="2200" dirty="0"/>
              <a:t>Support and coordinate</a:t>
            </a:r>
            <a:r>
              <a:rPr lang="sk-SK" sz="2200" dirty="0"/>
              <a:t> programmes which focus on emerging space nations and those with limited space capabilities</a:t>
            </a:r>
          </a:p>
          <a:p>
            <a:pPr lvl="1"/>
            <a:r>
              <a:rPr lang="sk-SK" sz="2200" dirty="0"/>
              <a:t>Introduce exchange programme aimed at capacity-building</a:t>
            </a:r>
          </a:p>
          <a:p>
            <a:pPr lvl="1"/>
            <a:r>
              <a:rPr lang="sk-SK" sz="2200" dirty="0"/>
              <a:t>Strengthen the role of Regional Centres for Space Science and Technology Education</a:t>
            </a:r>
          </a:p>
          <a:p>
            <a:pPr lvl="1"/>
            <a:r>
              <a:rPr lang="sk-SK" sz="2200" dirty="0"/>
              <a:t>Establish global compact for Space to involve more sector entities</a:t>
            </a:r>
          </a:p>
          <a:p>
            <a:pPr lvl="1"/>
            <a:endParaRPr lang="sk-SK" sz="2000" dirty="0"/>
          </a:p>
          <a:p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08892"/>
            <a:ext cx="8988424" cy="745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The Way Forward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on Space2030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1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5216" y="1325309"/>
            <a:ext cx="7584948" cy="393763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UNOOSA planned Workshops, Trainings – 2018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34340" y="1953641"/>
            <a:ext cx="78867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dirty="0"/>
              <a:t>ICG </a:t>
            </a:r>
            <a:r>
              <a:rPr lang="en-US" sz="4300" dirty="0" smtClean="0"/>
              <a:t>- GNSS </a:t>
            </a:r>
            <a:r>
              <a:rPr lang="en-US" sz="4300" dirty="0"/>
              <a:t>training  course at the Asian Institute of Technology Thailand</a:t>
            </a:r>
          </a:p>
          <a:p>
            <a:pPr marL="0" indent="0">
              <a:buNone/>
            </a:pPr>
            <a:r>
              <a:rPr lang="en-US" sz="4300" dirty="0" smtClean="0"/>
              <a:t>ICG - Workshop </a:t>
            </a:r>
            <a:r>
              <a:rPr lang="en-US" sz="4300" dirty="0"/>
              <a:t>on Space Weather effects on GNSS operations at ICTP Italy</a:t>
            </a:r>
          </a:p>
          <a:p>
            <a:pPr marL="0" indent="0">
              <a:buNone/>
            </a:pPr>
            <a:r>
              <a:rPr lang="en-US" sz="4300" dirty="0"/>
              <a:t>ICG </a:t>
            </a:r>
            <a:r>
              <a:rPr lang="en-US" sz="4300" dirty="0" smtClean="0"/>
              <a:t>- GNSS </a:t>
            </a:r>
            <a:r>
              <a:rPr lang="en-US" sz="4300" dirty="0"/>
              <a:t>seminar at the </a:t>
            </a:r>
            <a:r>
              <a:rPr lang="en-US" sz="4300" dirty="0" err="1"/>
              <a:t>Politecnico</a:t>
            </a:r>
            <a:r>
              <a:rPr lang="en-US" sz="4300" dirty="0"/>
              <a:t> di Torino Italy</a:t>
            </a:r>
          </a:p>
          <a:p>
            <a:pPr marL="0" indent="0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PSA - UN/Pakistan/PSIPW </a:t>
            </a:r>
            <a:r>
              <a:rPr lang="en-US" sz="4300" dirty="0"/>
              <a:t>International Conference on Space Technology for Water Resources Management </a:t>
            </a:r>
            <a:r>
              <a:rPr lang="en-US" sz="4300" dirty="0" smtClean="0"/>
              <a:t>Pakistan (Feb.)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- UN/Argentina </a:t>
            </a:r>
            <a:r>
              <a:rPr lang="en-US" sz="4300" dirty="0"/>
              <a:t>Workshop on the applications of global navigation satellite systems </a:t>
            </a:r>
            <a:r>
              <a:rPr lang="en-US" sz="4300" dirty="0" smtClean="0"/>
              <a:t>Argentina (Mar.)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 smtClean="0"/>
              <a:t>PSA - 42nd </a:t>
            </a:r>
            <a:r>
              <a:rPr lang="en-US" sz="4300" dirty="0"/>
              <a:t>COSPAR Scientific Assembly + Open Universe </a:t>
            </a:r>
            <a:r>
              <a:rPr lang="en-US" sz="4300" dirty="0" smtClean="0"/>
              <a:t>data </a:t>
            </a:r>
            <a:r>
              <a:rPr lang="en-US" sz="4300" dirty="0"/>
              <a:t>workshop United States of </a:t>
            </a:r>
            <a:r>
              <a:rPr lang="en-US" sz="4300" dirty="0" smtClean="0"/>
              <a:t>America (Jul.)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- UN/Brazil </a:t>
            </a:r>
            <a:r>
              <a:rPr lang="en-US" sz="4300" dirty="0"/>
              <a:t>Symposium on Basic Space Technology </a:t>
            </a:r>
            <a:r>
              <a:rPr lang="en-US" sz="4300" dirty="0" smtClean="0"/>
              <a:t>Brazil (Sept.)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- UN/IAF </a:t>
            </a:r>
            <a:r>
              <a:rPr lang="en-US" sz="4300" dirty="0"/>
              <a:t>Workshop on the margins of IAC </a:t>
            </a:r>
            <a:r>
              <a:rPr lang="en-US" sz="4300" dirty="0" smtClean="0"/>
              <a:t>Germany (Sept.)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- 13th </a:t>
            </a:r>
            <a:r>
              <a:rPr lang="en-US" sz="4300" dirty="0"/>
              <a:t>Meeting of the ICG </a:t>
            </a:r>
            <a:r>
              <a:rPr lang="en-US" sz="4300" dirty="0" smtClean="0"/>
              <a:t>China (Oct.)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- UN/Chile </a:t>
            </a:r>
            <a:r>
              <a:rPr lang="en-US" sz="4300" dirty="0"/>
              <a:t>Workshop of Building Capacities in space applications for disaster preparedness and mitigation </a:t>
            </a:r>
            <a:r>
              <a:rPr lang="en-US" sz="4300" dirty="0" smtClean="0"/>
              <a:t>Chile (TBC autumn)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 -Space </a:t>
            </a:r>
            <a:r>
              <a:rPr lang="en-US" sz="4300" dirty="0"/>
              <a:t>Solutions  New Zealand</a:t>
            </a:r>
          </a:p>
          <a:p>
            <a:pPr marL="0" indent="0">
              <a:buNone/>
            </a:pPr>
            <a:r>
              <a:rPr lang="en-US" sz="4300" dirty="0"/>
              <a:t>OD </a:t>
            </a:r>
            <a:r>
              <a:rPr lang="en-US" sz="4300" dirty="0" smtClean="0"/>
              <a:t>- High </a:t>
            </a:r>
            <a:r>
              <a:rPr lang="en-US" sz="4300" dirty="0"/>
              <a:t>Level Forum 2018 </a:t>
            </a:r>
            <a:r>
              <a:rPr lang="en-US" sz="4300" dirty="0" smtClean="0"/>
              <a:t>Germany (Nov.)</a:t>
            </a:r>
            <a:endParaRPr lang="en-US" sz="4300" dirty="0"/>
          </a:p>
          <a:p>
            <a:pPr marL="0" indent="0">
              <a:buNone/>
            </a:pPr>
            <a:r>
              <a:rPr lang="en-US" sz="4300" dirty="0"/>
              <a:t>PSA </a:t>
            </a:r>
            <a:r>
              <a:rPr lang="en-US" sz="4300" dirty="0" smtClean="0"/>
              <a:t>- Expert </a:t>
            </a:r>
            <a:r>
              <a:rPr lang="en-US" sz="4300" dirty="0"/>
              <a:t>Meeting on HSTI Austria</a:t>
            </a:r>
          </a:p>
          <a:p>
            <a:pPr marL="0" indent="0">
              <a:buNone/>
            </a:pPr>
            <a:r>
              <a:rPr lang="en-US" sz="4300" dirty="0" smtClean="0"/>
              <a:t>PSA - UN/Austria </a:t>
            </a:r>
            <a:r>
              <a:rPr lang="en-US" sz="4300" dirty="0"/>
              <a:t>Symposium Graz </a:t>
            </a:r>
            <a:r>
              <a:rPr lang="en-US" sz="4300" dirty="0" smtClean="0"/>
              <a:t>Austria (Sept.)</a:t>
            </a:r>
          </a:p>
          <a:p>
            <a:pPr marL="0" indent="0">
              <a:buNone/>
            </a:pPr>
            <a:r>
              <a:rPr lang="en-US" sz="4300" dirty="0"/>
              <a:t>PSA - UN/Jordan Workshop on Space Exploration and Innovation </a:t>
            </a:r>
            <a:r>
              <a:rPr lang="en-US" sz="4300" dirty="0" smtClean="0"/>
              <a:t>Jordan (TBC)</a:t>
            </a:r>
            <a:endParaRPr lang="en-US" sz="4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2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768" y="1755649"/>
            <a:ext cx="80924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SPIDER - Joint </a:t>
            </a:r>
            <a:r>
              <a:rPr lang="en-US" sz="1400" dirty="0" smtClean="0"/>
              <a:t>training activity </a:t>
            </a:r>
            <a:r>
              <a:rPr lang="en-US" sz="1400" dirty="0"/>
              <a:t>with World Vision International  </a:t>
            </a:r>
            <a:r>
              <a:rPr lang="en-US" sz="1400" dirty="0" smtClean="0"/>
              <a:t>Philippines (TBC)</a:t>
            </a:r>
            <a:endParaRPr lang="en-US" sz="1400" dirty="0"/>
          </a:p>
          <a:p>
            <a:r>
              <a:rPr lang="en-US" sz="1400" dirty="0"/>
              <a:t>SPIDER - Follow-up </a:t>
            </a:r>
            <a:r>
              <a:rPr lang="en-US" sz="1400" dirty="0" smtClean="0"/>
              <a:t>training activity </a:t>
            </a:r>
            <a:r>
              <a:rPr lang="en-US" sz="1400" dirty="0"/>
              <a:t>to Technical Advisory Mission Sri </a:t>
            </a:r>
            <a:r>
              <a:rPr lang="en-US" sz="1400" dirty="0" smtClean="0"/>
              <a:t>Lanka (May)</a:t>
            </a:r>
            <a:endParaRPr lang="en-US" sz="1400" dirty="0"/>
          </a:p>
          <a:p>
            <a:r>
              <a:rPr lang="en-US" sz="1400" dirty="0"/>
              <a:t>SPIDER - Training as follow-up activity to Technical Advisory Mission </a:t>
            </a:r>
            <a:r>
              <a:rPr lang="en-US" sz="1400" dirty="0" smtClean="0"/>
              <a:t>Bangladesh (TBC)</a:t>
            </a:r>
            <a:endParaRPr lang="en-US" sz="1400" dirty="0"/>
          </a:p>
          <a:p>
            <a:r>
              <a:rPr lang="en-US" sz="1400" dirty="0"/>
              <a:t>SPIDER - Technical Advisory Mission </a:t>
            </a:r>
            <a:r>
              <a:rPr lang="en-US" sz="1400" dirty="0" smtClean="0"/>
              <a:t>Zimbabwe (Oct.) </a:t>
            </a:r>
            <a:endParaRPr lang="en-US" sz="1400" dirty="0"/>
          </a:p>
          <a:p>
            <a:r>
              <a:rPr lang="en-US" sz="1400" dirty="0"/>
              <a:t>SPIDER - AMCDRR </a:t>
            </a:r>
            <a:r>
              <a:rPr lang="en-US" sz="1400" dirty="0" smtClean="0"/>
              <a:t>Mongolia (Nov.)</a:t>
            </a:r>
            <a:endParaRPr lang="en-US" sz="1400" dirty="0"/>
          </a:p>
          <a:p>
            <a:r>
              <a:rPr lang="en-US" sz="1400" dirty="0"/>
              <a:t>SPIDER - International Conference/Expert meeting on Disaster Risk Reduction </a:t>
            </a:r>
            <a:r>
              <a:rPr lang="en-US" sz="1400" dirty="0" smtClean="0"/>
              <a:t>China (Oct.)</a:t>
            </a:r>
            <a:endParaRPr lang="en-US" sz="1400" dirty="0"/>
          </a:p>
          <a:p>
            <a:r>
              <a:rPr lang="en-US" sz="1400" dirty="0"/>
              <a:t>SPIDER - International Training </a:t>
            </a:r>
            <a:r>
              <a:rPr lang="en-US" sz="1400" dirty="0" err="1"/>
              <a:t>Programme</a:t>
            </a:r>
            <a:r>
              <a:rPr lang="en-US" sz="1400" dirty="0"/>
              <a:t> in Earth observation for disaster risk reduction </a:t>
            </a:r>
            <a:r>
              <a:rPr lang="en-US" sz="1400" dirty="0" smtClean="0"/>
              <a:t>China (Oct.)</a:t>
            </a:r>
            <a:endParaRPr lang="en-US" sz="1400" dirty="0"/>
          </a:p>
          <a:p>
            <a:r>
              <a:rPr lang="en-US" sz="1400" dirty="0"/>
              <a:t>SPIDER - Follow-up activity to Technical Advisory Mission </a:t>
            </a:r>
            <a:r>
              <a:rPr lang="en-US" sz="1400" dirty="0" smtClean="0"/>
              <a:t>Viet Nam (Sept.)</a:t>
            </a:r>
            <a:endParaRPr lang="en-US" sz="1400" dirty="0"/>
          </a:p>
          <a:p>
            <a:r>
              <a:rPr lang="en-US" sz="1400" dirty="0"/>
              <a:t>SPIDER - Follow-up activity to Technical Advisory Mission </a:t>
            </a:r>
            <a:r>
              <a:rPr lang="en-US" sz="1400" dirty="0" smtClean="0"/>
              <a:t>Nepal (Aug.)</a:t>
            </a:r>
            <a:endParaRPr lang="en-US" sz="1400" dirty="0"/>
          </a:p>
          <a:p>
            <a:r>
              <a:rPr lang="en-US" sz="1400" dirty="0"/>
              <a:t>SPIDER - Technical Advisory Mission </a:t>
            </a:r>
            <a:r>
              <a:rPr lang="en-US" sz="1400" dirty="0" smtClean="0"/>
              <a:t>Cambodia (Oct.)</a:t>
            </a:r>
            <a:endParaRPr lang="en-US" sz="1400" dirty="0"/>
          </a:p>
          <a:p>
            <a:r>
              <a:rPr lang="en-US" sz="1400" dirty="0"/>
              <a:t>SPIDER - Emergency mapping procedural guidelines for SAARC countries </a:t>
            </a:r>
            <a:r>
              <a:rPr lang="en-US" sz="1400" dirty="0" smtClean="0"/>
              <a:t>India (July)</a:t>
            </a:r>
            <a:endParaRPr lang="en-US" sz="1400" dirty="0"/>
          </a:p>
          <a:p>
            <a:r>
              <a:rPr lang="en-US" sz="1400" dirty="0" smtClean="0"/>
              <a:t>SPIDER </a:t>
            </a:r>
            <a:r>
              <a:rPr lang="en-US" sz="1400" dirty="0"/>
              <a:t>- Technical Advisory Mission </a:t>
            </a:r>
            <a:r>
              <a:rPr lang="en-US" sz="1400" dirty="0" smtClean="0"/>
              <a:t>Benin (July)</a:t>
            </a:r>
            <a:endParaRPr lang="en-US" sz="1400" dirty="0"/>
          </a:p>
          <a:p>
            <a:r>
              <a:rPr lang="en-US" sz="1400" dirty="0"/>
              <a:t>SPIDER - Southern Africa regional workshop to establish a coordination mechanism for long-term support to access and use all types of space-based information to support the full disaster management cycle South </a:t>
            </a:r>
            <a:r>
              <a:rPr lang="en-US" sz="1400" dirty="0" smtClean="0"/>
              <a:t>Africa (Sept.)</a:t>
            </a:r>
            <a:endParaRPr lang="en-US" sz="1400" dirty="0"/>
          </a:p>
          <a:p>
            <a:r>
              <a:rPr lang="en-US" sz="1400" dirty="0"/>
              <a:t>SPIDER - Western Africa regional workshop to establish a coordination mechanism for long-term support to access and use all types of space-based information to support the full disaster management cycle </a:t>
            </a:r>
            <a:r>
              <a:rPr lang="en-US" sz="1400" dirty="0" smtClean="0"/>
              <a:t>Senegal (TBD)</a:t>
            </a:r>
            <a:endParaRPr lang="en-US" sz="1400" dirty="0"/>
          </a:p>
          <a:p>
            <a:r>
              <a:rPr lang="en-US" sz="1400" dirty="0"/>
              <a:t>SPIDER - UNOOSA/DLR/</a:t>
            </a:r>
            <a:r>
              <a:rPr lang="en-US" sz="1400" dirty="0" err="1"/>
              <a:t>BMWi</a:t>
            </a:r>
            <a:r>
              <a:rPr lang="en-US" sz="1400" dirty="0"/>
              <a:t> International Conference </a:t>
            </a:r>
            <a:r>
              <a:rPr lang="en-US" sz="1400" dirty="0" smtClean="0"/>
              <a:t>Germany (Nov.)</a:t>
            </a:r>
            <a:endParaRPr lang="en-US" sz="1400" dirty="0"/>
          </a:p>
          <a:p>
            <a:r>
              <a:rPr lang="en-US" sz="1400" dirty="0"/>
              <a:t>SPIDER - Training on the use </a:t>
            </a:r>
            <a:r>
              <a:rPr lang="en-US" sz="1400" dirty="0" smtClean="0"/>
              <a:t>of </a:t>
            </a:r>
            <a:r>
              <a:rPr lang="en-US" sz="1400" dirty="0"/>
              <a:t>UN-SPIDER Knowledge Portal </a:t>
            </a:r>
            <a:r>
              <a:rPr lang="en-US" sz="1400" dirty="0" smtClean="0"/>
              <a:t>and EO Resources Namibia (Sept.)</a:t>
            </a:r>
            <a:endParaRPr lang="en-US" sz="1400" dirty="0"/>
          </a:p>
          <a:p>
            <a:r>
              <a:rPr lang="en-US" sz="1400" dirty="0"/>
              <a:t>SPIDER - Training on the use of </a:t>
            </a:r>
            <a:r>
              <a:rPr lang="en-US" sz="1400" dirty="0" smtClean="0"/>
              <a:t>UN-SPIDER </a:t>
            </a:r>
            <a:r>
              <a:rPr lang="en-US" sz="1400" dirty="0"/>
              <a:t>Knowledge Portal and EO </a:t>
            </a:r>
            <a:r>
              <a:rPr lang="en-US" sz="1400" dirty="0" smtClean="0"/>
              <a:t>Resources Ghana (May)</a:t>
            </a:r>
            <a:endParaRPr lang="en-US" sz="1400" dirty="0"/>
          </a:p>
          <a:p>
            <a:r>
              <a:rPr lang="en-US" sz="1400" dirty="0"/>
              <a:t>SPIDER - Training on the use of </a:t>
            </a:r>
            <a:r>
              <a:rPr lang="en-US" sz="1400" dirty="0" smtClean="0"/>
              <a:t>UN-SPIDER </a:t>
            </a:r>
            <a:r>
              <a:rPr lang="en-US" sz="1400" dirty="0"/>
              <a:t>Knowledge Portal and EO </a:t>
            </a:r>
            <a:r>
              <a:rPr lang="en-US" sz="1400" dirty="0" smtClean="0"/>
              <a:t>Resources Cameroon (April)</a:t>
            </a:r>
            <a:endParaRPr lang="en-US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5216" y="1343597"/>
            <a:ext cx="7584948" cy="3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…planned Workshops, Trainings – 2018 (cont.)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3985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36" y="2403729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CSSTEAP Centre for Space Science and Technology Education in Asia and the Pacific New Delhi India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CRASSTE-F African Regional Centre for Space Science and Technology Education in French Language Rabat Morocco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ARCSSTE-E African Regional Centre for Space Science and Technology Education in English Language Ile-Ife Nigeria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CRECTEALC Regional Centre for Space Science and Technology Education in Latin America Santa Maria Brazil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CRECTEALC Regional Centre for Space Science and Technology Education in Latin America Puebla Mexico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RCSSTEWA Regional Centre for Space Science and Technology Education for Western Asia Amman Jordan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RCSSTEAP Regional Centre for Space Science and Technology Education in Asia and the Pacific Beijing China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5216" y="1307592"/>
            <a:ext cx="7626096" cy="969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Regional Centres Affiliated with the United Nations</a:t>
            </a:r>
          </a:p>
          <a:p>
            <a:r>
              <a:rPr lang="en-GB" sz="3200" b="1" dirty="0" smtClean="0"/>
              <a:t>(9-month RS/GNSS/</a:t>
            </a:r>
            <a:r>
              <a:rPr lang="en-GB" sz="3200" b="1" dirty="0" err="1" smtClean="0"/>
              <a:t>SatComms</a:t>
            </a:r>
            <a:r>
              <a:rPr lang="en-GB" sz="3200" b="1" dirty="0" smtClean="0"/>
              <a:t> courses, MSc programmes, potential training venues?)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768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4327</TotalTime>
  <Words>1297</Words>
  <Application>Microsoft Macintosh PowerPoint</Application>
  <PresentationFormat>On-screen Show (4:3)</PresentationFormat>
  <Paragraphs>112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Calibri Light</vt:lpstr>
      <vt:lpstr>Farsi Simple Bold</vt:lpstr>
      <vt:lpstr>Arial</vt:lpstr>
      <vt:lpstr>Office Theme</vt:lpstr>
      <vt:lpstr>Custom Design</vt:lpstr>
      <vt:lpstr>1_Office Theme</vt:lpstr>
      <vt:lpstr>PowerPoint Presentation</vt:lpstr>
      <vt:lpstr>PowerPoint Presentation</vt:lpstr>
      <vt:lpstr>Roles of UNOOSA</vt:lpstr>
      <vt:lpstr>Focus on thematic priority 7:  Capacity-building for the 21st Century</vt:lpstr>
      <vt:lpstr>PowerPoint Presentation</vt:lpstr>
      <vt:lpstr>PowerPoint Presentation</vt:lpstr>
      <vt:lpstr>UNOOSA planned Workshops, Trainings – 2018</vt:lpstr>
      <vt:lpstr>PowerPoint Presentation</vt:lpstr>
      <vt:lpstr>PowerPoint Presentation</vt:lpstr>
      <vt:lpstr>PowerPoint Presentation</vt:lpstr>
    </vt:vector>
  </TitlesOfParts>
  <Company>UNOG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Stasko</dc:creator>
  <cp:lastModifiedBy>Microsoft Office User</cp:lastModifiedBy>
  <cp:revision>292</cp:revision>
  <dcterms:created xsi:type="dcterms:W3CDTF">2017-09-25T13:45:46Z</dcterms:created>
  <dcterms:modified xsi:type="dcterms:W3CDTF">2018-03-07T16:42:40Z</dcterms:modified>
</cp:coreProperties>
</file>