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ppt/media/image11.jpg" ContentType="image/jpeg"/>
  <Override PartName="/ppt/media/image38.jpg" ContentType="image/jpeg"/>
  <Override PartName="/ppt/media/image4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0" r:id="rId4"/>
    <p:sldId id="290" r:id="rId5"/>
    <p:sldId id="261" r:id="rId6"/>
    <p:sldId id="275" r:id="rId7"/>
    <p:sldId id="276" r:id="rId8"/>
    <p:sldId id="277" r:id="rId9"/>
    <p:sldId id="278" r:id="rId10"/>
    <p:sldId id="279" r:id="rId11"/>
    <p:sldId id="280" r:id="rId12"/>
    <p:sldId id="283" r:id="rId13"/>
    <p:sldId id="284" r:id="rId14"/>
    <p:sldId id="285" r:id="rId15"/>
    <p:sldId id="287" r:id="rId16"/>
    <p:sldId id="286" r:id="rId17"/>
    <p:sldId id="273" r:id="rId18"/>
    <p:sldId id="281" r:id="rId19"/>
    <p:sldId id="274" r:id="rId20"/>
    <p:sldId id="262" r:id="rId21"/>
    <p:sldId id="288" r:id="rId22"/>
    <p:sldId id="289" r:id="rId23"/>
    <p:sldId id="265" r:id="rId24"/>
    <p:sldId id="266" r:id="rId25"/>
    <p:sldId id="267" r:id="rId26"/>
    <p:sldId id="268" r:id="rId27"/>
    <p:sldId id="269" r:id="rId28"/>
    <p:sldId id="270" r:id="rId29"/>
    <p:sldId id="291" r:id="rId3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4"/>
    <p:restoredTop sz="93124"/>
  </p:normalViewPr>
  <p:slideViewPr>
    <p:cSldViewPr>
      <p:cViewPr varScale="1">
        <p:scale>
          <a:sx n="80" d="100"/>
          <a:sy n="80" d="100"/>
        </p:scale>
        <p:origin x="163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9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18" Type="http://schemas.openxmlformats.org/officeDocument/2006/relationships/image" Target="../media/image31.jpg"/><Relationship Id="rId3" Type="http://schemas.openxmlformats.org/officeDocument/2006/relationships/image" Target="../media/image16.jpg"/><Relationship Id="rId21" Type="http://schemas.openxmlformats.org/officeDocument/2006/relationships/image" Target="../media/image34.pn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17" Type="http://schemas.openxmlformats.org/officeDocument/2006/relationships/image" Target="../media/image30.jpg"/><Relationship Id="rId2" Type="http://schemas.openxmlformats.org/officeDocument/2006/relationships/image" Target="../media/image15.jpg"/><Relationship Id="rId16" Type="http://schemas.openxmlformats.org/officeDocument/2006/relationships/image" Target="../media/image29.jpg"/><Relationship Id="rId20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5" Type="http://schemas.openxmlformats.org/officeDocument/2006/relationships/image" Target="../media/image28.jpg"/><Relationship Id="rId10" Type="http://schemas.openxmlformats.org/officeDocument/2006/relationships/image" Target="../media/image23.jpg"/><Relationship Id="rId19" Type="http://schemas.openxmlformats.org/officeDocument/2006/relationships/image" Target="../media/image32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8305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</a:rPr>
              <a:t>LCLUC Webinars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87867" y="2686173"/>
            <a:ext cx="6629400" cy="3714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NASA LCLUC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WGCapD-8 Annual Meeting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12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Working Group on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Capacity Building &amp; Data Democracy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Indian Institute of Remote Sensing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Indian Space Research Organisation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Dehradun, India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 06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08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2019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048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8385050" y="3895344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756259" y="0"/>
                </a:moveTo>
                <a:lnTo>
                  <a:pt x="0" y="75625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6670549" y="4082796"/>
            <a:ext cx="2470785" cy="2470785"/>
          </a:xfrm>
          <a:custGeom>
            <a:avLst/>
            <a:gdLst/>
            <a:ahLst/>
            <a:cxnLst/>
            <a:rect l="l" t="t" r="r" b="b"/>
            <a:pathLst>
              <a:path w="2470784" h="2470784">
                <a:moveTo>
                  <a:pt x="2470454" y="0"/>
                </a:moveTo>
                <a:lnTo>
                  <a:pt x="0" y="247045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7569707" y="416052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269" y="0"/>
                </a:moveTo>
                <a:lnTo>
                  <a:pt x="0" y="157126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7695443" y="4039361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1441361" y="0"/>
                </a:moveTo>
                <a:lnTo>
                  <a:pt x="0" y="1441361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8090156" y="4496561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1047229" y="0"/>
                </a:moveTo>
                <a:lnTo>
                  <a:pt x="0" y="104722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>
            <a:spLocks/>
          </p:cNvSpPr>
          <p:nvPr/>
        </p:nvSpPr>
        <p:spPr>
          <a:xfrm>
            <a:off x="-670979" y="111937"/>
            <a:ext cx="8021929" cy="724051"/>
          </a:xfrm>
          <a:prstGeom prst="rect">
            <a:avLst/>
          </a:prstGeom>
        </p:spPr>
        <p:txBody>
          <a:bodyPr vert="horz" wrap="square" lIns="0" tIns="320809" rIns="0" bIns="0" rtlCol="0">
            <a:sp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777240" defTabSz="914400"/>
            <a:r>
              <a:rPr lang="en-US" sz="2600" spc="-5" dirty="0">
                <a:solidFill>
                  <a:schemeClr val="bg1"/>
                </a:solidFill>
                <a:latin typeface="Calibri"/>
                <a:cs typeface="Calibri"/>
              </a:rPr>
              <a:t>INTE</a:t>
            </a:r>
            <a:r>
              <a:rPr lang="en-US" sz="26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lang="en-US" sz="260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lang="en-US" sz="2600" spc="-26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600" spc="-5" dirty="0">
                <a:solidFill>
                  <a:schemeClr val="bg1"/>
                </a:solidFill>
                <a:latin typeface="Calibri"/>
                <a:cs typeface="Calibri"/>
              </a:rPr>
              <a:t>TI</a:t>
            </a:r>
            <a:r>
              <a:rPr lang="en-US" sz="260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lang="en-US" sz="260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lang="en-US" sz="26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6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lang="en-US" sz="26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lang="en-US" sz="2600" spc="-4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sz="2600" spc="-10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lang="en-US" sz="2600" spc="-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sz="260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lang="en-US" sz="260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lang="en-US" sz="26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6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lang="en-US" sz="26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600" spc="-5" dirty="0">
                <a:solidFill>
                  <a:schemeClr val="bg1"/>
                </a:solidFill>
                <a:latin typeface="Calibri"/>
                <a:cs typeface="Calibri"/>
              </a:rPr>
              <a:t>INITI</a:t>
            </a:r>
            <a:r>
              <a:rPr lang="en-US" sz="2600" spc="-26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US" sz="2600" spc="-5" dirty="0">
                <a:solidFill>
                  <a:schemeClr val="bg1"/>
                </a:solidFill>
                <a:latin typeface="Calibri"/>
                <a:cs typeface="Calibri"/>
              </a:rPr>
              <a:t>TI</a:t>
            </a:r>
            <a:r>
              <a:rPr lang="en-US" sz="2600" spc="-1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lang="en-US" sz="2600" spc="-4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sz="26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0" name="object 8"/>
          <p:cNvSpPr txBox="1"/>
          <p:nvPr/>
        </p:nvSpPr>
        <p:spPr>
          <a:xfrm>
            <a:off x="859108" y="1592310"/>
            <a:ext cx="3688715" cy="879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ts val="2110"/>
              </a:lnSpc>
              <a:buClr>
                <a:srgbClr val="FFFFFF"/>
              </a:buClr>
              <a:buSzPct val="79545"/>
              <a:buFont typeface="Arial"/>
              <a:buChar char="•"/>
              <a:tabLst>
                <a:tab pos="299720" algn="l"/>
              </a:tabLst>
            </a:pPr>
            <a:r>
              <a:rPr sz="2200" b="1" spc="-60" dirty="0">
                <a:solidFill>
                  <a:schemeClr val="tx2"/>
                </a:solidFill>
                <a:latin typeface="Constantia"/>
                <a:cs typeface="Constantia"/>
              </a:rPr>
              <a:t>N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o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rt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h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er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n</a:t>
            </a:r>
            <a:r>
              <a:rPr sz="2200" b="1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45" dirty="0">
                <a:solidFill>
                  <a:schemeClr val="tx2"/>
                </a:solidFill>
                <a:latin typeface="Constantia"/>
                <a:cs typeface="Constantia"/>
              </a:rPr>
              <a:t>E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u</a:t>
            </a:r>
            <a:r>
              <a:rPr sz="2200" b="1" spc="-55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a</a:t>
            </a:r>
            <a:r>
              <a:rPr sz="2200" b="1" spc="-5" dirty="0">
                <a:solidFill>
                  <a:schemeClr val="tx2"/>
                </a:solidFill>
                <a:latin typeface="Constantia"/>
                <a:cs typeface="Constantia"/>
              </a:rPr>
              <a:t>s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i</a:t>
            </a:r>
            <a:r>
              <a:rPr sz="2200" b="1" spc="-90" dirty="0">
                <a:solidFill>
                  <a:schemeClr val="tx2"/>
                </a:solidFill>
                <a:latin typeface="Constantia"/>
                <a:cs typeface="Constantia"/>
              </a:rPr>
              <a:t>a</a:t>
            </a:r>
            <a:r>
              <a:rPr sz="2200" b="1" spc="-95" dirty="0">
                <a:solidFill>
                  <a:schemeClr val="tx2"/>
                </a:solidFill>
                <a:latin typeface="Constantia"/>
                <a:cs typeface="Constantia"/>
              </a:rPr>
              <a:t>’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s</a:t>
            </a:r>
            <a:r>
              <a:rPr sz="2200" b="1" spc="-7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55" dirty="0">
                <a:solidFill>
                  <a:schemeClr val="tx2"/>
                </a:solidFill>
                <a:latin typeface="Constantia"/>
                <a:cs typeface="Constantia"/>
              </a:rPr>
              <a:t>F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utu</a:t>
            </a:r>
            <a:r>
              <a:rPr sz="2200" b="1" spc="-55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e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In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i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t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i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at</a:t>
            </a:r>
            <a:r>
              <a:rPr sz="2200" b="1" spc="-30" dirty="0">
                <a:solidFill>
                  <a:schemeClr val="tx2"/>
                </a:solidFill>
                <a:latin typeface="Constantia"/>
                <a:cs typeface="Constantia"/>
              </a:rPr>
              <a:t>i</a:t>
            </a:r>
            <a:r>
              <a:rPr sz="2200" b="1" spc="-65" dirty="0">
                <a:solidFill>
                  <a:schemeClr val="tx2"/>
                </a:solidFill>
                <a:latin typeface="Constantia"/>
                <a:cs typeface="Constantia"/>
              </a:rPr>
              <a:t>v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e</a:t>
            </a:r>
            <a:r>
              <a:rPr sz="2200" b="1" spc="-4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5" dirty="0">
                <a:solidFill>
                  <a:schemeClr val="tx2"/>
                </a:solidFill>
                <a:latin typeface="Constantia"/>
                <a:cs typeface="Constantia"/>
              </a:rPr>
              <a:t>(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NEFI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)</a:t>
            </a:r>
            <a:endParaRPr sz="22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756285" marR="9525" indent="-287020">
              <a:lnSpc>
                <a:spcPts val="2110"/>
              </a:lnSpc>
              <a:spcBef>
                <a:spcPts val="530"/>
              </a:spcBef>
            </a:pPr>
            <a:r>
              <a:rPr sz="1750" dirty="0">
                <a:solidFill>
                  <a:schemeClr val="tx2"/>
                </a:solidFill>
                <a:latin typeface="Wingdings 3"/>
                <a:cs typeface="Wingdings 3"/>
              </a:rPr>
              <a:t></a:t>
            </a:r>
            <a:r>
              <a:rPr sz="175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1750" spc="-19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200" b="1" spc="-35" dirty="0">
                <a:solidFill>
                  <a:schemeClr val="tx2"/>
                </a:solidFill>
                <a:latin typeface="Constantia"/>
                <a:cs typeface="Times New Roman"/>
              </a:rPr>
              <a:t>Since</a:t>
            </a:r>
            <a:r>
              <a:rPr lang="en-US" sz="2200" b="1" spc="-15" dirty="0">
                <a:solidFill>
                  <a:schemeClr val="tx2"/>
                </a:solidFill>
                <a:latin typeface="Constantia"/>
                <a:cs typeface="Times New Roman"/>
              </a:rPr>
              <a:t> 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2</a:t>
            </a:r>
            <a:r>
              <a:rPr lang="en-US" sz="2200" b="1" spc="-15" dirty="0">
                <a:solidFill>
                  <a:schemeClr val="tx2"/>
                </a:solidFill>
                <a:latin typeface="Constantia"/>
                <a:cs typeface="Constantia"/>
              </a:rPr>
              <a:t>000</a:t>
            </a:r>
            <a:endParaRPr sz="22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859108" y="3210798"/>
            <a:ext cx="3778250" cy="1010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FFFFF"/>
              </a:buClr>
              <a:buSzPct val="79545"/>
              <a:buFont typeface="Arial"/>
              <a:buChar char="•"/>
              <a:tabLst>
                <a:tab pos="299720" algn="l"/>
              </a:tabLst>
            </a:pPr>
            <a:r>
              <a:rPr sz="2200" b="1" spc="-30" dirty="0">
                <a:solidFill>
                  <a:schemeClr val="tx2"/>
                </a:solidFill>
                <a:latin typeface="Constantia"/>
                <a:cs typeface="Constantia"/>
              </a:rPr>
              <a:t>M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A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I</a:t>
            </a:r>
            <a:r>
              <a:rPr sz="2200" b="1" spc="-25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S</a:t>
            </a:r>
            <a:r>
              <a:rPr sz="2200" b="1" spc="-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u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n</a:t>
            </a:r>
            <a:r>
              <a:rPr sz="2200" b="1" spc="-25" dirty="0">
                <a:solidFill>
                  <a:schemeClr val="tx2"/>
                </a:solidFill>
                <a:latin typeface="Constantia"/>
                <a:cs typeface="Constantia"/>
              </a:rPr>
              <a:t>d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e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6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55" dirty="0">
                <a:solidFill>
                  <a:schemeClr val="tx2"/>
                </a:solidFill>
                <a:latin typeface="Constantia"/>
                <a:cs typeface="Constantia"/>
              </a:rPr>
              <a:t>F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utu</a:t>
            </a:r>
            <a:r>
              <a:rPr sz="2200" b="1" spc="-55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e</a:t>
            </a:r>
            <a:r>
              <a:rPr sz="2200" b="1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Asia</a:t>
            </a:r>
            <a:endParaRPr sz="22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756285" marR="9525" indent="-287020">
              <a:lnSpc>
                <a:spcPts val="2110"/>
              </a:lnSpc>
              <a:spcBef>
                <a:spcPts val="530"/>
              </a:spcBef>
            </a:pPr>
            <a:r>
              <a:rPr lang="en-US" sz="1400" dirty="0">
                <a:solidFill>
                  <a:schemeClr val="tx2"/>
                </a:solidFill>
                <a:latin typeface="Wingdings 3"/>
                <a:cs typeface="Wingdings 3"/>
              </a:rPr>
              <a:t></a:t>
            </a:r>
            <a:r>
              <a:rPr lang="en-US" sz="14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400" spc="-19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b="1" spc="-35" dirty="0">
                <a:solidFill>
                  <a:schemeClr val="tx2"/>
                </a:solidFill>
                <a:latin typeface="Constantia"/>
                <a:cs typeface="Times New Roman"/>
              </a:rPr>
              <a:t>Since</a:t>
            </a:r>
            <a:r>
              <a:rPr lang="en-US" b="1" spc="-15" dirty="0">
                <a:solidFill>
                  <a:schemeClr val="tx2"/>
                </a:solidFill>
                <a:latin typeface="Constantia"/>
                <a:cs typeface="Times New Roman"/>
              </a:rPr>
              <a:t> </a:t>
            </a:r>
            <a:r>
              <a:rPr lang="en-US" b="1" spc="-15" dirty="0">
                <a:solidFill>
                  <a:schemeClr val="tx2"/>
                </a:solidFill>
                <a:latin typeface="Constantia"/>
                <a:cs typeface="Constantia"/>
              </a:rPr>
              <a:t>2008</a:t>
            </a:r>
            <a:endParaRPr lang="en-US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</a:pPr>
            <a:r>
              <a:rPr lang="en-US" sz="1750" b="1" spc="-195" dirty="0">
                <a:solidFill>
                  <a:schemeClr val="tx2"/>
                </a:solidFill>
                <a:latin typeface="Times New Roman"/>
                <a:cs typeface="Times New Roman"/>
              </a:rPr>
              <a:t>-</a:t>
            </a:r>
            <a:r>
              <a:rPr sz="2200" b="1" spc="-40" dirty="0">
                <a:solidFill>
                  <a:schemeClr val="tx2"/>
                </a:solidFill>
                <a:latin typeface="Constantia"/>
                <a:cs typeface="Constantia"/>
              </a:rPr>
              <a:t>C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oo</a:t>
            </a:r>
            <a:r>
              <a:rPr sz="2200" b="1" spc="-55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25" dirty="0">
                <a:solidFill>
                  <a:schemeClr val="tx2"/>
                </a:solidFill>
                <a:latin typeface="Constantia"/>
                <a:cs typeface="Constantia"/>
              </a:rPr>
              <a:t>d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i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na</a:t>
            </a:r>
            <a:r>
              <a:rPr sz="2200" b="1" spc="-50" dirty="0">
                <a:solidFill>
                  <a:schemeClr val="tx2"/>
                </a:solidFill>
                <a:latin typeface="Constantia"/>
                <a:cs typeface="Constantia"/>
              </a:rPr>
              <a:t>t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e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d</a:t>
            </a:r>
            <a:r>
              <a:rPr sz="2200" b="1" spc="-4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with</a:t>
            </a:r>
            <a:r>
              <a:rPr sz="2200" b="1" spc="-3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SA</a:t>
            </a:r>
            <a:r>
              <a:rPr sz="2200" b="1" spc="-25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I</a:t>
            </a:r>
            <a:endParaRPr sz="22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868633" y="4754879"/>
            <a:ext cx="4385945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8255" indent="-286385">
              <a:lnSpc>
                <a:spcPts val="2110"/>
              </a:lnSpc>
              <a:buClr>
                <a:srgbClr val="FFFFFF"/>
              </a:buClr>
              <a:buSzPct val="79545"/>
              <a:buFont typeface="Arial"/>
              <a:buChar char="•"/>
              <a:tabLst>
                <a:tab pos="299720" algn="l"/>
              </a:tabLst>
            </a:pP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So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uth/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So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uth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ea</a:t>
            </a:r>
            <a:r>
              <a:rPr sz="2200" b="1" spc="-5" dirty="0">
                <a:solidFill>
                  <a:schemeClr val="tx2"/>
                </a:solidFill>
                <a:latin typeface="Constantia"/>
                <a:cs typeface="Constantia"/>
              </a:rPr>
              <a:t>s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t</a:t>
            </a:r>
            <a:r>
              <a:rPr sz="2200" b="1" spc="-10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Asia</a:t>
            </a:r>
            <a:r>
              <a:rPr sz="2200" b="1" spc="-7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60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e</a:t>
            </a:r>
            <a:r>
              <a:rPr sz="2200" b="1" spc="-5" dirty="0">
                <a:solidFill>
                  <a:schemeClr val="tx2"/>
                </a:solidFill>
                <a:latin typeface="Constantia"/>
                <a:cs typeface="Constantia"/>
              </a:rPr>
              <a:t>s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ea</a:t>
            </a:r>
            <a:r>
              <a:rPr sz="2200" b="1" spc="-55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ch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In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i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t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i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a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t</a:t>
            </a:r>
            <a:r>
              <a:rPr sz="2200" b="1" spc="-30" dirty="0">
                <a:solidFill>
                  <a:schemeClr val="tx2"/>
                </a:solidFill>
                <a:latin typeface="Constantia"/>
                <a:cs typeface="Constantia"/>
              </a:rPr>
              <a:t>i</a:t>
            </a:r>
            <a:r>
              <a:rPr sz="2200" b="1" spc="-65" dirty="0">
                <a:solidFill>
                  <a:schemeClr val="tx2"/>
                </a:solidFill>
                <a:latin typeface="Constantia"/>
                <a:cs typeface="Constantia"/>
              </a:rPr>
              <a:t>v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e</a:t>
            </a:r>
            <a:r>
              <a:rPr sz="2200" b="1" spc="-4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5" dirty="0">
                <a:solidFill>
                  <a:schemeClr val="tx2"/>
                </a:solidFill>
                <a:latin typeface="Constantia"/>
                <a:cs typeface="Constantia"/>
              </a:rPr>
              <a:t>(S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A</a:t>
            </a:r>
            <a:r>
              <a:rPr sz="2200" b="1" spc="-25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I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)</a:t>
            </a:r>
            <a:endParaRPr sz="22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1750" dirty="0">
                <a:solidFill>
                  <a:schemeClr val="tx2"/>
                </a:solidFill>
                <a:latin typeface="Wingdings 3"/>
                <a:cs typeface="Wingdings 3"/>
              </a:rPr>
              <a:t></a:t>
            </a:r>
            <a:r>
              <a:rPr sz="175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1750" spc="-19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P</a:t>
            </a:r>
            <a:r>
              <a:rPr sz="2200" b="1" spc="-55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e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-SA</a:t>
            </a:r>
            <a:r>
              <a:rPr sz="2200" b="1" spc="-25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I</a:t>
            </a:r>
            <a:r>
              <a:rPr sz="2200" b="1" spc="3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P</a:t>
            </a:r>
            <a:r>
              <a:rPr sz="2200" b="1" spc="-55" dirty="0">
                <a:solidFill>
                  <a:schemeClr val="tx2"/>
                </a:solidFill>
                <a:latin typeface="Constantia"/>
                <a:cs typeface="Constantia"/>
              </a:rPr>
              <a:t>r</a:t>
            </a:r>
            <a:r>
              <a:rPr sz="2200" b="1" spc="-5" dirty="0">
                <a:solidFill>
                  <a:schemeClr val="tx2"/>
                </a:solidFill>
                <a:latin typeface="Constantia"/>
                <a:cs typeface="Constantia"/>
              </a:rPr>
              <a:t>oj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e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ct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s</a:t>
            </a:r>
            <a:endParaRPr sz="22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750" dirty="0">
                <a:solidFill>
                  <a:schemeClr val="tx2"/>
                </a:solidFill>
                <a:latin typeface="Wingdings 3"/>
                <a:cs typeface="Wingdings 3"/>
              </a:rPr>
              <a:t></a:t>
            </a:r>
            <a:r>
              <a:rPr sz="175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1750" spc="-19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chemeClr val="tx2"/>
                </a:solidFill>
                <a:latin typeface="Constantia"/>
                <a:cs typeface="Constantia"/>
              </a:rPr>
              <a:t>L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C</a:t>
            </a:r>
            <a:r>
              <a:rPr sz="2200" b="1" spc="-60" dirty="0">
                <a:solidFill>
                  <a:schemeClr val="tx2"/>
                </a:solidFill>
                <a:latin typeface="Constantia"/>
                <a:cs typeface="Constantia"/>
              </a:rPr>
              <a:t>L</a:t>
            </a:r>
            <a:r>
              <a:rPr sz="2200" b="1" spc="-25" dirty="0">
                <a:solidFill>
                  <a:schemeClr val="tx2"/>
                </a:solidFill>
                <a:latin typeface="Constantia"/>
                <a:cs typeface="Constantia"/>
              </a:rPr>
              <a:t>U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C-20</a:t>
            </a:r>
            <a:r>
              <a:rPr sz="2200" b="1" spc="-45" dirty="0">
                <a:solidFill>
                  <a:schemeClr val="tx2"/>
                </a:solidFill>
                <a:latin typeface="Constantia"/>
                <a:cs typeface="Constantia"/>
              </a:rPr>
              <a:t>1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5:</a:t>
            </a:r>
            <a:r>
              <a:rPr sz="2200" b="1" spc="-3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So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uth</a:t>
            </a:r>
            <a:r>
              <a:rPr sz="2200" b="1" spc="-8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Asia</a:t>
            </a:r>
            <a:endParaRPr sz="220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750" dirty="0">
                <a:solidFill>
                  <a:schemeClr val="tx2"/>
                </a:solidFill>
                <a:latin typeface="Wingdings 3"/>
                <a:cs typeface="Wingdings 3"/>
              </a:rPr>
              <a:t></a:t>
            </a:r>
            <a:r>
              <a:rPr sz="175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1750" spc="-195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chemeClr val="tx2"/>
                </a:solidFill>
                <a:latin typeface="Constantia"/>
                <a:cs typeface="Constantia"/>
              </a:rPr>
              <a:t>L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C</a:t>
            </a:r>
            <a:r>
              <a:rPr sz="2200" b="1" spc="-60" dirty="0">
                <a:solidFill>
                  <a:schemeClr val="tx2"/>
                </a:solidFill>
                <a:latin typeface="Constantia"/>
                <a:cs typeface="Constantia"/>
              </a:rPr>
              <a:t>L</a:t>
            </a:r>
            <a:r>
              <a:rPr sz="2200" b="1" spc="-25" dirty="0">
                <a:solidFill>
                  <a:schemeClr val="tx2"/>
                </a:solidFill>
                <a:latin typeface="Constantia"/>
                <a:cs typeface="Constantia"/>
              </a:rPr>
              <a:t>U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C-201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6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: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So</a:t>
            </a:r>
            <a:r>
              <a:rPr sz="2200" b="1" spc="-15" dirty="0">
                <a:solidFill>
                  <a:schemeClr val="tx2"/>
                </a:solidFill>
                <a:latin typeface="Constantia"/>
                <a:cs typeface="Constantia"/>
              </a:rPr>
              <a:t>uth</a:t>
            </a:r>
            <a:r>
              <a:rPr sz="2200" b="1" spc="-20" dirty="0">
                <a:solidFill>
                  <a:schemeClr val="tx2"/>
                </a:solidFill>
                <a:latin typeface="Constantia"/>
                <a:cs typeface="Constantia"/>
              </a:rPr>
              <a:t>ea</a:t>
            </a:r>
            <a:r>
              <a:rPr sz="2200" b="1" spc="-5" dirty="0">
                <a:solidFill>
                  <a:schemeClr val="tx2"/>
                </a:solidFill>
                <a:latin typeface="Constantia"/>
                <a:cs typeface="Constantia"/>
              </a:rPr>
              <a:t>s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t</a:t>
            </a:r>
            <a:r>
              <a:rPr sz="2200" b="1" spc="-9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2200" b="1" spc="-10" dirty="0">
                <a:solidFill>
                  <a:schemeClr val="tx2"/>
                </a:solidFill>
                <a:latin typeface="Constantia"/>
                <a:cs typeface="Constantia"/>
              </a:rPr>
              <a:t>Asia</a:t>
            </a:r>
            <a:endParaRPr lang="en-US" sz="2200" b="1" spc="-10" dirty="0">
              <a:solidFill>
                <a:schemeClr val="tx2"/>
              </a:solidFill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endParaRPr sz="22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5708903" y="3032760"/>
            <a:ext cx="1447799" cy="1722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5715000" y="1524000"/>
            <a:ext cx="1467611" cy="1508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 txBox="1"/>
          <p:nvPr/>
        </p:nvSpPr>
        <p:spPr>
          <a:xfrm>
            <a:off x="7376350" y="3506563"/>
            <a:ext cx="14839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600" spc="-15" dirty="0">
                <a:solidFill>
                  <a:schemeClr val="tx1"/>
                </a:solidFill>
                <a:latin typeface="Arial"/>
                <a:cs typeface="Arial"/>
              </a:rPr>
              <a:t>Lead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ci</a:t>
            </a: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ent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ist</a:t>
            </a: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 MAIRS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Ji</a:t>
            </a: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aguo </a:t>
            </a:r>
            <a:r>
              <a:rPr sz="1600" spc="-25" dirty="0">
                <a:solidFill>
                  <a:schemeClr val="tx1"/>
                </a:solidFill>
                <a:latin typeface="Arial"/>
                <a:cs typeface="Arial"/>
              </a:rPr>
              <a:t>Q</a:t>
            </a:r>
            <a:r>
              <a:rPr sz="16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Arial"/>
                <a:cs typeface="Arial"/>
              </a:rPr>
              <a:t>MSU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7393926" y="1798755"/>
            <a:ext cx="159321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0020">
              <a:lnSpc>
                <a:spcPct val="100000"/>
              </a:lnSpc>
            </a:pPr>
            <a:r>
              <a:rPr lang="en-US" sz="1600" spc="-15" dirty="0" err="1">
                <a:solidFill>
                  <a:schemeClr val="tx1"/>
                </a:solidFill>
                <a:latin typeface="Arial"/>
                <a:cs typeface="Arial"/>
              </a:rPr>
              <a:t>Lead</a:t>
            </a:r>
            <a:r>
              <a:rPr sz="1600" spc="-15" dirty="0" err="1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1600" spc="-5" dirty="0" err="1">
                <a:solidFill>
                  <a:schemeClr val="tx1"/>
                </a:solidFill>
                <a:latin typeface="Arial"/>
                <a:cs typeface="Arial"/>
              </a:rPr>
              <a:t>ci</a:t>
            </a:r>
            <a:r>
              <a:rPr sz="1600" spc="-10" dirty="0" err="1">
                <a:solidFill>
                  <a:schemeClr val="tx1"/>
                </a:solidFill>
                <a:latin typeface="Arial"/>
                <a:cs typeface="Arial"/>
              </a:rPr>
              <a:t>ent</a:t>
            </a:r>
            <a:r>
              <a:rPr sz="1600" spc="-5" dirty="0" err="1">
                <a:solidFill>
                  <a:schemeClr val="tx1"/>
                </a:solidFill>
                <a:latin typeface="Arial"/>
                <a:cs typeface="Arial"/>
              </a:rPr>
              <a:t>st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chemeClr val="tx1"/>
                </a:solidFill>
                <a:latin typeface="Arial"/>
                <a:cs typeface="Arial"/>
              </a:rPr>
              <a:t>EFI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Pa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ha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1600" spc="-1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man, N</a:t>
            </a:r>
            <a:r>
              <a:rPr sz="1600" spc="-2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chemeClr val="tx1"/>
                </a:solidFill>
                <a:latin typeface="Arial"/>
                <a:cs typeface="Arial"/>
              </a:rPr>
              <a:t>AA/UCAR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5708903" y="4754880"/>
            <a:ext cx="1418843" cy="1621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 txBox="1"/>
          <p:nvPr/>
        </p:nvSpPr>
        <p:spPr>
          <a:xfrm>
            <a:off x="7350950" y="5008976"/>
            <a:ext cx="156718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8265">
              <a:lnSpc>
                <a:spcPct val="100000"/>
              </a:lnSpc>
            </a:pPr>
            <a:r>
              <a:rPr lang="en-US" sz="1600" spc="-15" dirty="0">
                <a:solidFill>
                  <a:schemeClr val="tx1"/>
                </a:solidFill>
                <a:latin typeface="Arial"/>
                <a:cs typeface="Arial"/>
              </a:rPr>
              <a:t>Lead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ci</a:t>
            </a: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ent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ist</a:t>
            </a: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 SA</a:t>
            </a:r>
            <a:r>
              <a:rPr sz="1600" spc="-2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chemeClr val="tx1"/>
                </a:solidFill>
                <a:latin typeface="Arial"/>
                <a:cs typeface="Arial"/>
              </a:rPr>
              <a:t>Kr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hna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spc="-135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ad</a:t>
            </a:r>
            <a:r>
              <a:rPr sz="1600" spc="-15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chemeClr val="tx1"/>
                </a:solidFill>
                <a:latin typeface="Arial"/>
                <a:cs typeface="Arial"/>
              </a:rPr>
              <a:t>u,</a:t>
            </a:r>
            <a:r>
              <a:rPr sz="16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chemeClr val="tx1"/>
                </a:solidFill>
                <a:latin typeface="Arial"/>
                <a:cs typeface="Arial"/>
              </a:rPr>
              <a:t>ASA</a:t>
            </a:r>
            <a:r>
              <a:rPr sz="1600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chemeClr val="tx1"/>
                </a:solidFill>
                <a:latin typeface="Arial"/>
                <a:cs typeface="Arial"/>
              </a:rPr>
              <a:t>MSFC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79784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212266"/>
            <a:ext cx="5511192" cy="533400"/>
          </a:xfrm>
        </p:spPr>
        <p:txBody>
          <a:bodyPr/>
          <a:lstStyle/>
          <a:p>
            <a:pPr algn="ctr"/>
            <a:r>
              <a:rPr lang="en-US" dirty="0"/>
              <a:t>Pre-SARI LCLUC Studies Over a Period of years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153" y="1371600"/>
            <a:ext cx="8889493" cy="5295900"/>
            <a:chOff x="25907" y="1409700"/>
            <a:chExt cx="9115428" cy="5448298"/>
          </a:xfrm>
        </p:grpSpPr>
        <p:sp>
          <p:nvSpPr>
            <p:cNvPr id="5" name="object 2"/>
            <p:cNvSpPr/>
            <p:nvPr/>
          </p:nvSpPr>
          <p:spPr>
            <a:xfrm>
              <a:off x="8385050" y="3895344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756259" y="0"/>
                  </a:moveTo>
                  <a:lnTo>
                    <a:pt x="0" y="75625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"/>
            <p:cNvSpPr/>
            <p:nvPr/>
          </p:nvSpPr>
          <p:spPr>
            <a:xfrm>
              <a:off x="6670549" y="4082796"/>
              <a:ext cx="2470785" cy="2470785"/>
            </a:xfrm>
            <a:custGeom>
              <a:avLst/>
              <a:gdLst/>
              <a:ahLst/>
              <a:cxnLst/>
              <a:rect l="l" t="t" r="r" b="b"/>
              <a:pathLst>
                <a:path w="2470784" h="2470784">
                  <a:moveTo>
                    <a:pt x="2470454" y="0"/>
                  </a:moveTo>
                  <a:lnTo>
                    <a:pt x="0" y="247045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7569707" y="4160520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1571269" y="0"/>
                  </a:moveTo>
                  <a:lnTo>
                    <a:pt x="0" y="157126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7695443" y="4039361"/>
              <a:ext cx="1441450" cy="1441450"/>
            </a:xfrm>
            <a:custGeom>
              <a:avLst/>
              <a:gdLst/>
              <a:ahLst/>
              <a:cxnLst/>
              <a:rect l="l" t="t" r="r" b="b"/>
              <a:pathLst>
                <a:path w="1441450" h="1441450">
                  <a:moveTo>
                    <a:pt x="1441361" y="0"/>
                  </a:moveTo>
                  <a:lnTo>
                    <a:pt x="0" y="1441361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8090156" y="44965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1047229" y="0"/>
                  </a:moveTo>
                  <a:lnTo>
                    <a:pt x="0" y="104722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5430011" y="1435608"/>
              <a:ext cx="1754123" cy="22600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38100" y="3369564"/>
              <a:ext cx="1560575" cy="2167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990344" y="1447800"/>
              <a:ext cx="2438399" cy="1783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4352544" y="2976372"/>
              <a:ext cx="1476755" cy="20665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1598675" y="3784091"/>
              <a:ext cx="1702307" cy="17023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1356360" y="1447800"/>
              <a:ext cx="1490472" cy="16870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7272528" y="4953000"/>
              <a:ext cx="1261871" cy="18943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7271004" y="2743200"/>
              <a:ext cx="1588006" cy="21595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3300984" y="2979420"/>
              <a:ext cx="1072895" cy="16596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1306067" y="5116067"/>
              <a:ext cx="1249679" cy="16398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6080759" y="5233415"/>
              <a:ext cx="1156715" cy="16245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25907" y="5241035"/>
              <a:ext cx="1242059" cy="15529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7232904" y="1498091"/>
              <a:ext cx="1348727" cy="16687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4267200" y="1447800"/>
              <a:ext cx="1562099" cy="1441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1714500" y="2976372"/>
              <a:ext cx="1485899" cy="9860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38100" y="1409700"/>
              <a:ext cx="1517903" cy="228599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3200400" y="5518403"/>
              <a:ext cx="1792223" cy="130759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5943600" y="3429000"/>
              <a:ext cx="1287779" cy="178307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4695444" y="5094732"/>
              <a:ext cx="1385315" cy="161239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2322576" y="5181600"/>
              <a:ext cx="1112519" cy="148589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3352800" y="4267200"/>
              <a:ext cx="1014983" cy="134415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72290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266065"/>
            <a:ext cx="5943600" cy="533400"/>
          </a:xfrm>
        </p:spPr>
        <p:txBody>
          <a:bodyPr/>
          <a:lstStyle/>
          <a:p>
            <a:r>
              <a:rPr lang="en-US" dirty="0"/>
              <a:t>SARI – Need from regional scientists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9" b="15713"/>
          <a:stretch/>
        </p:blipFill>
        <p:spPr>
          <a:xfrm>
            <a:off x="85384" y="908720"/>
            <a:ext cx="8870795" cy="3592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84" y="4624381"/>
            <a:ext cx="880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Jan-10-13th, 2013-Regional Science Meeting, Coimbatore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4784871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dirty="0"/>
            </a:br>
            <a:r>
              <a:rPr lang="en-US" baseline="0" dirty="0"/>
              <a:t>Total participants =120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1390" y="5369646"/>
            <a:ext cx="7873018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aseline="0" dirty="0"/>
              <a:t>US – 18 researchers</a:t>
            </a:r>
          </a:p>
          <a:p>
            <a:pPr algn="ctr"/>
            <a:r>
              <a:rPr lang="en-US" sz="1600" baseline="0" dirty="0"/>
              <a:t>Nepal-3; Srilanka-2; Myanmar-1; Afghanistan, Myanmar, Bangladesh-1 each</a:t>
            </a:r>
          </a:p>
          <a:p>
            <a:pPr algn="ctr"/>
            <a:r>
              <a:rPr lang="en-US" sz="1600" baseline="0" dirty="0"/>
              <a:t>Pakistan, China invited but could not attend – Visa issues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aseline="0" dirty="0"/>
              <a:t>India – University Researchers, Government, Non-Government, NGO’s </a:t>
            </a:r>
          </a:p>
        </p:txBody>
      </p:sp>
    </p:spTree>
    <p:extLst>
      <p:ext uri="{BB962C8B-B14F-4D97-AF65-F5344CB8AC3E}">
        <p14:creationId xmlns:p14="http://schemas.microsoft.com/office/powerpoint/2010/main" val="10320295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95500" y="152400"/>
            <a:ext cx="4953000" cy="533400"/>
          </a:xfrm>
        </p:spPr>
        <p:txBody>
          <a:bodyPr/>
          <a:lstStyle/>
          <a:p>
            <a:pPr algn="ctr"/>
            <a:r>
              <a:rPr lang="en-US" dirty="0"/>
              <a:t>Meeting Summary</a:t>
            </a:r>
          </a:p>
          <a:p>
            <a:pPr algn="ctr"/>
            <a:r>
              <a:rPr lang="en-US" dirty="0"/>
              <a:t>NASA The Earth Observer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67" t="10940" r="52165" b="6531"/>
          <a:stretch/>
        </p:blipFill>
        <p:spPr>
          <a:xfrm>
            <a:off x="457200" y="1289397"/>
            <a:ext cx="8229600" cy="53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970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sz="2700" b="1" dirty="0"/>
              <a:t>SARI - Goal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238" y="764704"/>
            <a:ext cx="904176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/>
          </a:p>
          <a:p>
            <a:endParaRPr lang="en-US" sz="2800" dirty="0"/>
          </a:p>
          <a:p>
            <a:r>
              <a:rPr lang="en-US" sz="2800" dirty="0"/>
              <a:t>To develop an innovative </a:t>
            </a:r>
            <a:r>
              <a:rPr lang="en-US" sz="2800" u="sng" dirty="0">
                <a:solidFill>
                  <a:srgbClr val="0000FF"/>
                </a:solidFill>
              </a:rPr>
              <a:t>research</a:t>
            </a:r>
            <a:r>
              <a:rPr lang="en-US" sz="2800" u="sng" dirty="0"/>
              <a:t>, education, and capacity building program</a:t>
            </a:r>
            <a:r>
              <a:rPr lang="en-US" sz="2800" dirty="0"/>
              <a:t> involving state-of-the-art remote sensing, natural sciences, engineering and social sciences to enrich LCLUC science in South/Southeast Asia.</a:t>
            </a:r>
          </a:p>
          <a:p>
            <a:endParaRPr lang="en-US" sz="28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56419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SARI Priorities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2474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endParaRPr lang="en-US" sz="2800" i="1" kern="0" baseline="0" dirty="0">
              <a:solidFill>
                <a:srgbClr val="C00000"/>
              </a:solidFill>
              <a:latin typeface="+mj-lt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i="1" kern="0" baseline="0" dirty="0">
                <a:solidFill>
                  <a:schemeClr val="tx2"/>
                </a:solidFill>
                <a:latin typeface="+mj-lt"/>
              </a:rPr>
              <a:t>SARI Focuses on building research collaborations between the US and regional scientists  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endParaRPr lang="en-US" sz="2800" i="1" kern="0" baseline="0" dirty="0">
              <a:solidFill>
                <a:schemeClr val="tx2"/>
              </a:solidFill>
              <a:latin typeface="+mj-lt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i="1" kern="0" baseline="0" dirty="0">
                <a:solidFill>
                  <a:schemeClr val="tx2"/>
                </a:solidFill>
                <a:latin typeface="+mj-lt"/>
              </a:rPr>
              <a:t>Meetings/Workshops help in identifying Needs and Priorities for the region (NASA LCLUC calls)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endParaRPr lang="en-US" sz="2800" i="1" kern="0" baseline="0" dirty="0">
              <a:solidFill>
                <a:schemeClr val="tx2"/>
              </a:solidFill>
              <a:latin typeface="+mj-lt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i="1" kern="0" baseline="0" dirty="0">
                <a:solidFill>
                  <a:schemeClr val="tx2"/>
                </a:solidFill>
                <a:latin typeface="+mj-lt"/>
              </a:rPr>
              <a:t>Training events are integral to SARI Events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i="1" kern="0" baseline="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US" sz="2800" i="1" kern="0" baseline="0" dirty="0" err="1">
                <a:solidFill>
                  <a:schemeClr val="tx2"/>
                </a:solidFill>
                <a:latin typeface="+mj-lt"/>
              </a:rPr>
              <a:t>eg</a:t>
            </a:r>
            <a:r>
              <a:rPr lang="en-US" sz="2800" i="1" kern="0" baseline="0" dirty="0">
                <a:solidFill>
                  <a:schemeClr val="tx2"/>
                </a:solidFill>
                <a:latin typeface="+mj-lt"/>
              </a:rPr>
              <a:t>: 3-day training after the meeting)</a:t>
            </a:r>
          </a:p>
        </p:txBody>
      </p:sp>
    </p:spTree>
    <p:extLst>
      <p:ext uri="{BB962C8B-B14F-4D97-AF65-F5344CB8AC3E}">
        <p14:creationId xmlns:p14="http://schemas.microsoft.com/office/powerpoint/2010/main" val="18690242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638800" cy="533400"/>
          </a:xfrm>
        </p:spPr>
        <p:txBody>
          <a:bodyPr/>
          <a:lstStyle/>
          <a:p>
            <a:r>
              <a:rPr lang="en-US" dirty="0"/>
              <a:t>NASA ROSES  - ongoing SARI Projects – 2015 - Present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" b="3268"/>
          <a:stretch/>
        </p:blipFill>
        <p:spPr>
          <a:xfrm>
            <a:off x="304800" y="1307341"/>
            <a:ext cx="7543800" cy="5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760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dirty="0"/>
              <a:t>LCLUC – A Global Program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73188"/>
            <a:ext cx="8874125" cy="54848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LCLUC is a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global program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supported through regional partnerships to</a:t>
            </a: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Regional scientists’ access to NASA assets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NASA scientists access to national data and facilitate field data collection 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LCLUC is a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catalyst for regional science initiatives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Networks by leveraging national/local knowledge and resources and strengthening NASA research projects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Workshops focused on societal priorities and policy-relevant land-use science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LCLUC is a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promoter of regional capacity building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through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NASA data-use training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data sharing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55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Education and Outreach</a:t>
            </a:r>
          </a:p>
        </p:txBody>
      </p:sp>
      <p:sp>
        <p:nvSpPr>
          <p:cNvPr id="4" name="object 8"/>
          <p:cNvSpPr txBox="1"/>
          <p:nvPr/>
        </p:nvSpPr>
        <p:spPr>
          <a:xfrm>
            <a:off x="228600" y="1447800"/>
            <a:ext cx="3803650" cy="4970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b="1" spc="-20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W</a:t>
            </a:r>
            <a:r>
              <a:rPr sz="2800" b="1" spc="-1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e</a:t>
            </a:r>
            <a:r>
              <a:rPr sz="2800" b="1" spc="-1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bi</a:t>
            </a:r>
            <a:r>
              <a:rPr sz="2800" b="1" spc="-2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na</a:t>
            </a:r>
            <a:r>
              <a:rPr sz="2800" b="1" spc="-1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rs</a:t>
            </a:r>
            <a:endParaRPr sz="2800" dirty="0">
              <a:solidFill>
                <a:schemeClr val="tx2"/>
              </a:solidFill>
              <a:latin typeface="Calibri" panose="020F0502020204030204" pitchFamily="34" charset="0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Science meetings</a:t>
            </a: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Regional Meetings and Trainings </a:t>
            </a: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Special sessions (AGU, </a:t>
            </a:r>
            <a:r>
              <a:rPr lang="en-US" sz="2800" b="1" spc="-5" dirty="0" err="1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EARSeL</a:t>
            </a:r>
            <a:r>
              <a:rPr lang="en-US" sz="2800" b="1" spc="-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, Other)</a:t>
            </a:r>
            <a:endParaRPr lang="en-US" sz="2800" b="1" spc="-15" dirty="0">
              <a:solidFill>
                <a:schemeClr val="tx2"/>
              </a:solidFill>
              <a:latin typeface="Calibri" panose="020F0502020204030204" pitchFamily="34" charset="0"/>
              <a:cs typeface="Constantia"/>
            </a:endParaRPr>
          </a:p>
          <a:p>
            <a:pPr marL="355600" indent="-342900">
              <a:spcBef>
                <a:spcPts val="1175"/>
              </a:spcBef>
              <a:buFont typeface="Arial" panose="020B0604020202020204" pitchFamily="34" charset="0"/>
              <a:buChar char="•"/>
            </a:pPr>
            <a:r>
              <a:rPr lang="en-US" sz="2800" b="1" spc="-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E</a:t>
            </a:r>
            <a:r>
              <a:rPr lang="en-US" sz="2800" b="1" spc="-1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-</a:t>
            </a:r>
            <a:r>
              <a:rPr lang="en-US" sz="2800" b="1" spc="-6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N</a:t>
            </a:r>
            <a:r>
              <a:rPr lang="en-US" sz="2800" b="1" spc="-1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ew</a:t>
            </a:r>
            <a:r>
              <a:rPr lang="en-US" sz="2800" b="1" spc="-2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s</a:t>
            </a:r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l</a:t>
            </a:r>
            <a:r>
              <a:rPr lang="en-US" sz="2800" b="1" spc="-1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e</a:t>
            </a:r>
            <a:r>
              <a:rPr lang="en-US" sz="2800" b="1" spc="-5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tt</a:t>
            </a:r>
            <a:r>
              <a:rPr lang="en-US" sz="2800" b="1" spc="-1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e</a:t>
            </a:r>
            <a:r>
              <a:rPr lang="en-US" sz="2800" b="1" spc="-1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rs</a:t>
            </a:r>
            <a:endParaRPr lang="en-US" sz="2800" spc="15" dirty="0">
              <a:solidFill>
                <a:schemeClr val="tx2"/>
              </a:solidFill>
              <a:latin typeface="Calibri" panose="020F0502020204030204" pitchFamily="34" charset="0"/>
              <a:cs typeface="Wingdings 3"/>
            </a:endParaRPr>
          </a:p>
          <a:p>
            <a:pPr marL="355600" indent="-342900">
              <a:spcBef>
                <a:spcPts val="1175"/>
              </a:spcBef>
              <a:buFont typeface="Arial" panose="020B0604020202020204" pitchFamily="34" charset="0"/>
              <a:buChar char="•"/>
            </a:pPr>
            <a:r>
              <a:rPr sz="2800" b="1" spc="-4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L</a:t>
            </a:r>
            <a:r>
              <a:rPr sz="2800" b="1" spc="-2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C</a:t>
            </a:r>
            <a:r>
              <a:rPr sz="2800" b="1" spc="-8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L</a:t>
            </a:r>
            <a:r>
              <a:rPr sz="2800" b="1" spc="-2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U</a:t>
            </a:r>
            <a:r>
              <a:rPr sz="2800" b="1" spc="-2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C</a:t>
            </a:r>
            <a:r>
              <a:rPr sz="2800" b="1" spc="-6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 w</a:t>
            </a:r>
            <a:r>
              <a:rPr sz="2800" b="1" spc="-1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e</a:t>
            </a:r>
            <a:r>
              <a:rPr sz="2800" b="1" spc="-1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bsi</a:t>
            </a:r>
            <a:r>
              <a:rPr sz="2800" b="1" spc="-5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t</a:t>
            </a:r>
            <a:r>
              <a:rPr sz="2800" b="1" spc="-1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e</a:t>
            </a:r>
            <a:r>
              <a:rPr sz="2800" b="1" spc="-114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 </a:t>
            </a:r>
            <a:r>
              <a:rPr sz="2800" b="1" spc="-2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an</a:t>
            </a:r>
            <a:r>
              <a:rPr sz="2800" b="1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d </a:t>
            </a:r>
            <a:r>
              <a:rPr sz="2800" b="1" spc="-11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F</a:t>
            </a:r>
            <a:r>
              <a:rPr sz="2800" b="1" spc="-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a</a:t>
            </a:r>
            <a:r>
              <a:rPr sz="2800" b="1" spc="-5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c</a:t>
            </a:r>
            <a:r>
              <a:rPr sz="2800" b="1" spc="-1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e</a:t>
            </a:r>
            <a:r>
              <a:rPr sz="2800" b="1" spc="-1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boo</a:t>
            </a:r>
            <a:r>
              <a:rPr sz="2800" b="1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k</a:t>
            </a:r>
            <a:r>
              <a:rPr sz="2800" b="1" spc="-8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 </a:t>
            </a:r>
            <a:r>
              <a:rPr sz="2800" b="1" spc="-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pa</a:t>
            </a:r>
            <a:r>
              <a:rPr sz="2800" b="1" spc="-60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g</a:t>
            </a:r>
            <a:r>
              <a:rPr sz="2800" b="1" spc="-15" dirty="0">
                <a:solidFill>
                  <a:schemeClr val="tx2"/>
                </a:solidFill>
                <a:latin typeface="Calibri" panose="020F0502020204030204" pitchFamily="34" charset="0"/>
                <a:cs typeface="Constantia"/>
              </a:rPr>
              <a:t>e</a:t>
            </a:r>
            <a:endParaRPr sz="2800" dirty="0">
              <a:solidFill>
                <a:schemeClr val="tx2"/>
              </a:solidFill>
              <a:latin typeface="Calibri" panose="020F0502020204030204" pitchFamily="34" charset="0"/>
              <a:cs typeface="Constanti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4555235" y="1612391"/>
            <a:ext cx="4436363" cy="5245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26756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ctr"/>
            <a:r>
              <a:rPr lang="en-US" sz="2700" b="1" dirty="0"/>
              <a:t>NASA LCLUC Webinars</a:t>
            </a:r>
          </a:p>
          <a:p>
            <a:pPr algn="ctr"/>
            <a:r>
              <a:rPr lang="en-US" sz="2700" b="1" dirty="0"/>
              <a:t>Since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175147"/>
            <a:ext cx="8534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LCLUC Webinar 2014 - Urban Inter-Disciplinary Studies(IDS)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LCLUC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 2015 </a:t>
            </a:r>
            <a:r>
              <a:rPr lang="en-US" sz="24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Agriculture, Urban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LCLUC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 2016 </a:t>
            </a:r>
            <a:r>
              <a:rPr lang="en-US" sz="24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 Forests, Water resources,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LCLUC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 2017 </a:t>
            </a:r>
            <a:r>
              <a:rPr lang="en-US" sz="24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Mountain Areas, Multi-Source Land Imaging (</a:t>
            </a:r>
            <a:r>
              <a:rPr lang="en-US" sz="24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MuSLI</a:t>
            </a:r>
            <a:r>
              <a:rPr lang="en-US" sz="24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Projects and Synthesis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LCLUC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 2018 </a:t>
            </a:r>
            <a:r>
              <a:rPr lang="en-US" sz="24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South/Southeast Asia Research Initiative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LCLUC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 2019 </a:t>
            </a:r>
            <a:r>
              <a:rPr lang="en-US" sz="24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South/Southeast Asia Research Initiative</a:t>
            </a:r>
          </a:p>
          <a:p>
            <a:endParaRPr lang="en-US" b="1" i="0" dirty="0">
              <a:solidFill>
                <a:srgbClr val="1E1E1E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21216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8763000" cy="5715000"/>
          </a:xfrm>
        </p:spPr>
        <p:txBody>
          <a:bodyPr/>
          <a:lstStyle/>
          <a:p>
            <a:pPr marL="0" indent="0" algn="just" defTabSz="457200" rtl="0" latinLnBrk="1" hangingPunct="0">
              <a:spcBef>
                <a:spcPts val="0"/>
              </a:spcBef>
              <a:buSzTx/>
              <a:buNone/>
            </a:pPr>
            <a:endParaRPr lang="en-ZA" sz="1000" b="1" dirty="0">
              <a:latin typeface="Calibri"/>
              <a:cs typeface="Calibri"/>
            </a:endParaRPr>
          </a:p>
          <a:p>
            <a:pPr marL="0" indent="0" algn="just" defTabSz="457200" rtl="0" latinLnBrk="1" hangingPunct="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en-ZA" b="1" dirty="0">
                <a:solidFill>
                  <a:schemeClr val="tx2"/>
                </a:solidFill>
                <a:latin typeface="Calibri"/>
                <a:cs typeface="Calibri"/>
              </a:rPr>
              <a:t>-Introduction to the NASA LCLUC Program</a:t>
            </a:r>
          </a:p>
          <a:p>
            <a:pPr marL="0" indent="0" algn="just" defTabSz="457200" rtl="0" latinLnBrk="1" hangingPunct="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en-ZA" b="1" dirty="0">
                <a:solidFill>
                  <a:schemeClr val="tx2"/>
                </a:solidFill>
                <a:latin typeface="Calibri"/>
                <a:cs typeface="Calibri"/>
              </a:rPr>
              <a:t>-International and Regional Linkages</a:t>
            </a:r>
          </a:p>
          <a:p>
            <a:pPr marL="0" indent="0" algn="just" defTabSz="457200" rtl="0" latinLnBrk="1" hangingPunct="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en-ZA" b="1" dirty="0">
                <a:solidFill>
                  <a:schemeClr val="tx2"/>
                </a:solidFill>
                <a:latin typeface="Calibri"/>
                <a:cs typeface="Calibri"/>
              </a:rPr>
              <a:t>-On-going SARI Projects</a:t>
            </a:r>
          </a:p>
          <a:p>
            <a:pPr marL="0" indent="0" algn="just" defTabSz="457200" rtl="0" latinLnBrk="1" hangingPunct="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en-ZA" b="1" dirty="0">
                <a:solidFill>
                  <a:schemeClr val="tx2"/>
                </a:solidFill>
                <a:latin typeface="Calibri"/>
                <a:cs typeface="Calibri"/>
              </a:rPr>
              <a:t>-Webinars </a:t>
            </a:r>
          </a:p>
          <a:p>
            <a:pPr marL="0" indent="0" algn="just" defTabSz="457200" rtl="0" latinLnBrk="1" hangingPunct="0">
              <a:spcBef>
                <a:spcPts val="0"/>
              </a:spcBef>
              <a:buSzTx/>
              <a:buNone/>
            </a:pPr>
            <a:r>
              <a:rPr lang="en-ZA" b="1" dirty="0">
                <a:solidFill>
                  <a:schemeClr val="tx2"/>
                </a:solidFill>
                <a:latin typeface="Calibri"/>
                <a:cs typeface="Calibri"/>
              </a:rPr>
              <a:t>-Questions Addressed</a:t>
            </a:r>
          </a:p>
          <a:p>
            <a:pPr marL="509588" lvl="1" indent="-284163" algn="just"/>
            <a:r>
              <a:rPr lang="en-GB" dirty="0">
                <a:solidFill>
                  <a:schemeClr val="tx2"/>
                </a:solidFill>
                <a:latin typeface="Calibri"/>
                <a:cs typeface="Calibri"/>
              </a:rPr>
              <a:t>Webinar topics</a:t>
            </a:r>
          </a:p>
          <a:p>
            <a:pPr marL="509588" lvl="1" indent="-284163" algn="just"/>
            <a:r>
              <a:rPr lang="en-GB" dirty="0">
                <a:solidFill>
                  <a:schemeClr val="tx2"/>
                </a:solidFill>
                <a:latin typeface="Calibri"/>
                <a:cs typeface="Calibri"/>
              </a:rPr>
              <a:t>Who are you targeting?</a:t>
            </a:r>
          </a:p>
          <a:p>
            <a:pPr marL="509588" lvl="1" indent="-284163" algn="just"/>
            <a:r>
              <a:rPr lang="en-GB" dirty="0">
                <a:solidFill>
                  <a:schemeClr val="tx2"/>
                </a:solidFill>
                <a:latin typeface="Calibri"/>
                <a:cs typeface="Calibri"/>
              </a:rPr>
              <a:t>What outcomes are you trying to achieve?</a:t>
            </a:r>
          </a:p>
          <a:p>
            <a:pPr marL="509588" lvl="1" indent="-284163" algn="just"/>
            <a:r>
              <a:rPr lang="en-GB" dirty="0">
                <a:solidFill>
                  <a:schemeClr val="tx2"/>
                </a:solidFill>
                <a:latin typeface="Calibri"/>
                <a:cs typeface="Calibri"/>
              </a:rPr>
              <a:t>What best practices do you follow?</a:t>
            </a:r>
          </a:p>
          <a:p>
            <a:pPr marL="509588" lvl="1" indent="-284163" algn="just"/>
            <a:r>
              <a:rPr lang="en-GB" dirty="0">
                <a:solidFill>
                  <a:schemeClr val="tx2"/>
                </a:solidFill>
                <a:latin typeface="Calibri"/>
                <a:cs typeface="Calibri"/>
              </a:rPr>
              <a:t>What evidence do you measure to show that capacity is built?</a:t>
            </a:r>
          </a:p>
          <a:p>
            <a:pPr marL="509588" lvl="1" indent="-284163" algn="just"/>
            <a:r>
              <a:rPr lang="en-GB" dirty="0">
                <a:solidFill>
                  <a:schemeClr val="tx2"/>
                </a:solidFill>
                <a:latin typeface="Calibri"/>
                <a:cs typeface="Calibri"/>
              </a:rPr>
              <a:t>Who are your implementing partners?</a:t>
            </a:r>
          </a:p>
          <a:p>
            <a:pPr marL="509588" lvl="1" indent="-284163" algn="just"/>
            <a:r>
              <a:rPr lang="en-GB" dirty="0">
                <a:solidFill>
                  <a:schemeClr val="tx2"/>
                </a:solidFill>
                <a:latin typeface="Calibri"/>
                <a:cs typeface="Calibri"/>
              </a:rPr>
              <a:t>What are the potential areas for collaboration and linkages?</a:t>
            </a:r>
          </a:p>
          <a:p>
            <a:pPr marL="0" lvl="1" indent="0" algn="just">
              <a:buNone/>
            </a:pPr>
            <a:endParaRPr lang="en-ZA" sz="1000" b="1" dirty="0">
              <a:latin typeface="Calibri"/>
              <a:cs typeface="Calibri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33600" y="381000"/>
            <a:ext cx="263852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Outline</a:t>
            </a:r>
            <a:endParaRPr sz="28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09588" lvl="1" indent="-284163" algn="just"/>
            <a:r>
              <a:rPr lang="en-GB" sz="2800" dirty="0">
                <a:solidFill>
                  <a:schemeClr val="tx2"/>
                </a:solidFill>
                <a:latin typeface="Calibri"/>
                <a:cs typeface="Calibri"/>
              </a:rPr>
              <a:t>What are the Webinar topics?</a:t>
            </a:r>
          </a:p>
          <a:p>
            <a:pPr marL="509588" lvl="1" indent="-284163" algn="just"/>
            <a:r>
              <a:rPr lang="en-GB" sz="2800" dirty="0">
                <a:solidFill>
                  <a:schemeClr val="tx2"/>
                </a:solidFill>
                <a:latin typeface="Calibri"/>
                <a:cs typeface="Calibri"/>
              </a:rPr>
              <a:t>Who are you targeting?</a:t>
            </a:r>
          </a:p>
          <a:p>
            <a:pPr marL="509588" lvl="1" indent="-284163" algn="just"/>
            <a:r>
              <a:rPr lang="en-GB" sz="2800" dirty="0">
                <a:solidFill>
                  <a:schemeClr val="tx2"/>
                </a:solidFill>
                <a:latin typeface="Calibri"/>
                <a:cs typeface="Calibri"/>
              </a:rPr>
              <a:t>What outcomes are you trying to achieve?</a:t>
            </a:r>
          </a:p>
          <a:p>
            <a:pPr marL="509588" lvl="1" indent="-284163" algn="just"/>
            <a:r>
              <a:rPr lang="en-GB" sz="2800" dirty="0">
                <a:solidFill>
                  <a:schemeClr val="tx2"/>
                </a:solidFill>
                <a:latin typeface="Calibri"/>
                <a:cs typeface="Calibri"/>
              </a:rPr>
              <a:t>What best practices do you follow?</a:t>
            </a:r>
          </a:p>
          <a:p>
            <a:pPr marL="509588" lvl="1" indent="-284163" algn="just"/>
            <a:r>
              <a:rPr lang="en-GB" sz="2800" dirty="0">
                <a:solidFill>
                  <a:schemeClr val="tx2"/>
                </a:solidFill>
                <a:latin typeface="Calibri"/>
                <a:cs typeface="Calibri"/>
              </a:rPr>
              <a:t>What evidence do you measure to show that capacity is built?</a:t>
            </a:r>
          </a:p>
          <a:p>
            <a:pPr marL="509588" lvl="1" indent="-284163" algn="just"/>
            <a:r>
              <a:rPr lang="en-GB" sz="2800" dirty="0">
                <a:solidFill>
                  <a:schemeClr val="tx2"/>
                </a:solidFill>
                <a:latin typeface="Calibri"/>
                <a:cs typeface="Calibri"/>
              </a:rPr>
              <a:t>Who are your implementing partners?</a:t>
            </a:r>
          </a:p>
          <a:p>
            <a:pPr marL="509588" lvl="1" indent="-284163" algn="just"/>
            <a:r>
              <a:rPr lang="en-GB" sz="2800" dirty="0">
                <a:solidFill>
                  <a:schemeClr val="tx2"/>
                </a:solidFill>
                <a:latin typeface="Calibri"/>
                <a:cs typeface="Calibri"/>
              </a:rPr>
              <a:t>What are the potential areas for collaboration and linkages?</a:t>
            </a:r>
          </a:p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/>
              <a:t>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147983081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24000" y="381000"/>
            <a:ext cx="6172200" cy="533400"/>
          </a:xfrm>
        </p:spPr>
        <p:txBody>
          <a:bodyPr/>
          <a:lstStyle/>
          <a:p>
            <a:pPr algn="ctr"/>
            <a:r>
              <a:rPr lang="en-US" dirty="0"/>
              <a:t>Sample Webinar Topics</a:t>
            </a:r>
          </a:p>
        </p:txBody>
      </p:sp>
      <p:sp>
        <p:nvSpPr>
          <p:cNvPr id="6" name="AutoShape 4" descr="Image result for Mark Fried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1428750" cy="1428750"/>
          </a:xfrm>
          <a:prstGeom prst="rect">
            <a:avLst/>
          </a:prstGeom>
        </p:spPr>
      </p:pic>
      <p:pic>
        <p:nvPicPr>
          <p:cNvPr id="1030" name="Picture 6" descr="http://lcluc.umd.edu/sites/default/files/styles/medium/public/person_images/skole.jpg?itok=TkgRP0b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9" y="2888674"/>
            <a:ext cx="1518251" cy="158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8800" y="3276600"/>
            <a:ext cx="693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Monitoring and Mapping the Area, Extent and Shifting Geographies of Industrial Forests in the Tropics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Science explaining how to map plantations of Eucalyptus, Rubber, Teak and Pines in tropics </a:t>
            </a:r>
          </a:p>
        </p:txBody>
      </p:sp>
      <p:pic>
        <p:nvPicPr>
          <p:cNvPr id="1032" name="Picture 8" descr="http://lcluc.umd.edu/sites/default/files/images/pics/Persons/hansen_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4"/>
          <a:stretch/>
        </p:blipFill>
        <p:spPr bwMode="auto">
          <a:xfrm>
            <a:off x="103142" y="4955822"/>
            <a:ext cx="1232501" cy="15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2593957"/>
            <a:ext cx="16002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Mark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Friedl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</a:t>
            </a:r>
            <a:r>
              <a:rPr lang="en-US" sz="1200" dirty="0"/>
              <a:t>B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oston 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142" y="4482922"/>
            <a:ext cx="16002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David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Skole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 Michigan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State 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142" y="6396337"/>
            <a:ext cx="185628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Matt Hansen, Univ. of Maryland College Park.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8800" y="1243149"/>
            <a:ext cx="693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Multi-Source Imaging of Seasonal Dynamics in land surface phenology combining Landsat- and Sentinel-2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220" dirty="0">
              <a:solidFill>
                <a:schemeClr val="tx2"/>
              </a:solidFill>
              <a:latin typeface="Calibri" panose="020F050202020403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22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T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o</a:t>
            </a:r>
            <a:r>
              <a:rPr lang="en-US" spc="-1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gene</a:t>
            </a:r>
            <a:r>
              <a:rPr lang="en-US" spc="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r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a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te</a:t>
            </a:r>
            <a:r>
              <a:rPr lang="en-US" spc="1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gap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-f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ille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d</a:t>
            </a:r>
            <a:r>
              <a:rPr lang="en-US" spc="3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t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i</a:t>
            </a:r>
            <a:r>
              <a:rPr lang="en-US" spc="-2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m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</a:t>
            </a:r>
            <a:r>
              <a:rPr lang="en-US" spc="1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s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r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ie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s</a:t>
            </a:r>
            <a:r>
              <a:rPr lang="en-US" spc="1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o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f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s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pe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ctr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a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l v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ege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t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a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t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io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n</a:t>
            </a:r>
            <a:r>
              <a:rPr lang="en-US" spc="1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indi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c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s</a:t>
            </a:r>
            <a:r>
              <a:rPr lang="en-US" spc="2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t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hat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c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ha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r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a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ct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r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i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ze</a:t>
            </a:r>
            <a:r>
              <a:rPr lang="en-US" spc="1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t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h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</a:t>
            </a:r>
            <a:r>
              <a:rPr lang="en-US" spc="-1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t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i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re s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ea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s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ona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l</a:t>
            </a:r>
            <a:r>
              <a:rPr lang="en-US" spc="3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cyc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l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 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o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f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lan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d</a:t>
            </a:r>
            <a:r>
              <a:rPr lang="en-US" spc="1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s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u</a:t>
            </a:r>
            <a:r>
              <a:rPr lang="en-US" spc="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r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f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a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ce 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phenolog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y</a:t>
            </a:r>
            <a:r>
              <a:rPr lang="en-US" spc="4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a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t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f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i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x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ed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t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i</a:t>
            </a:r>
            <a:r>
              <a:rPr lang="en-US" spc="-2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m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</a:t>
            </a:r>
            <a:r>
              <a:rPr lang="en-US" spc="1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st</a:t>
            </a:r>
            <a:r>
              <a:rPr lang="en-US" spc="-5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ep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Lato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1457" y="5191499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Advancing methods for global crop area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How to employ stratified sampling using MODIS for </a:t>
            </a:r>
            <a:r>
              <a:rPr lang="en-US" b="1" i="1" dirty="0">
                <a:solidFill>
                  <a:schemeClr val="tx2"/>
                </a:solidFill>
                <a:latin typeface="Calibri" panose="020F0502020204030204" pitchFamily="34" charset="0"/>
              </a:rPr>
              <a:t>crop type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 and very high resolution data to estimate cultivated </a:t>
            </a:r>
            <a:r>
              <a:rPr lang="en-US" b="1" i="1" u="sng" dirty="0">
                <a:solidFill>
                  <a:schemeClr val="tx2"/>
                </a:solidFill>
                <a:latin typeface="Calibri" panose="020F0502020204030204" pitchFamily="34" charset="0"/>
              </a:rPr>
              <a:t>area</a:t>
            </a:r>
          </a:p>
        </p:txBody>
      </p:sp>
    </p:spTree>
    <p:extLst>
      <p:ext uri="{BB962C8B-B14F-4D97-AF65-F5344CB8AC3E}">
        <p14:creationId xmlns:p14="http://schemas.microsoft.com/office/powerpoint/2010/main" val="390814780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Sample Webinar Topics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1243149"/>
            <a:ext cx="693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Towards Near Daily Monitoring of Inundated Areas of North America. combining Landsat- and Sentinel 1&amp;2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220" dirty="0">
              <a:solidFill>
                <a:schemeClr val="tx2"/>
              </a:solidFill>
              <a:latin typeface="Calibri" panose="020F050202020403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Multi-source fusion of optical and Radar data to map inundated areas, including lakes, streams, wetlands, episodically flooded areas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 descr="Image result for chengquan hu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3149"/>
            <a:ext cx="1295400" cy="122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1.rgstatic.net/ii/profile.image/AS%3A278434208075782%401443395296768_l/Christopher_Smal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7" y="294187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28800" y="2941872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Multi-source imaging of infrastructure and urban growth using Landsat, Sentinel and SRTM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220" dirty="0">
              <a:solidFill>
                <a:schemeClr val="tx1"/>
              </a:solidFill>
              <a:latin typeface="Calibri" panose="020F050202020403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Continuous Infrastructure Index development algorithm demo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4724400"/>
            <a:ext cx="693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Mapping 25-years of community forestry dynamics in the middle hills of Nepal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pc="-220" dirty="0">
              <a:solidFill>
                <a:schemeClr val="tx2"/>
              </a:solidFill>
              <a:latin typeface="Calibri" panose="020F050202020403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Rigorous Terrain Correction approach integrated with Landsat data for deriving forest cover in Nepal using Google Earth Engine - Demo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AutoShape 10" descr="Image result for Jamon Van Den Ho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Image result for Jamon Van Den Ho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9503"/>
            <a:ext cx="12922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7282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200" y="1371600"/>
            <a:ext cx="8915400" cy="5334000"/>
          </a:xfrm>
        </p:spPr>
        <p:txBody>
          <a:bodyPr/>
          <a:lstStyle/>
          <a:p>
            <a:pPr marL="929380" lvl="2" indent="-284163" algn="just"/>
            <a:r>
              <a:rPr lang="en-US" dirty="0"/>
              <a:t>All interested in the latest LCLUC research </a:t>
            </a:r>
          </a:p>
          <a:p>
            <a:pPr marL="929380" lvl="2" indent="-284163" algn="just"/>
            <a:endParaRPr lang="en-US" dirty="0"/>
          </a:p>
          <a:p>
            <a:pPr marL="929380" lvl="2" indent="-284163" algn="just"/>
            <a:r>
              <a:rPr lang="en-US" dirty="0"/>
              <a:t>Email sent to the LCLUC Mailing list</a:t>
            </a:r>
          </a:p>
          <a:p>
            <a:pPr marL="929380" lvl="2" indent="-284163" algn="just"/>
            <a:endParaRPr lang="en-US" dirty="0"/>
          </a:p>
          <a:p>
            <a:pPr marL="929380" lvl="2" indent="-284163" algn="just"/>
            <a:r>
              <a:rPr lang="en-US" dirty="0"/>
              <a:t>Mailing list includes nearly 900-people; however, An average of 200-participants join our Webinars</a:t>
            </a:r>
          </a:p>
          <a:p>
            <a:pPr marL="929380" lvl="2" indent="-284163" algn="just"/>
            <a:endParaRPr lang="en-US" dirty="0"/>
          </a:p>
          <a:p>
            <a:pPr marL="929380" lvl="2" indent="-284163" algn="just"/>
            <a:r>
              <a:rPr lang="en-US" dirty="0"/>
              <a:t>PI’s, postdocs, grad students, regional researchers, </a:t>
            </a:r>
            <a:r>
              <a:rPr lang="en-US" dirty="0" err="1"/>
              <a:t>facebook</a:t>
            </a:r>
            <a:r>
              <a:rPr lang="en-US" dirty="0"/>
              <a:t> group </a:t>
            </a:r>
          </a:p>
          <a:p>
            <a:pPr marL="929380" lvl="2" indent="-284163" algn="just"/>
            <a:endParaRPr lang="en-US" dirty="0"/>
          </a:p>
          <a:p>
            <a:pPr marL="929380" lvl="2" indent="-284163" algn="just"/>
            <a:r>
              <a:rPr lang="en-US" dirty="0"/>
              <a:t>Weekly webinars by LCLUC PI’s (lasting for 1-2 months) generally during January/February of every year</a:t>
            </a:r>
          </a:p>
          <a:p>
            <a:pPr marL="929380" lvl="2" indent="-284163" algn="just"/>
            <a:endParaRPr lang="en-US" dirty="0"/>
          </a:p>
          <a:p>
            <a:pPr marL="929380" lvl="2" indent="-284163" algn="just"/>
            <a:r>
              <a:rPr lang="en-US" dirty="0"/>
              <a:t>Anyone can register for the mailing list</a:t>
            </a:r>
          </a:p>
          <a:p>
            <a:pPr marL="929380" lvl="2" indent="-284163" algn="just"/>
            <a:endParaRPr lang="en-US" dirty="0"/>
          </a:p>
          <a:p>
            <a:pPr marL="645217" lvl="2" indent="0" algn="just">
              <a:buNone/>
            </a:pPr>
            <a:endParaRPr lang="en-US" dirty="0"/>
          </a:p>
          <a:p>
            <a:pPr marL="929380" lvl="2" indent="-284163" algn="just"/>
            <a:endParaRPr lang="en-GB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sz="2700" dirty="0"/>
              <a:t>Who are you targeting? </a:t>
            </a:r>
          </a:p>
        </p:txBody>
      </p:sp>
    </p:spTree>
    <p:extLst>
      <p:ext uri="{BB962C8B-B14F-4D97-AF65-F5344CB8AC3E}">
        <p14:creationId xmlns:p14="http://schemas.microsoft.com/office/powerpoint/2010/main" val="42718050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8686800" cy="47244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Provide latest updates on the LCLUC research w.r.t. data/tools/science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Improve knowledge and educate people w.r.t. on-going LCLUC in different countries/regions of the world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Provide information on international / regional meetings/training/coordination efforts on-going on the region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PI’s present through WEBEX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1-1.5 hours – Mostly in-depth science research (not training)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676400" y="304800"/>
            <a:ext cx="6400800" cy="533400"/>
          </a:xfrm>
        </p:spPr>
        <p:txBody>
          <a:bodyPr/>
          <a:lstStyle/>
          <a:p>
            <a:pPr algn="just"/>
            <a:r>
              <a:rPr lang="en-GB" sz="2700" dirty="0">
                <a:latin typeface="Calibri"/>
                <a:cs typeface="Calibri"/>
              </a:rPr>
              <a:t>What outcomes are you trying to achieve?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9705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524000"/>
            <a:ext cx="8382000" cy="47244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Webinars are done through LCLUC </a:t>
            </a:r>
            <a:r>
              <a:rPr lang="en-US" sz="2800" dirty="0" err="1">
                <a:latin typeface="Calibri" panose="020F0502020204030204" pitchFamily="34" charset="0"/>
              </a:rPr>
              <a:t>Webex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Pre-presentation dry runs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PI’s are given enough time and asked to go slow and do in-depth presentation</a:t>
            </a:r>
          </a:p>
          <a:p>
            <a:r>
              <a:rPr lang="en-US" sz="2800" dirty="0">
                <a:latin typeface="Calibri" panose="020F0502020204030204" pitchFamily="34" charset="0"/>
              </a:rPr>
              <a:t>Participants can ask any number of questions – Generally given enough time</a:t>
            </a:r>
          </a:p>
          <a:p>
            <a:r>
              <a:rPr lang="en-US" sz="2800" dirty="0">
                <a:latin typeface="Calibri" panose="020F0502020204030204" pitchFamily="34" charset="0"/>
              </a:rPr>
              <a:t>Participants can also ask questions through Chat – Moderator reads those questions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Webinars are recorded and posted online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All presentation material posted online</a:t>
            </a:r>
          </a:p>
          <a:p>
            <a:pPr marL="0" indent="0">
              <a:buNone/>
            </a:pPr>
            <a:endParaRPr lang="en-US" sz="2700" dirty="0"/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15000" cy="533400"/>
          </a:xfrm>
        </p:spPr>
        <p:txBody>
          <a:bodyPr/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best practices do you follow?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196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Not through Webinars; LCLUC program does it through hands-on training in different countries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Webinars are mostly to update the participants on the latest on-going research/science in LCLUC studies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486400" cy="533400"/>
          </a:xfrm>
        </p:spPr>
        <p:txBody>
          <a:bodyPr/>
          <a:lstStyle/>
          <a:p>
            <a:pPr algn="just"/>
            <a:r>
              <a:rPr lang="en-GB" dirty="0">
                <a:latin typeface="Calibri"/>
                <a:cs typeface="Calibri"/>
              </a:rPr>
              <a:t>What evidence do you measure to show that capacity is built?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329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153400" cy="4724400"/>
          </a:xfrm>
        </p:spPr>
        <p:txBody>
          <a:bodyPr/>
          <a:lstStyle/>
          <a:p>
            <a:r>
              <a:rPr lang="en-US" sz="2700" dirty="0"/>
              <a:t>LCLUC Webinars are solely done by the LCLUC program-funded PI’s</a:t>
            </a:r>
          </a:p>
          <a:p>
            <a:endParaRPr lang="en-US" dirty="0"/>
          </a:p>
          <a:p>
            <a:r>
              <a:rPr lang="en-US" sz="2700" dirty="0"/>
              <a:t>LCLUC program approaches PI’s and ask them to do </a:t>
            </a:r>
            <a:r>
              <a:rPr lang="en-US" sz="2800" dirty="0">
                <a:latin typeface="Calibri" panose="020F0502020204030204" pitchFamily="34" charset="0"/>
              </a:rPr>
              <a:t>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sz="2700" dirty="0"/>
              <a:t>Implementing Partners</a:t>
            </a:r>
          </a:p>
        </p:txBody>
      </p:sp>
    </p:spTree>
    <p:extLst>
      <p:ext uri="{BB962C8B-B14F-4D97-AF65-F5344CB8AC3E}">
        <p14:creationId xmlns:p14="http://schemas.microsoft.com/office/powerpoint/2010/main" val="122247401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8153400" cy="47244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Can include international / </a:t>
            </a:r>
            <a:r>
              <a:rPr lang="en-US" sz="2800" dirty="0" err="1">
                <a:latin typeface="Calibri" panose="020F0502020204030204" pitchFamily="34" charset="0"/>
              </a:rPr>
              <a:t>WGCapD</a:t>
            </a:r>
            <a:r>
              <a:rPr lang="en-US" sz="2800" dirty="0">
                <a:latin typeface="Calibri" panose="020F0502020204030204" pitchFamily="34" charset="0"/>
              </a:rPr>
              <a:t> LCLUC speakers in the Webinars that we organize</a:t>
            </a:r>
          </a:p>
          <a:p>
            <a:r>
              <a:rPr lang="en-US" sz="2800" dirty="0">
                <a:latin typeface="Calibri" panose="020F0502020204030204" pitchFamily="34" charset="0"/>
              </a:rPr>
              <a:t>LCLUC program considering options to include training modules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Invite </a:t>
            </a:r>
            <a:r>
              <a:rPr lang="en-US" sz="2800" dirty="0" err="1">
                <a:latin typeface="Calibri" panose="020F0502020204030204" pitchFamily="34" charset="0"/>
              </a:rPr>
              <a:t>WGCapD</a:t>
            </a:r>
            <a:r>
              <a:rPr lang="en-US" sz="2800" dirty="0">
                <a:latin typeface="Calibri" panose="020F0502020204030204" pitchFamily="34" charset="0"/>
              </a:rPr>
              <a:t> members to join the LCLUC mailing list</a:t>
            </a:r>
          </a:p>
          <a:p>
            <a:r>
              <a:rPr lang="en-US" sz="2800" dirty="0">
                <a:latin typeface="Calibri" panose="020F0502020204030204" pitchFamily="34" charset="0"/>
              </a:rPr>
              <a:t>Connect LCLUC mailing list to other </a:t>
            </a:r>
            <a:r>
              <a:rPr lang="en-US" sz="2800" dirty="0" err="1">
                <a:latin typeface="Calibri" panose="020F0502020204030204" pitchFamily="34" charset="0"/>
              </a:rPr>
              <a:t>WGCapD</a:t>
            </a:r>
            <a:r>
              <a:rPr lang="en-US" sz="2800" dirty="0">
                <a:latin typeface="Calibri" panose="020F0502020204030204" pitchFamily="34" charset="0"/>
              </a:rPr>
              <a:t> activities including MOOC’s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Open to the other collaborative options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5867400" cy="533400"/>
          </a:xfrm>
        </p:spPr>
        <p:txBody>
          <a:bodyPr/>
          <a:lstStyle/>
          <a:p>
            <a:pPr algn="l"/>
            <a:r>
              <a:rPr lang="en-GB" dirty="0">
                <a:latin typeface="Calibri"/>
                <a:cs typeface="Calibri"/>
              </a:rPr>
              <a:t>What are the potential areas for collaboration and linkages?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5656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5179A7-456D-4760-BD3F-A228AA508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Thank you for your attention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167F-DFCC-4DD3-B542-B91F7C9462A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869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371600" y="211758"/>
            <a:ext cx="6693103" cy="533400"/>
          </a:xfrm>
        </p:spPr>
        <p:txBody>
          <a:bodyPr/>
          <a:lstStyle/>
          <a:p>
            <a:pPr algn="ctr"/>
            <a:r>
              <a:rPr lang="en-US" sz="2600" b="1" dirty="0"/>
              <a:t>NASA Land Cover/Land Use Change </a:t>
            </a:r>
          </a:p>
          <a:p>
            <a:pPr algn="ctr"/>
            <a:r>
              <a:rPr lang="en-US" sz="2600" b="1" dirty="0"/>
              <a:t>Program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618" y="1447800"/>
            <a:ext cx="8818563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LC/LUC is an interdisciplinary scientific theme within NASA</a:t>
            </a:r>
            <a:r>
              <a:rPr lang="ja-JP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2000" dirty="0">
                <a:solidFill>
                  <a:schemeClr val="tx2"/>
                </a:solidFill>
                <a:latin typeface="Calibri" panose="020F0502020204030204" pitchFamily="34" charset="0"/>
              </a:rPr>
              <a:t>s Earth Science Division. The ultimate vision of this program is </a:t>
            </a:r>
            <a:r>
              <a:rPr lang="en-US" altLang="ja-JP" sz="2000" b="1" i="1" dirty="0">
                <a:solidFill>
                  <a:schemeClr val="tx2"/>
                </a:solidFill>
                <a:latin typeface="Calibri" panose="020F0502020204030204" pitchFamily="34" charset="0"/>
              </a:rPr>
              <a:t>to develop</a:t>
            </a:r>
            <a:r>
              <a:rPr lang="en-US" altLang="ja-JP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000" b="1" i="1" dirty="0">
                <a:solidFill>
                  <a:schemeClr val="tx2"/>
                </a:solidFill>
                <a:latin typeface="Calibri" panose="020F0502020204030204" pitchFamily="34" charset="0"/>
              </a:rPr>
              <a:t>the capability for periodic global inventories of land cover and land use from space</a:t>
            </a:r>
            <a:r>
              <a:rPr lang="en-US" altLang="ja-JP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altLang="ja-JP" sz="2000" b="1" i="1" dirty="0">
                <a:solidFill>
                  <a:schemeClr val="tx2"/>
                </a:solidFill>
                <a:latin typeface="Calibri" panose="020F0502020204030204" pitchFamily="34" charset="0"/>
              </a:rPr>
              <a:t>to develop the scientific understanding and models necessary to simulate the processes taking place, and to evaluate the consequences of observed and predicted changes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Characterizing Land Cover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Quantifying LC Change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Drivers of LCLUC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Natural Drivers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Anthropogenic Drivers</a:t>
            </a: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Socio-Economic Drivers</a:t>
            </a:r>
            <a:endParaRPr lang="ru-RU" alt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Political Drivers </a:t>
            </a:r>
          </a:p>
          <a:p>
            <a:pPr lvl="2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Landscape Modification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Arial" panose="020B0604020202020204" pitchFamily="34" charset="0"/>
              </a:rPr>
              <a:t>									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813097" y="3386484"/>
            <a:ext cx="4332288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Impacts of LCLUC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Carbon Cycle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Surface Hydrology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Atmosphere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Social Systems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Food, Energy, Water 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Scenarios of Future Change   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16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r>
              <a:rPr lang="en-US" dirty="0"/>
              <a:t>NASA LCLUC Program Management</a:t>
            </a:r>
          </a:p>
        </p:txBody>
      </p:sp>
      <p:pic>
        <p:nvPicPr>
          <p:cNvPr id="6146" name="Picture 2" descr="http://lcluc.umd.edu/sites/default/files/styles/medium/public/Gutman.jpg?itok=N18P4n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1447800" cy="140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cluc.umd.edu/sites/default/files/styles/medium/public/Justice2.jpg?itok=uZQPExP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1447800" cy="16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lcluc.umd.edu/sites/default/files/styles/medium/public/Krishna.jpg?itok=VY26gmj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9" y="4931333"/>
            <a:ext cx="1587137" cy="17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1600200"/>
            <a:ext cx="48768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Dr. Garik Gutman, NASA Head Quarters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	-Program Manager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7142" y="3529168"/>
            <a:ext cx="681445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Dr. Chris Justice,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Prof. Dept. of Geographical Sciences, Univ. of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	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Maryland College Park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	-Program Scientist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7141" y="5507328"/>
            <a:ext cx="681445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Dr. Krishna Prasad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Vadrevu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,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Remote Sensing Scientist,                       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	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NASA Marshall Space Flight Center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	-Program Coordinator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704898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sz="2800" dirty="0"/>
              <a:t>Program</a:t>
            </a:r>
            <a:r>
              <a:rPr lang="en-US" sz="2600" dirty="0"/>
              <a:t> Context</a:t>
            </a:r>
          </a:p>
        </p:txBody>
      </p:sp>
      <p:pic>
        <p:nvPicPr>
          <p:cNvPr id="4" name="Chart 3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8"/>
          <a:stretch/>
        </p:blipFill>
        <p:spPr bwMode="auto">
          <a:xfrm>
            <a:off x="196850" y="1219200"/>
            <a:ext cx="86741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2811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 txBox="1">
            <a:spLocks/>
          </p:cNvSpPr>
          <p:nvPr/>
        </p:nvSpPr>
        <p:spPr>
          <a:xfrm>
            <a:off x="-381000" y="-106945"/>
            <a:ext cx="7820964" cy="825424"/>
          </a:xfrm>
          <a:prstGeom prst="rect">
            <a:avLst/>
          </a:prstGeom>
        </p:spPr>
        <p:txBody>
          <a:bodyPr vert="horz" wrap="square" lIns="0" tIns="279278" rIns="0" bIns="0" rtlCol="0">
            <a:sp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15925" defTabSz="914400">
              <a:lnSpc>
                <a:spcPts val="4760"/>
              </a:lnSpc>
            </a:pPr>
            <a:r>
              <a:rPr lang="en-US" sz="2800" spc="-35" dirty="0">
                <a:solidFill>
                  <a:schemeClr val="bg1"/>
                </a:solidFill>
              </a:rPr>
              <a:t>LCLU</a:t>
            </a:r>
            <a:r>
              <a:rPr lang="en-US" sz="2800" spc="-30" dirty="0">
                <a:solidFill>
                  <a:schemeClr val="bg1"/>
                </a:solidFill>
              </a:rPr>
              <a:t>C</a:t>
            </a:r>
            <a:r>
              <a:rPr lang="en-US" sz="2800" spc="20" dirty="0">
                <a:solidFill>
                  <a:schemeClr val="bg1"/>
                </a:solidFill>
              </a:rPr>
              <a:t> </a:t>
            </a:r>
            <a:r>
              <a:rPr lang="en-US" sz="2800" spc="-35" dirty="0">
                <a:solidFill>
                  <a:schemeClr val="bg1"/>
                </a:solidFill>
              </a:rPr>
              <a:t>S</a:t>
            </a:r>
            <a:r>
              <a:rPr lang="en-US" sz="2800" spc="-15" dirty="0">
                <a:solidFill>
                  <a:schemeClr val="bg1"/>
                </a:solidFill>
              </a:rPr>
              <a:t>c</a:t>
            </a:r>
            <a:r>
              <a:rPr lang="en-US" sz="2800" spc="-10" dirty="0">
                <a:solidFill>
                  <a:schemeClr val="bg1"/>
                </a:solidFill>
              </a:rPr>
              <a:t>i</a:t>
            </a:r>
            <a:r>
              <a:rPr lang="en-US" sz="2800" spc="-30" dirty="0">
                <a:solidFill>
                  <a:schemeClr val="bg1"/>
                </a:solidFill>
              </a:rPr>
              <a:t>en</a:t>
            </a:r>
            <a:r>
              <a:rPr lang="en-US" sz="2800" spc="-15" dirty="0">
                <a:solidFill>
                  <a:schemeClr val="bg1"/>
                </a:solidFill>
              </a:rPr>
              <a:t>c</a:t>
            </a:r>
            <a:r>
              <a:rPr lang="en-US" sz="2800" spc="-25" dirty="0">
                <a:solidFill>
                  <a:schemeClr val="bg1"/>
                </a:solidFill>
              </a:rPr>
              <a:t>e</a:t>
            </a:r>
            <a:r>
              <a:rPr lang="en-US" sz="2800" spc="-65" dirty="0">
                <a:solidFill>
                  <a:schemeClr val="bg1"/>
                </a:solidFill>
              </a:rPr>
              <a:t> </a:t>
            </a:r>
            <a:r>
              <a:rPr lang="en-US" sz="2800" spc="-475" dirty="0">
                <a:solidFill>
                  <a:schemeClr val="bg1"/>
                </a:solidFill>
              </a:rPr>
              <a:t>T</a:t>
            </a:r>
            <a:r>
              <a:rPr lang="en-US" sz="2800" spc="-30" dirty="0">
                <a:solidFill>
                  <a:schemeClr val="bg1"/>
                </a:solidFill>
              </a:rPr>
              <a:t>ea</a:t>
            </a:r>
            <a:r>
              <a:rPr lang="en-US" sz="2800" spc="-35" dirty="0">
                <a:solidFill>
                  <a:schemeClr val="bg1"/>
                </a:solidFill>
              </a:rPr>
              <a:t>m</a:t>
            </a:r>
            <a:r>
              <a:rPr lang="en-US" sz="2800" spc="10" dirty="0">
                <a:solidFill>
                  <a:schemeClr val="bg1"/>
                </a:solidFill>
              </a:rPr>
              <a:t> </a:t>
            </a:r>
            <a:r>
              <a:rPr lang="en-US" sz="2800" spc="-35" dirty="0">
                <a:solidFill>
                  <a:schemeClr val="bg1"/>
                </a:solidFill>
              </a:rPr>
              <a:t>Mee</a:t>
            </a:r>
            <a:r>
              <a:rPr lang="en-US" sz="2800" spc="-10" dirty="0">
                <a:solidFill>
                  <a:schemeClr val="bg1"/>
                </a:solidFill>
              </a:rPr>
              <a:t>ti</a:t>
            </a:r>
            <a:r>
              <a:rPr lang="en-US" sz="2800" spc="-30" dirty="0">
                <a:solidFill>
                  <a:schemeClr val="bg1"/>
                </a:solidFill>
              </a:rPr>
              <a:t>ng</a:t>
            </a:r>
            <a:r>
              <a:rPr lang="en-US" sz="2800" spc="-20" dirty="0">
                <a:solidFill>
                  <a:schemeClr val="bg1"/>
                </a:solidFill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bject 12"/>
          <p:cNvSpPr txBox="1"/>
          <p:nvPr/>
        </p:nvSpPr>
        <p:spPr>
          <a:xfrm>
            <a:off x="406082" y="1146601"/>
            <a:ext cx="3302635" cy="574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70" dirty="0">
                <a:solidFill>
                  <a:schemeClr val="tx1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ng</a:t>
            </a:r>
            <a:r>
              <a:rPr sz="2000" spc="-5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on: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tx1"/>
                </a:solidFill>
                <a:latin typeface="Arial"/>
                <a:cs typeface="Arial"/>
              </a:rPr>
              <a:t>Sp</a:t>
            </a:r>
            <a:r>
              <a:rPr sz="1400" dirty="0">
                <a:solidFill>
                  <a:schemeClr val="tx1"/>
                </a:solidFill>
                <a:latin typeface="Arial"/>
                <a:cs typeface="Arial"/>
              </a:rPr>
              <a:t>ri</a:t>
            </a:r>
            <a:r>
              <a:rPr sz="1400" spc="-5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sz="14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sz="14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1400" spc="5" dirty="0">
                <a:solidFill>
                  <a:schemeClr val="tx1"/>
                </a:solidFill>
                <a:latin typeface="Arial"/>
                <a:cs typeface="Arial"/>
              </a:rPr>
              <a:t>ss</a:t>
            </a:r>
            <a:r>
              <a:rPr sz="1400" spc="-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2007: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Cli</a:t>
            </a:r>
            <a:r>
              <a:rPr sz="1200" spc="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ate/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b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on</a:t>
            </a:r>
          </a:p>
          <a:p>
            <a:pPr marL="12700" marR="672465">
              <a:lnSpc>
                <a:spcPct val="110000"/>
              </a:lnSpc>
            </a:pP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2008: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Jo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nt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CC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&amp;E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ocus</a:t>
            </a:r>
            <a:r>
              <a:rPr sz="1200" spc="-8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eet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ng 2009: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sz="1200" spc="-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spc="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pacts</a:t>
            </a:r>
            <a:r>
              <a:rPr sz="1200" spc="-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on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li</a:t>
            </a:r>
            <a:r>
              <a:rPr sz="1200" spc="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ate 2010: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GLS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sz="1200" spc="-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oducts</a:t>
            </a:r>
          </a:p>
          <a:p>
            <a:pPr marL="12700" marR="687070">
              <a:lnSpc>
                <a:spcPct val="110000"/>
              </a:lnSpc>
            </a:pP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</a:t>
            </a:r>
            <a:r>
              <a:rPr sz="1200" spc="-80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15</a:t>
            </a:r>
            <a:r>
              <a:rPr sz="1200" baseline="24305" dirty="0">
                <a:solidFill>
                  <a:schemeClr val="tx2"/>
                </a:solidFill>
                <a:latin typeface="Arial"/>
                <a:cs typeface="Arial"/>
              </a:rPr>
              <a:t>th</a:t>
            </a:r>
            <a:r>
              <a:rPr sz="1200" spc="37" baseline="2430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Ann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  <a:r>
              <a:rPr sz="1200" spc="-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(r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chemeClr val="tx2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/update) 20</a:t>
            </a:r>
            <a:r>
              <a:rPr sz="1200" spc="-80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/9:</a:t>
            </a:r>
            <a:r>
              <a:rPr sz="1200" spc="-10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g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cu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tu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 (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Jo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nt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CC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&amp;E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chemeClr val="tx2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A) 2012: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Ur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ban</a:t>
            </a: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2013: </a:t>
            </a:r>
            <a:r>
              <a:rPr sz="1200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chemeClr val="tx2"/>
                </a:solidFill>
                <a:latin typeface="Arial"/>
                <a:cs typeface="Arial"/>
              </a:rPr>
              <a:t>W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nd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2014: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Ur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ban</a:t>
            </a:r>
          </a:p>
          <a:p>
            <a:pPr marL="12700" marR="152400">
              <a:lnSpc>
                <a:spcPct val="110000"/>
              </a:lnSpc>
            </a:pP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2015: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rl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eer</a:t>
            </a:r>
            <a:r>
              <a:rPr sz="1200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Sc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ent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sts</a:t>
            </a:r>
            <a:r>
              <a:rPr sz="1200" spc="-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Jo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nt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CC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&amp;E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chemeClr val="tx2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A) 2016: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</a:t>
            </a:r>
            <a:r>
              <a:rPr sz="1200" baseline="24305" dirty="0">
                <a:solidFill>
                  <a:schemeClr val="tx2"/>
                </a:solidFill>
                <a:latin typeface="Arial"/>
                <a:cs typeface="Arial"/>
              </a:rPr>
              <a:t>th</a:t>
            </a:r>
            <a:r>
              <a:rPr sz="1200" spc="37" baseline="2430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Ann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spc="-15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/Indust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al</a:t>
            </a:r>
            <a:r>
              <a:rPr sz="1200" spc="-4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ests 2017: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ounta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&amp;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uSLI</a:t>
            </a: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2018: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1: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South</a:t>
            </a:r>
            <a:r>
              <a:rPr sz="1200" spc="-9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As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&amp;</a:t>
            </a:r>
            <a:r>
              <a:rPr sz="120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uSLI</a:t>
            </a: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i="1" dirty="0">
                <a:solidFill>
                  <a:schemeClr val="tx2"/>
                </a:solidFill>
                <a:latin typeface="Arial"/>
                <a:cs typeface="Arial"/>
              </a:rPr>
              <a:t>2019:</a:t>
            </a:r>
            <a:r>
              <a:rPr sz="1200" i="1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chemeClr val="tx2"/>
                </a:solidFill>
                <a:latin typeface="Arial"/>
                <a:cs typeface="Arial"/>
              </a:rPr>
              <a:t>SA</a:t>
            </a:r>
            <a:r>
              <a:rPr sz="1200" i="1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i="1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i="1" spc="-5" dirty="0">
                <a:solidFill>
                  <a:schemeClr val="tx2"/>
                </a:solidFill>
                <a:latin typeface="Arial"/>
                <a:cs typeface="Arial"/>
              </a:rPr>
              <a:t>-</a:t>
            </a:r>
            <a:r>
              <a:rPr sz="1200" i="1" dirty="0">
                <a:solidFill>
                  <a:schemeClr val="tx2"/>
                </a:solidFill>
                <a:latin typeface="Arial"/>
                <a:cs typeface="Arial"/>
              </a:rPr>
              <a:t>2:</a:t>
            </a:r>
            <a:r>
              <a:rPr sz="1200" i="1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chemeClr val="tx2"/>
                </a:solidFill>
                <a:latin typeface="Arial"/>
                <a:cs typeface="Arial"/>
              </a:rPr>
              <a:t>SE</a:t>
            </a:r>
            <a:r>
              <a:rPr sz="1200" i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chemeClr val="tx2"/>
                </a:solidFill>
                <a:latin typeface="Arial"/>
                <a:cs typeface="Arial"/>
              </a:rPr>
              <a:t>As</a:t>
            </a:r>
            <a:r>
              <a:rPr sz="1200" i="1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i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i="1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chemeClr val="tx2"/>
                </a:solidFill>
                <a:latin typeface="Arial"/>
                <a:cs typeface="Arial"/>
              </a:rPr>
              <a:t>&amp;</a:t>
            </a:r>
            <a:r>
              <a:rPr sz="1200" i="1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sz="1200" i="1" dirty="0">
                <a:solidFill>
                  <a:schemeClr val="tx2"/>
                </a:solidFill>
                <a:latin typeface="Arial"/>
                <a:cs typeface="Arial"/>
              </a:rPr>
              <a:t>aucas</a:t>
            </a:r>
            <a:r>
              <a:rPr sz="1200" i="1" spc="-10" dirty="0">
                <a:solidFill>
                  <a:schemeClr val="tx2"/>
                </a:solidFill>
                <a:latin typeface="Arial"/>
                <a:cs typeface="Arial"/>
              </a:rPr>
              <a:t>u</a:t>
            </a:r>
            <a:r>
              <a:rPr sz="1200" i="1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endParaRPr sz="12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850"/>
              </a:spcBef>
            </a:pPr>
            <a:r>
              <a:rPr sz="1800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chemeClr val="tx2"/>
                </a:solidFill>
                <a:latin typeface="Arial"/>
                <a:cs typeface="Arial"/>
              </a:rPr>
              <a:t>na</a:t>
            </a:r>
            <a:r>
              <a:rPr sz="1800" dirty="0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chemeClr val="tx2"/>
                </a:solidFill>
                <a:latin typeface="Arial"/>
                <a:cs typeface="Arial"/>
              </a:rPr>
              <a:t>ona</a:t>
            </a:r>
            <a:r>
              <a:rPr sz="1800" dirty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sz="1800" spc="-9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chemeClr val="tx2"/>
                </a:solidFill>
                <a:latin typeface="Arial"/>
                <a:cs typeface="Arial"/>
              </a:rPr>
              <a:t>eg</a:t>
            </a:r>
            <a:r>
              <a:rPr sz="18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chemeClr val="tx2"/>
                </a:solidFill>
                <a:latin typeface="Arial"/>
                <a:cs typeface="Arial"/>
              </a:rPr>
              <a:t>onal</a:t>
            </a:r>
            <a:endParaRPr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50800" marR="236854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2007/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9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EESPI/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AI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 Ur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u</a:t>
            </a:r>
            <a:r>
              <a:rPr sz="1200" spc="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q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,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h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na 2009/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AI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 </a:t>
            </a:r>
            <a:r>
              <a:rPr sz="120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Kohn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Kaen,</a:t>
            </a:r>
            <a:r>
              <a:rPr sz="1200" spc="10" dirty="0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ha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il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2009/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9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AI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S/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SPI </a:t>
            </a:r>
            <a:r>
              <a:rPr sz="1200" spc="-9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sz="1200" spc="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at</a:t>
            </a:r>
            <a:r>
              <a:rPr sz="1200" spc="-100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,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Ka</a:t>
            </a:r>
            <a:r>
              <a:rPr sz="1200" spc="-15" dirty="0">
                <a:solidFill>
                  <a:schemeClr val="tx2"/>
                </a:solidFill>
                <a:latin typeface="Arial"/>
                <a:cs typeface="Arial"/>
              </a:rPr>
              <a:t>z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akhstan 2010/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8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EESPI 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tu,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Eston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</a:p>
          <a:p>
            <a:pPr marL="50800" marR="924560">
              <a:lnSpc>
                <a:spcPct val="100000"/>
              </a:lnSpc>
              <a:tabLst>
                <a:tab pos="1272540" algn="l"/>
              </a:tabLst>
            </a:pP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</a:t>
            </a:r>
            <a:r>
              <a:rPr sz="1200" spc="-80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/</a:t>
            </a:r>
            <a:r>
              <a:rPr sz="1200" spc="-95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1: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AI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	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ano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,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chemeClr val="tx2"/>
                </a:solidFill>
                <a:latin typeface="Arial"/>
                <a:cs typeface="Arial"/>
              </a:rPr>
              <a:t>V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etnam 2013/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AI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 </a:t>
            </a:r>
            <a:r>
              <a:rPr sz="1200" spc="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spc="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bat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e,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Ind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</a:p>
          <a:p>
            <a:pPr marL="50800" marR="47625">
              <a:lnSpc>
                <a:spcPct val="100000"/>
              </a:lnSpc>
            </a:pP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2013/</a:t>
            </a:r>
            <a:r>
              <a:rPr sz="1200" spc="-95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EESPI/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AI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sz="1200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hke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t,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U</a:t>
            </a:r>
            <a:r>
              <a:rPr sz="1200" spc="-15" dirty="0">
                <a:solidFill>
                  <a:schemeClr val="tx2"/>
                </a:solidFill>
                <a:latin typeface="Arial"/>
                <a:cs typeface="Arial"/>
              </a:rPr>
              <a:t>z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bek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stan 2014/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10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EESPI: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Sop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,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un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</a:p>
          <a:p>
            <a:pPr marL="50800" marR="5080">
              <a:lnSpc>
                <a:spcPct val="100000"/>
              </a:lnSpc>
            </a:pP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2016/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I/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AI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S: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an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on,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Bu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spc="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a/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spc="-15" dirty="0">
                <a:solidFill>
                  <a:schemeClr val="tx2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an</a:t>
            </a:r>
            <a:r>
              <a:rPr sz="1200" spc="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r 2017/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7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I/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AI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S: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h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ang</a:t>
            </a:r>
            <a:r>
              <a:rPr sz="1200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,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ha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il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d 2018/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SA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I: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an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il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a,</a:t>
            </a:r>
            <a:r>
              <a:rPr sz="1200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Ph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ili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pp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ne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</a:p>
          <a:p>
            <a:pPr marL="50800">
              <a:lnSpc>
                <a:spcPct val="100000"/>
              </a:lnSpc>
            </a:pPr>
            <a:r>
              <a:rPr sz="1200" i="1" dirty="0">
                <a:solidFill>
                  <a:schemeClr val="tx2"/>
                </a:solidFill>
                <a:latin typeface="Arial"/>
                <a:cs typeface="Arial"/>
              </a:rPr>
              <a:t>2019</a:t>
            </a:r>
            <a:r>
              <a:rPr lang="en-US" sz="1200" i="1" dirty="0">
                <a:solidFill>
                  <a:schemeClr val="tx2"/>
                </a:solidFill>
                <a:latin typeface="Arial"/>
                <a:cs typeface="Arial"/>
              </a:rPr>
              <a:t>/8</a:t>
            </a:r>
            <a:r>
              <a:rPr sz="1200" i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sz="1200" i="1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schemeClr val="tx2"/>
                </a:solidFill>
                <a:latin typeface="Arial"/>
                <a:cs typeface="Arial"/>
              </a:rPr>
              <a:t>SARI – Johor </a:t>
            </a:r>
            <a:r>
              <a:rPr lang="en-US" sz="1200" i="1" spc="-5" dirty="0" err="1">
                <a:solidFill>
                  <a:schemeClr val="tx2"/>
                </a:solidFill>
                <a:latin typeface="Arial"/>
                <a:cs typeface="Arial"/>
              </a:rPr>
              <a:t>Bahru</a:t>
            </a:r>
            <a:r>
              <a:rPr lang="en-US" sz="1200" i="1" spc="-5" dirty="0">
                <a:solidFill>
                  <a:schemeClr val="tx2"/>
                </a:solidFill>
                <a:latin typeface="Arial"/>
                <a:cs typeface="Arial"/>
              </a:rPr>
              <a:t>, Malaysia</a:t>
            </a:r>
            <a:endParaRPr sz="12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20"/>
          <p:cNvSpPr/>
          <p:nvPr/>
        </p:nvSpPr>
        <p:spPr>
          <a:xfrm>
            <a:off x="4411980" y="4114800"/>
            <a:ext cx="3520441" cy="259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1"/>
          <p:cNvSpPr/>
          <p:nvPr/>
        </p:nvSpPr>
        <p:spPr>
          <a:xfrm>
            <a:off x="4411980" y="1350265"/>
            <a:ext cx="3520441" cy="2459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7828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81200" y="76200"/>
            <a:ext cx="5562600" cy="533400"/>
          </a:xfrm>
        </p:spPr>
        <p:txBody>
          <a:bodyPr/>
          <a:lstStyle/>
          <a:p>
            <a:pPr algn="ctr"/>
            <a:r>
              <a:rPr lang="en-US" sz="2700" dirty="0">
                <a:cs typeface="Arial" panose="020B0604020202020204" pitchFamily="34" charset="0"/>
              </a:rPr>
              <a:t>LCLUC Program – </a:t>
            </a:r>
          </a:p>
          <a:p>
            <a:pPr algn="ctr"/>
            <a:r>
              <a:rPr lang="en-US" sz="2700" dirty="0">
                <a:cs typeface="Arial" panose="020B0604020202020204" pitchFamily="34" charset="0"/>
              </a:rPr>
              <a:t>NASA Linkages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084" r="2500"/>
          <a:stretch/>
        </p:blipFill>
        <p:spPr>
          <a:xfrm>
            <a:off x="0" y="1175925"/>
            <a:ext cx="9144000" cy="56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639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sz="2700" b="1" dirty="0"/>
              <a:t>US External Linkages</a:t>
            </a:r>
          </a:p>
        </p:txBody>
      </p:sp>
      <p:sp>
        <p:nvSpPr>
          <p:cNvPr id="4" name="object 8"/>
          <p:cNvSpPr txBox="1"/>
          <p:nvPr/>
        </p:nvSpPr>
        <p:spPr>
          <a:xfrm>
            <a:off x="76200" y="1447800"/>
            <a:ext cx="8915400" cy="5442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15" dirty="0">
                <a:solidFill>
                  <a:schemeClr val="tx2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2000" spc="30" dirty="0">
                <a:solidFill>
                  <a:schemeClr val="tx2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USG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S</a:t>
            </a:r>
            <a:endParaRPr sz="2000" dirty="0">
              <a:solidFill>
                <a:schemeClr val="tx2"/>
              </a:solidFill>
              <a:latin typeface="Calibri" panose="020F0502020204030204" pitchFamily="34" charset="0"/>
              <a:cs typeface="Trebuchet MS"/>
            </a:endParaRPr>
          </a:p>
          <a:p>
            <a:pPr marL="812800" indent="-342900">
              <a:lnSpc>
                <a:spcPct val="100000"/>
              </a:lnSpc>
              <a:spcBef>
                <a:spcPts val="605"/>
              </a:spcBef>
              <a:buFont typeface="Wingdings" panose="05000000000000000000" pitchFamily="2" charset="2"/>
              <a:buChar char="Ø"/>
            </a:pP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M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erg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</a:t>
            </a:r>
            <a:r>
              <a:rPr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of</a:t>
            </a:r>
            <a:r>
              <a:rPr sz="2000" b="1" spc="-2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t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he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n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w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l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y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s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ele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c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te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d</a:t>
            </a:r>
            <a:r>
              <a:rPr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La</a:t>
            </a:r>
            <a:r>
              <a:rPr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n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d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sat</a:t>
            </a:r>
            <a:r>
              <a:rPr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&amp; MuSLI</a:t>
            </a:r>
            <a:r>
              <a:rPr sz="2000" b="1" spc="-1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Sci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</a:t>
            </a:r>
            <a:r>
              <a:rPr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n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ce</a:t>
            </a:r>
            <a:r>
              <a:rPr sz="2000" b="1" spc="-4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sz="2000" b="1" spc="-204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T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ams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Trebuchet MS"/>
            </a:endParaRPr>
          </a:p>
          <a:p>
            <a:pPr marL="812800" indent="-342900">
              <a:lnSpc>
                <a:spcPct val="100000"/>
              </a:lnSpc>
              <a:spcBef>
                <a:spcPts val="605"/>
              </a:spcBef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Trebuchet MS"/>
            </a:endParaRPr>
          </a:p>
          <a:p>
            <a:pPr marL="812800" indent="-342900">
              <a:lnSpc>
                <a:spcPct val="100000"/>
              </a:lnSpc>
              <a:spcBef>
                <a:spcPts val="605"/>
              </a:spcBef>
              <a:buFont typeface="Wingdings" panose="05000000000000000000" pitchFamily="2" charset="2"/>
              <a:buChar char="Ø"/>
            </a:pPr>
            <a:r>
              <a:rPr lang="en-US" sz="2000" i="1" dirty="0"/>
              <a:t>LCLUC program funded - The Multi-Source Land Imaging (</a:t>
            </a:r>
            <a:r>
              <a:rPr lang="en-US" sz="2000" i="1" dirty="0" err="1"/>
              <a:t>MuSLI</a:t>
            </a:r>
            <a:r>
              <a:rPr lang="en-US" sz="2000" i="1" dirty="0"/>
              <a:t>) team is focused on developing innovative approaches using multiple sensor data for continental and global products. </a:t>
            </a:r>
            <a:endParaRPr sz="2000" i="1" dirty="0">
              <a:solidFill>
                <a:schemeClr val="tx2"/>
              </a:solidFill>
              <a:latin typeface="Calibri" panose="020F0502020204030204" pitchFamily="34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endParaRPr lang="en-US" sz="2000" spc="-15" dirty="0">
              <a:solidFill>
                <a:schemeClr val="tx2"/>
              </a:solidFill>
              <a:latin typeface="Calibri" panose="020F0502020204030204" pitchFamily="34" charset="0"/>
              <a:cs typeface="Wingdings 3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sz="2000" spc="-15" dirty="0">
                <a:solidFill>
                  <a:schemeClr val="tx2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2000" spc="30" dirty="0">
                <a:solidFill>
                  <a:schemeClr val="tx2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USF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S</a:t>
            </a:r>
            <a:endParaRPr sz="2000" dirty="0">
              <a:solidFill>
                <a:schemeClr val="tx2"/>
              </a:solidFill>
              <a:latin typeface="Calibri" panose="020F0502020204030204" pitchFamily="34" charset="0"/>
              <a:cs typeface="Trebuchet MS"/>
            </a:endParaRPr>
          </a:p>
          <a:p>
            <a:pPr marL="812800" indent="-342900">
              <a:lnSpc>
                <a:spcPct val="100000"/>
              </a:lnSpc>
              <a:spcBef>
                <a:spcPts val="605"/>
              </a:spcBef>
              <a:buFont typeface="Wingdings" panose="05000000000000000000" pitchFamily="2" charset="2"/>
              <a:buChar char="Ø"/>
            </a:pP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G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l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o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b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al</a:t>
            </a:r>
            <a:r>
              <a:rPr sz="2000" b="1" spc="-2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sz="2000" b="1" spc="-8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F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o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re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st</a:t>
            </a:r>
            <a:r>
              <a:rPr sz="2000" b="1" spc="-1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O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b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s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erv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a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t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io</a:t>
            </a:r>
            <a:r>
              <a:rPr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n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s I</a:t>
            </a:r>
            <a:r>
              <a:rPr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n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i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t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ia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t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i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v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</a:t>
            </a:r>
            <a:r>
              <a:rPr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(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G</a:t>
            </a:r>
            <a:r>
              <a:rPr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F</a:t>
            </a:r>
            <a:r>
              <a:rPr sz="2000" b="1" spc="-1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O</a:t>
            </a: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I)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endParaRPr lang="en-US" sz="2000" spc="-15" dirty="0">
              <a:solidFill>
                <a:schemeClr val="tx2"/>
              </a:solidFill>
              <a:latin typeface="Calibri" panose="020F0502020204030204" pitchFamily="34" charset="0"/>
              <a:cs typeface="Wingdings 3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lang="en-US" sz="2000" spc="-15" dirty="0">
                <a:solidFill>
                  <a:schemeClr val="tx2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000" spc="30" dirty="0">
                <a:solidFill>
                  <a:schemeClr val="tx2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US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A</a:t>
            </a:r>
            <a:r>
              <a:rPr lang="en-US" sz="2000" b="1" spc="-1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ID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Trebuchet MS"/>
            </a:endParaRPr>
          </a:p>
          <a:p>
            <a:pPr marL="812165" marR="5080" indent="-342900">
              <a:lnSpc>
                <a:spcPct val="80000"/>
              </a:lnSpc>
              <a:spcBef>
                <a:spcPts val="1040"/>
              </a:spcBef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S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</a:t>
            </a:r>
            <a:r>
              <a:rPr lang="en-US" sz="2000" b="1" spc="-6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R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V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IR  - LCLUC (meetings + trainings)</a:t>
            </a:r>
          </a:p>
          <a:p>
            <a:pPr marL="812165" marR="5080" indent="-342900">
              <a:lnSpc>
                <a:spcPct val="80000"/>
              </a:lnSpc>
              <a:spcBef>
                <a:spcPts val="1040"/>
              </a:spcBef>
              <a:buFont typeface="Wingdings 3" panose="05040102010807070707" pitchFamily="18" charset="2"/>
              <a:buChar char=""/>
            </a:pP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PEE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R</a:t>
            </a:r>
            <a:r>
              <a:rPr lang="en-US" sz="2000" b="1" spc="1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(</a:t>
            </a:r>
            <a:r>
              <a:rPr lang="en-US" sz="2000" b="1" spc="-8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P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a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rt</a:t>
            </a:r>
            <a:r>
              <a:rPr lang="en-US"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n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er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shi</a:t>
            </a:r>
            <a:r>
              <a:rPr lang="en-US" sz="2000" b="1" spc="-1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p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s</a:t>
            </a:r>
            <a:r>
              <a:rPr lang="en-US" sz="2000" b="1" spc="1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lang="en-US" sz="2000" b="1" spc="-1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f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or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E</a:t>
            </a:r>
            <a:r>
              <a:rPr lang="en-US"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n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ha</a:t>
            </a:r>
            <a:r>
              <a:rPr lang="en-US"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n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c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d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E</a:t>
            </a:r>
            <a:r>
              <a:rPr lang="en-US"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n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g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a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ge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m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</a:t>
            </a:r>
            <a:r>
              <a:rPr lang="en-US"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n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t</a:t>
            </a:r>
            <a:r>
              <a:rPr lang="en-US" sz="2000" b="1" spc="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in</a:t>
            </a:r>
            <a:r>
              <a:rPr lang="en-US" sz="2000" b="1" spc="-10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R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s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e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a</a:t>
            </a:r>
            <a:r>
              <a:rPr lang="en-US" sz="2000" b="1" spc="-5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r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Trebuchet MS"/>
              </a:rPr>
              <a:t>ch) – LCLUC component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endParaRPr sz="2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75223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6000" y="76200"/>
            <a:ext cx="4572000" cy="533400"/>
          </a:xfrm>
        </p:spPr>
        <p:txBody>
          <a:bodyPr/>
          <a:lstStyle/>
          <a:p>
            <a:pPr algn="ctr"/>
            <a:r>
              <a:rPr lang="en-US" sz="2700" dirty="0"/>
              <a:t>LCLUC Program – International Linkages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/>
          <a:stretch/>
        </p:blipFill>
        <p:spPr>
          <a:xfrm>
            <a:off x="0" y="1142999"/>
            <a:ext cx="9144000" cy="59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6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9137</TotalTime>
  <Words>1449</Words>
  <Application>Microsoft Office PowerPoint</Application>
  <PresentationFormat>On-screen Show (4:3)</PresentationFormat>
  <Paragraphs>249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Arial Bold</vt:lpstr>
      <vt:lpstr>Avenir Roman</vt:lpstr>
      <vt:lpstr>Calibri</vt:lpstr>
      <vt:lpstr>Constantia</vt:lpstr>
      <vt:lpstr>Courier New</vt:lpstr>
      <vt:lpstr>Droid Serif</vt:lpstr>
      <vt:lpstr>Helvetica</vt:lpstr>
      <vt:lpstr>Lato</vt:lpstr>
      <vt:lpstr>Proxima Nova Regular</vt:lpstr>
      <vt:lpstr>Times New Roman</vt:lpstr>
      <vt:lpstr>Trebuchet MS</vt:lpstr>
      <vt:lpstr>Wingdings</vt:lpstr>
      <vt:lpstr>Wingdings 3</vt:lpstr>
      <vt:lpstr>Default</vt:lpstr>
      <vt:lpstr>LCLUC Webinars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Krishna Vadrevu</cp:lastModifiedBy>
  <cp:revision>77</cp:revision>
  <dcterms:modified xsi:type="dcterms:W3CDTF">2019-03-06T07:42:35Z</dcterms:modified>
</cp:coreProperties>
</file>