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2" r:id="rId3"/>
    <p:sldId id="261" r:id="rId4"/>
    <p:sldId id="260" r:id="rId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256" autoAdjust="0"/>
  </p:normalViewPr>
  <p:slideViewPr>
    <p:cSldViewPr>
      <p:cViewPr varScale="1">
        <p:scale>
          <a:sx n="61" d="100"/>
          <a:sy n="61" d="100"/>
        </p:scale>
        <p:origin x="2074"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dirty="0" smtClean="0"/>
              <a:t>Data tree</a:t>
            </a:r>
            <a:r>
              <a:rPr lang="en-GB" baseline="0" dirty="0" smtClean="0"/>
              <a:t> is an open online course of 8 modules (15-20hrs) </a:t>
            </a:r>
            <a:r>
              <a:rPr lang="en-US" baseline="0" dirty="0" smtClean="0"/>
              <a:t>a NERC initiative primarily for the benefit of NERC DTP/CDT cohorts and early career researchers in all aspects of environmental science– three on data management, one on stats, one on data visualization and the final three are on engaging other professionals with your research</a:t>
            </a:r>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aseline="0" dirty="0" smtClean="0"/>
              <a:t>Interactive learning and available anytime.</a:t>
            </a:r>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aseline="0" dirty="0" smtClean="0"/>
              <a:t>The course is CPD accredited, for those pursuing professional qualifications.</a:t>
            </a:r>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aseline="0" dirty="0" smtClean="0"/>
              <a:t>It was developed by the IEA at </a:t>
            </a:r>
            <a:r>
              <a:rPr lang="en-US" baseline="0" dirty="0" err="1" smtClean="0"/>
              <a:t>UoR</a:t>
            </a:r>
            <a:r>
              <a:rPr lang="en-US" baseline="0" dirty="0" smtClean="0"/>
              <a:t> and Stats4SD who are a social enterprise specializing in stats.  There were 40 expert contributors, some appearing on camera.</a:t>
            </a:r>
            <a:endParaRPr lang="en-US"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US" baseline="0"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aseline="0" dirty="0" smtClean="0"/>
              <a:t>Online course ‘Big Data and the Environment’ uses </a:t>
            </a:r>
            <a:r>
              <a:rPr lang="en-GB" b="0" dirty="0" smtClean="0"/>
              <a:t>current examples to explore the potential benefits of environmental big data </a:t>
            </a:r>
            <a:r>
              <a:rPr lang="en-GB" dirty="0" smtClean="0"/>
              <a:t>for business, research and our daily lives</a:t>
            </a:r>
          </a:p>
          <a:p>
            <a:r>
              <a:rPr lang="en-GB" b="1" dirty="0" smtClean="0"/>
              <a:t>Week 1: Introduction to big data</a:t>
            </a:r>
            <a:endParaRPr lang="en-GB" dirty="0" smtClean="0"/>
          </a:p>
          <a:p>
            <a:pPr marL="171450" indent="-171450">
              <a:buFont typeface="Arial" panose="020B0604020202020204" pitchFamily="34" charset="0"/>
              <a:buChar char="•"/>
            </a:pPr>
            <a:r>
              <a:rPr lang="en-GB" dirty="0" smtClean="0"/>
              <a:t>Sources of big data, including satellites for looking at the surface of the Earth</a:t>
            </a:r>
          </a:p>
          <a:p>
            <a:pPr marL="171450" indent="-171450">
              <a:buFont typeface="Arial" panose="020B0604020202020204" pitchFamily="34" charset="0"/>
              <a:buChar char="•"/>
            </a:pPr>
            <a:r>
              <a:rPr lang="en-GB" dirty="0" smtClean="0"/>
              <a:t>Environmental analytics and the link to big data</a:t>
            </a:r>
          </a:p>
          <a:p>
            <a:pPr marL="171450" indent="-171450">
              <a:buFont typeface="Arial" panose="020B0604020202020204" pitchFamily="34" charset="0"/>
              <a:buChar char="•"/>
            </a:pPr>
            <a:r>
              <a:rPr lang="en-GB" dirty="0" smtClean="0"/>
              <a:t>Computing power, processing and storage for environmental data</a:t>
            </a:r>
          </a:p>
          <a:p>
            <a:r>
              <a:rPr lang="en-GB" b="1" dirty="0" smtClean="0"/>
              <a:t>Week 2: Data to Discovery</a:t>
            </a:r>
            <a:endParaRPr lang="en-GB" dirty="0" smtClean="0"/>
          </a:p>
          <a:p>
            <a:pPr marL="171450" indent="-171450">
              <a:buFont typeface="Arial" panose="020B0604020202020204" pitchFamily="34" charset="0"/>
              <a:buChar char="•"/>
            </a:pPr>
            <a:r>
              <a:rPr lang="en-GB" dirty="0" smtClean="0"/>
              <a:t>The importance of open data</a:t>
            </a:r>
          </a:p>
          <a:p>
            <a:pPr marL="171450" indent="-171450">
              <a:buFont typeface="Arial" panose="020B0604020202020204" pitchFamily="34" charset="0"/>
              <a:buChar char="•"/>
            </a:pPr>
            <a:r>
              <a:rPr lang="en-GB" dirty="0" smtClean="0"/>
              <a:t>The challenges of working with data</a:t>
            </a:r>
          </a:p>
          <a:p>
            <a:pPr marL="171450" indent="-171450">
              <a:buFont typeface="Arial" panose="020B0604020202020204" pitchFamily="34" charset="0"/>
              <a:buChar char="•"/>
            </a:pPr>
            <a:r>
              <a:rPr lang="en-GB" dirty="0" smtClean="0"/>
              <a:t>The skills and knowledge of a data scientist</a:t>
            </a:r>
          </a:p>
          <a:p>
            <a:r>
              <a:rPr lang="en-GB" b="1" dirty="0" smtClean="0"/>
              <a:t>Week 3: Big and Small Data</a:t>
            </a:r>
            <a:endParaRPr lang="en-GB" dirty="0" smtClean="0"/>
          </a:p>
          <a:p>
            <a:pPr marL="171450" indent="-171450">
              <a:buFont typeface="Arial" panose="020B0604020202020204" pitchFamily="34" charset="0"/>
              <a:buChar char="•"/>
            </a:pPr>
            <a:r>
              <a:rPr lang="en-GB" dirty="0" smtClean="0"/>
              <a:t>Citizen science for climate simulation and ecology</a:t>
            </a:r>
          </a:p>
          <a:p>
            <a:pPr marL="171450" indent="-171450">
              <a:buFont typeface="Arial" panose="020B0604020202020204" pitchFamily="34" charset="0"/>
              <a:buChar char="•"/>
            </a:pPr>
            <a:r>
              <a:rPr lang="en-GB" dirty="0" smtClean="0"/>
              <a:t>Real-life examples of environmental analytics</a:t>
            </a:r>
          </a:p>
          <a:p>
            <a:pPr marL="171450" indent="-171450">
              <a:buFont typeface="Arial" panose="020B0604020202020204" pitchFamily="34" charset="0"/>
              <a:buChar char="•"/>
            </a:pPr>
            <a:r>
              <a:rPr lang="en-GB" dirty="0" smtClean="0"/>
              <a:t>The power of visualising data</a:t>
            </a:r>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b="0"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b="0"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US" b="0" baseline="0" dirty="0" smtClean="0"/>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US" baseline="0" dirty="0" smtClean="0"/>
          </a:p>
          <a:p>
            <a:endParaRPr lang="en-GB" dirty="0"/>
          </a:p>
        </p:txBody>
      </p:sp>
    </p:spTree>
    <p:extLst>
      <p:ext uri="{BB962C8B-B14F-4D97-AF65-F5344CB8AC3E}">
        <p14:creationId xmlns:p14="http://schemas.microsoft.com/office/powerpoint/2010/main" val="95144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540856"/>
            <a:ext cx="83058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GB" sz="4200" b="1" dirty="0" smtClean="0">
                <a:solidFill>
                  <a:srgbClr val="FFFFFF"/>
                </a:solidFill>
              </a:rPr>
              <a:t>Technologies, Tools, Methods for capacity building: UK</a:t>
            </a:r>
            <a:endParaRPr sz="4200" b="1" dirty="0">
              <a:solidFill>
                <a:srgbClr val="FFFFFF"/>
              </a:solidFill>
            </a:endParaRPr>
          </a:p>
        </p:txBody>
      </p:sp>
      <p:sp>
        <p:nvSpPr>
          <p:cNvPr id="11" name="Shape 11"/>
          <p:cNvSpPr/>
          <p:nvPr/>
        </p:nvSpPr>
        <p:spPr>
          <a:xfrm>
            <a:off x="297730" y="2895600"/>
            <a:ext cx="6629400" cy="37146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National Centre for Earth Observation (NCEO)</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CEOS WGCapD-8 Annual Meeting </a:t>
            </a: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Agenda Item </a:t>
            </a:r>
            <a:r>
              <a:rPr lang="en-GB" dirty="0" smtClean="0">
                <a:solidFill>
                  <a:srgbClr val="FFFFFF"/>
                </a:solidFill>
                <a:latin typeface="Arial Bold"/>
                <a:ea typeface="Arial Bold"/>
                <a:cs typeface="Arial Bold"/>
                <a:sym typeface="Arial Bold"/>
              </a:rPr>
              <a:t>18</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Working Group on </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Institute of Remote Sensing</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Space Research Organisation</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Dehradun, India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March 06</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 08</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2019</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305800" cy="4724400"/>
          </a:xfrm>
        </p:spPr>
        <p:txBody>
          <a:bodyPr/>
          <a:lstStyle/>
          <a:p>
            <a:r>
              <a:rPr lang="en-GB" sz="1800" dirty="0" smtClean="0"/>
              <a:t>UK CB activities often </a:t>
            </a:r>
            <a:r>
              <a:rPr lang="en-GB" sz="1800" b="1" dirty="0" smtClean="0"/>
              <a:t>project-specific</a:t>
            </a:r>
            <a:r>
              <a:rPr lang="en-GB" sz="1800" dirty="0" smtClean="0"/>
              <a:t>, between international collaborating partners - funded via NERC ODA, </a:t>
            </a:r>
            <a:r>
              <a:rPr lang="en-GB" sz="1800" dirty="0"/>
              <a:t>Newton Fund</a:t>
            </a:r>
            <a:r>
              <a:rPr lang="en-GB" sz="1800" dirty="0" smtClean="0"/>
              <a:t> programmes, GCRF, UK Space Agency International Partnership Programme, DFID. </a:t>
            </a:r>
          </a:p>
          <a:p>
            <a:r>
              <a:rPr lang="en-GB" sz="1800" dirty="0" smtClean="0"/>
              <a:t>Some public-funded bodies have a </a:t>
            </a:r>
            <a:r>
              <a:rPr lang="en-GB" sz="1800" b="1" dirty="0" smtClean="0"/>
              <a:t>capacity building emphasis </a:t>
            </a:r>
            <a:r>
              <a:rPr lang="en-GB" sz="1800" dirty="0" smtClean="0"/>
              <a:t>for different audiences, for example: </a:t>
            </a:r>
          </a:p>
          <a:p>
            <a:pPr lvl="1"/>
            <a:r>
              <a:rPr lang="en-GB" sz="1800" dirty="0" smtClean="0"/>
              <a:t>Satellite Applications Catapult fosters </a:t>
            </a:r>
            <a:r>
              <a:rPr lang="en-GB" sz="1800" b="1" dirty="0" smtClean="0"/>
              <a:t>business and public body partnering</a:t>
            </a:r>
            <a:r>
              <a:rPr lang="en-GB" sz="1800" dirty="0" smtClean="0"/>
              <a:t>, including internationally.</a:t>
            </a:r>
          </a:p>
          <a:p>
            <a:pPr lvl="1"/>
            <a:r>
              <a:rPr lang="en-GB" sz="1800" dirty="0"/>
              <a:t>National Centre for Earth Observation has regular training courses of a scientific application and technical EO nature aimed at </a:t>
            </a:r>
            <a:r>
              <a:rPr lang="en-GB" sz="1800" b="1" dirty="0"/>
              <a:t>EO postgraduates, Early Career Researchers and new scientific entrants </a:t>
            </a:r>
            <a:r>
              <a:rPr lang="en-GB" sz="1800" dirty="0"/>
              <a:t>to the </a:t>
            </a:r>
            <a:r>
              <a:rPr lang="en-GB" sz="1800" dirty="0" smtClean="0"/>
              <a:t>field</a:t>
            </a:r>
            <a:r>
              <a:rPr lang="en-GB" sz="1800" dirty="0"/>
              <a:t>.</a:t>
            </a:r>
            <a:r>
              <a:rPr lang="en-GB" sz="1800" dirty="0" smtClean="0"/>
              <a:t> e.g</a:t>
            </a:r>
            <a:r>
              <a:rPr lang="en-GB" sz="1800" dirty="0"/>
              <a:t>.</a:t>
            </a:r>
            <a:r>
              <a:rPr lang="en-GB" sz="1800" dirty="0" smtClean="0"/>
              <a:t> international ODA projects on forestry, fires.</a:t>
            </a:r>
            <a:endParaRPr lang="en-GB" sz="1800" dirty="0"/>
          </a:p>
          <a:p>
            <a:pPr lvl="1"/>
            <a:r>
              <a:rPr lang="en-GB" sz="1800" dirty="0" smtClean="0"/>
              <a:t>Institute for Environmental Analytics fosters late stage research, software applications and training in Big Data aimed at </a:t>
            </a:r>
            <a:r>
              <a:rPr lang="en-GB" sz="1800" b="1" dirty="0" smtClean="0"/>
              <a:t>business, public bodies and general public</a:t>
            </a:r>
            <a:r>
              <a:rPr lang="en-GB" sz="1800" dirty="0" smtClean="0"/>
              <a:t>. </a:t>
            </a:r>
          </a:p>
          <a:p>
            <a:pPr lvl="1"/>
            <a:r>
              <a:rPr lang="en-GB" sz="1800" dirty="0" smtClean="0"/>
              <a:t>The Centre for Environmental Data Analysis supports the </a:t>
            </a:r>
            <a:r>
              <a:rPr lang="en-GB" sz="1800" b="1" dirty="0" smtClean="0"/>
              <a:t>computational and data storage aspects of capacity building activities </a:t>
            </a:r>
            <a:r>
              <a:rPr lang="en-GB" sz="1800" dirty="0" smtClean="0"/>
              <a:t>for UK projects and runs workshops/online training.</a:t>
            </a:r>
            <a:endParaRPr lang="en-GB" sz="1800" dirty="0" smtClean="0"/>
          </a:p>
        </p:txBody>
      </p:sp>
      <p:sp>
        <p:nvSpPr>
          <p:cNvPr id="3" name="Content Placeholder 2"/>
          <p:cNvSpPr>
            <a:spLocks noGrp="1"/>
          </p:cNvSpPr>
          <p:nvPr>
            <p:ph sz="quarter" idx="11"/>
          </p:nvPr>
        </p:nvSpPr>
        <p:spPr>
          <a:xfrm>
            <a:off x="1981200" y="304800"/>
            <a:ext cx="5486400" cy="533400"/>
          </a:xfrm>
        </p:spPr>
        <p:txBody>
          <a:bodyPr/>
          <a:lstStyle/>
          <a:p>
            <a:r>
              <a:rPr lang="en-GB" dirty="0" smtClean="0"/>
              <a:t>UK Capacity building landscape for EO</a:t>
            </a:r>
            <a:endParaRPr lang="en-GB" dirty="0"/>
          </a:p>
        </p:txBody>
      </p:sp>
    </p:spTree>
    <p:extLst>
      <p:ext uri="{BB962C8B-B14F-4D97-AF65-F5344CB8AC3E}">
        <p14:creationId xmlns:p14="http://schemas.microsoft.com/office/powerpoint/2010/main" val="12803398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600200"/>
            <a:ext cx="8305800" cy="4724400"/>
          </a:xfrm>
        </p:spPr>
        <p:txBody>
          <a:bodyPr/>
          <a:lstStyle/>
          <a:p>
            <a:r>
              <a:rPr lang="en-GB" dirty="0" smtClean="0"/>
              <a:t>Project-specific working fosters a </a:t>
            </a:r>
            <a:r>
              <a:rPr lang="en-GB" b="1" dirty="0" smtClean="0"/>
              <a:t>co-design, collaborative approach to solve specific problems, </a:t>
            </a:r>
            <a:r>
              <a:rPr lang="en-GB" dirty="0" smtClean="0"/>
              <a:t>with an emphasis on </a:t>
            </a:r>
            <a:r>
              <a:rPr lang="en-GB" b="1" dirty="0" smtClean="0"/>
              <a:t>sustainability, </a:t>
            </a:r>
            <a:r>
              <a:rPr lang="en-GB" dirty="0" smtClean="0"/>
              <a:t>building up expertise </a:t>
            </a:r>
            <a:r>
              <a:rPr lang="en-GB" dirty="0"/>
              <a:t>i</a:t>
            </a:r>
            <a:r>
              <a:rPr lang="en-GB" dirty="0" smtClean="0"/>
              <a:t>n-country.</a:t>
            </a:r>
          </a:p>
          <a:p>
            <a:r>
              <a:rPr lang="en-GB" dirty="0" smtClean="0"/>
              <a:t>ODA compliance essential for international capacity building.</a:t>
            </a:r>
          </a:p>
          <a:p>
            <a:r>
              <a:rPr lang="en-GB" dirty="0" smtClean="0"/>
              <a:t>Monitoring and evaluation </a:t>
            </a:r>
            <a:r>
              <a:rPr lang="en-GB" dirty="0" smtClean="0"/>
              <a:t>of </a:t>
            </a:r>
            <a:r>
              <a:rPr lang="en-GB" dirty="0" smtClean="0"/>
              <a:t>projects is reported to funders and measured by </a:t>
            </a:r>
            <a:r>
              <a:rPr lang="en-GB" b="1" dirty="0" smtClean="0"/>
              <a:t>long-term social impact</a:t>
            </a:r>
            <a:r>
              <a:rPr lang="en-GB" dirty="0" smtClean="0"/>
              <a:t>, e.g. independent monitoring and evaluation of IPP projects.</a:t>
            </a:r>
            <a:endParaRPr lang="en-GB" dirty="0" smtClean="0"/>
          </a:p>
          <a:p>
            <a:r>
              <a:rPr lang="en-GB" dirty="0" smtClean="0"/>
              <a:t>Collaboration and information-sharing tends to be ad-hoc and based on </a:t>
            </a:r>
            <a:r>
              <a:rPr lang="en-GB" b="1" dirty="0" smtClean="0"/>
              <a:t>personal networks between projects/universities, and fostered by umbrella organisations and academic networks.</a:t>
            </a:r>
          </a:p>
          <a:p>
            <a:r>
              <a:rPr lang="en-GB" dirty="0" smtClean="0"/>
              <a:t>New drive for join-up for UK partners working in EO projects internationally via meetings and workshops – UK Space Agency, UK Joint GEO/CEOS Office.</a:t>
            </a:r>
          </a:p>
          <a:p>
            <a:endParaRPr lang="en-GB" dirty="0" smtClean="0"/>
          </a:p>
        </p:txBody>
      </p:sp>
      <p:sp>
        <p:nvSpPr>
          <p:cNvPr id="7" name="Content Placeholder 6"/>
          <p:cNvSpPr>
            <a:spLocks noGrp="1"/>
          </p:cNvSpPr>
          <p:nvPr>
            <p:ph sz="quarter" idx="11"/>
          </p:nvPr>
        </p:nvSpPr>
        <p:spPr/>
        <p:txBody>
          <a:bodyPr/>
          <a:lstStyle/>
          <a:p>
            <a:r>
              <a:rPr lang="en-GB" dirty="0" smtClean="0"/>
              <a:t>Best practices and evaluation</a:t>
            </a:r>
            <a:endParaRPr lang="en-GB" dirty="0"/>
          </a:p>
        </p:txBody>
      </p:sp>
    </p:spTree>
    <p:extLst>
      <p:ext uri="{BB962C8B-B14F-4D97-AF65-F5344CB8AC3E}">
        <p14:creationId xmlns:p14="http://schemas.microsoft.com/office/powerpoint/2010/main" val="37438240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6142896" cy="4724400"/>
          </a:xfrm>
        </p:spPr>
        <p:txBody>
          <a:bodyPr/>
          <a:lstStyle/>
          <a:p>
            <a:r>
              <a:rPr lang="en-GB" b="1" dirty="0" err="1" smtClean="0"/>
              <a:t>DataLabs</a:t>
            </a:r>
            <a:r>
              <a:rPr lang="en-GB" dirty="0" smtClean="0"/>
              <a:t> for collaborative projects, based </a:t>
            </a:r>
            <a:r>
              <a:rPr lang="en-GB" dirty="0"/>
              <a:t>around </a:t>
            </a:r>
            <a:r>
              <a:rPr lang="en-GB" dirty="0" err="1"/>
              <a:t>Jupyter</a:t>
            </a:r>
            <a:r>
              <a:rPr lang="en-GB" dirty="0"/>
              <a:t> </a:t>
            </a:r>
            <a:r>
              <a:rPr lang="en-GB" dirty="0" smtClean="0"/>
              <a:t>notebooks with simple access to parallel compute via a browser ‘dashboard’, results publishable to a webpage.</a:t>
            </a:r>
          </a:p>
          <a:p>
            <a:r>
              <a:rPr lang="en-GB" b="1" dirty="0"/>
              <a:t>JASMIN </a:t>
            </a:r>
            <a:r>
              <a:rPr lang="en-GB" b="1" dirty="0" smtClean="0"/>
              <a:t>infrastructure</a:t>
            </a:r>
            <a:r>
              <a:rPr lang="en-GB" dirty="0" smtClean="0"/>
              <a:t>: provides </a:t>
            </a:r>
            <a:r>
              <a:rPr lang="en-GB" dirty="0"/>
              <a:t>storage and computational resources for development of </a:t>
            </a:r>
            <a:r>
              <a:rPr lang="en-GB" dirty="0" smtClean="0"/>
              <a:t>services via virtual machines over low bandwidth SSH </a:t>
            </a:r>
            <a:r>
              <a:rPr lang="en-GB" dirty="0" smtClean="0"/>
              <a:t>connections: </a:t>
            </a:r>
            <a:r>
              <a:rPr lang="en-GB" dirty="0" smtClean="0"/>
              <a:t>game-changing for collaborations in Africa e.g. </a:t>
            </a:r>
            <a:r>
              <a:rPr lang="en-GB" dirty="0" smtClean="0"/>
              <a:t>The Pest </a:t>
            </a:r>
            <a:r>
              <a:rPr lang="en-GB" dirty="0" smtClean="0"/>
              <a:t>Risk Information Service (PRISE</a:t>
            </a:r>
            <a:r>
              <a:rPr lang="en-GB" dirty="0" smtClean="0"/>
              <a:t>) project.</a:t>
            </a:r>
          </a:p>
          <a:p>
            <a:r>
              <a:rPr lang="en-GB" b="1" dirty="0" smtClean="0"/>
              <a:t>MOOCs:</a:t>
            </a:r>
            <a:r>
              <a:rPr lang="en-GB" dirty="0" smtClean="0"/>
              <a:t> UK involvement </a:t>
            </a:r>
            <a:r>
              <a:rPr lang="en-GB" dirty="0"/>
              <a:t>with ESA and </a:t>
            </a:r>
            <a:r>
              <a:rPr lang="en-GB" dirty="0" err="1" smtClean="0"/>
              <a:t>Eumetsat</a:t>
            </a:r>
            <a:r>
              <a:rPr lang="en-GB" dirty="0" smtClean="0"/>
              <a:t>; upcoming </a:t>
            </a:r>
            <a:r>
              <a:rPr lang="en-GB" b="1" dirty="0" smtClean="0"/>
              <a:t>online, free courses </a:t>
            </a:r>
            <a:r>
              <a:rPr lang="en-GB" dirty="0" smtClean="0"/>
              <a:t>by IEA: ‘Data Tree’ and ‘Big Data and the Environment’ (starts 25</a:t>
            </a:r>
            <a:r>
              <a:rPr lang="en-GB" baseline="30000" dirty="0" smtClean="0"/>
              <a:t>th</a:t>
            </a:r>
            <a:r>
              <a:rPr lang="en-GB" dirty="0" smtClean="0"/>
              <a:t> March 2019). Use quizzes, audio, video content, fully searchable from a </a:t>
            </a:r>
            <a:r>
              <a:rPr lang="en-GB" dirty="0"/>
              <a:t>dashboard. </a:t>
            </a:r>
            <a:r>
              <a:rPr lang="en-GB" dirty="0" smtClean="0"/>
              <a:t>IEA developing a course with NCEO on using </a:t>
            </a:r>
            <a:r>
              <a:rPr lang="en-GB" dirty="0"/>
              <a:t>climate data.</a:t>
            </a:r>
          </a:p>
          <a:p>
            <a:endParaRPr lang="en-GB" dirty="0" smtClean="0"/>
          </a:p>
          <a:p>
            <a:pPr marL="0" indent="0">
              <a:buNone/>
            </a:pPr>
            <a:endParaRPr lang="en-GB" dirty="0"/>
          </a:p>
          <a:p>
            <a:endParaRPr lang="en-GB" dirty="0" smtClean="0"/>
          </a:p>
        </p:txBody>
      </p:sp>
      <p:sp>
        <p:nvSpPr>
          <p:cNvPr id="3" name="Content Placeholder 2"/>
          <p:cNvSpPr>
            <a:spLocks noGrp="1"/>
          </p:cNvSpPr>
          <p:nvPr>
            <p:ph sz="quarter" idx="11"/>
          </p:nvPr>
        </p:nvSpPr>
        <p:spPr/>
        <p:txBody>
          <a:bodyPr/>
          <a:lstStyle/>
          <a:p>
            <a:r>
              <a:rPr lang="en-GB" dirty="0" smtClean="0"/>
              <a:t>Emerging technologies</a:t>
            </a:r>
            <a:endParaRPr lang="en-GB" dirty="0"/>
          </a:p>
        </p:txBody>
      </p:sp>
      <p:pic>
        <p:nvPicPr>
          <p:cNvPr id="5" name="Picture 4"/>
          <p:cNvPicPr>
            <a:picLocks noChangeAspect="1"/>
          </p:cNvPicPr>
          <p:nvPr/>
        </p:nvPicPr>
        <p:blipFill rotWithShape="1">
          <a:blip r:embed="rId3"/>
          <a:srcRect l="39166" t="24814" r="39167" b="42593"/>
          <a:stretch/>
        </p:blipFill>
        <p:spPr>
          <a:xfrm>
            <a:off x="6934200" y="1371600"/>
            <a:ext cx="1981200" cy="1676400"/>
          </a:xfrm>
          <a:prstGeom prst="rect">
            <a:avLst/>
          </a:prstGeom>
        </p:spPr>
      </p:pic>
      <p:pic>
        <p:nvPicPr>
          <p:cNvPr id="6" name="Picture 5"/>
          <p:cNvPicPr>
            <a:picLocks noChangeAspect="1"/>
          </p:cNvPicPr>
          <p:nvPr/>
        </p:nvPicPr>
        <p:blipFill rotWithShape="1">
          <a:blip r:embed="rId4"/>
          <a:srcRect l="26667" t="50000" r="40833" b="17407"/>
          <a:stretch/>
        </p:blipFill>
        <p:spPr>
          <a:xfrm>
            <a:off x="6600096" y="3352800"/>
            <a:ext cx="2315303" cy="1306068"/>
          </a:xfrm>
          <a:prstGeom prst="rect">
            <a:avLst/>
          </a:prstGeom>
        </p:spPr>
      </p:pic>
      <p:pic>
        <p:nvPicPr>
          <p:cNvPr id="7" name="Picture 6">
            <a:extLst>
              <a:ext uri="{FF2B5EF4-FFF2-40B4-BE49-F238E27FC236}">
                <a16:creationId xmlns:a16="http://schemas.microsoft.com/office/drawing/2014/main" xmlns="" xmlns:lc="http://schemas.openxmlformats.org/drawingml/2006/lockedCanvas" id="{36DA7998-155A-E240-A6B0-8F016C1A3A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7951" y="4721352"/>
            <a:ext cx="1727449" cy="2028703"/>
          </a:xfrm>
          <a:prstGeom prst="rect">
            <a:avLst/>
          </a:prstGeom>
        </p:spPr>
      </p:pic>
    </p:spTree>
    <p:extLst>
      <p:ext uri="{BB962C8B-B14F-4D97-AF65-F5344CB8AC3E}">
        <p14:creationId xmlns:p14="http://schemas.microsoft.com/office/powerpoint/2010/main" val="335808903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10335</TotalTime>
  <Words>582</Words>
  <Application>Microsoft Office PowerPoint</Application>
  <PresentationFormat>On-screen Show (4:3)</PresentationFormat>
  <Paragraphs>51</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 Bold</vt:lpstr>
      <vt:lpstr>Avenir Roman</vt:lpstr>
      <vt:lpstr>Calibri</vt:lpstr>
      <vt:lpstr>Courier New</vt:lpstr>
      <vt:lpstr>Droid Serif</vt:lpstr>
      <vt:lpstr>Proxima Nova Regular</vt:lpstr>
      <vt:lpstr>Wingdings</vt:lpstr>
      <vt:lpstr>Default</vt:lpstr>
      <vt:lpstr>Technologies, Tools, Methods for capacity building: UK</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Hebden, Sophie R. (Dr.)</cp:lastModifiedBy>
  <cp:revision>22</cp:revision>
  <dcterms:modified xsi:type="dcterms:W3CDTF">2019-03-01T08:52:52Z</dcterms:modified>
</cp:coreProperties>
</file>