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6" r:id="rId2"/>
    <p:sldId id="268" r:id="rId3"/>
    <p:sldId id="262" r:id="rId4"/>
    <p:sldId id="274" r:id="rId5"/>
    <p:sldId id="273" r:id="rId6"/>
    <p:sldId id="275" r:id="rId7"/>
    <p:sldId id="278" r:id="rId8"/>
    <p:sldId id="277" r:id="rId9"/>
    <p:sldId id="276" r:id="rId10"/>
    <p:sldId id="280" r:id="rId11"/>
    <p:sldId id="281" r:id="rId12"/>
    <p:sldId id="279" r:id="rId13"/>
  </p:sldIdLst>
  <p:sldSz cx="12192000" cy="6858000"/>
  <p:notesSz cx="6858000" cy="9144000"/>
  <p:defaultTextStyle>
    <a:lvl1pPr defTabSz="457200">
      <a:defRPr>
        <a:solidFill>
          <a:srgbClr val="002569"/>
        </a:solidFill>
      </a:defRPr>
    </a:lvl1pPr>
    <a:lvl2pPr indent="457200" defTabSz="457200">
      <a:defRPr>
        <a:solidFill>
          <a:srgbClr val="002569"/>
        </a:solidFill>
      </a:defRPr>
    </a:lvl2pPr>
    <a:lvl3pPr indent="914400" defTabSz="457200">
      <a:defRPr>
        <a:solidFill>
          <a:srgbClr val="002569"/>
        </a:solidFill>
      </a:defRPr>
    </a:lvl3pPr>
    <a:lvl4pPr indent="1371600" defTabSz="457200">
      <a:defRPr>
        <a:solidFill>
          <a:srgbClr val="002569"/>
        </a:solidFill>
      </a:defRPr>
    </a:lvl4pPr>
    <a:lvl5pPr indent="1828800" defTabSz="457200">
      <a:defRPr>
        <a:solidFill>
          <a:srgbClr val="002569"/>
        </a:solidFill>
      </a:defRPr>
    </a:lvl5pPr>
    <a:lvl6pPr indent="2286000" defTabSz="457200">
      <a:defRPr>
        <a:solidFill>
          <a:srgbClr val="002569"/>
        </a:solidFill>
      </a:defRPr>
    </a:lvl6pPr>
    <a:lvl7pPr indent="2743200" defTabSz="457200">
      <a:defRPr>
        <a:solidFill>
          <a:srgbClr val="002569"/>
        </a:solidFill>
      </a:defRPr>
    </a:lvl7pPr>
    <a:lvl8pPr indent="3200400" defTabSz="457200">
      <a:defRPr>
        <a:solidFill>
          <a:srgbClr val="002569"/>
        </a:solidFill>
      </a:defRPr>
    </a:lvl8pPr>
    <a:lvl9pPr indent="3657600" defTabSz="457200">
      <a:defRPr>
        <a:solidFill>
          <a:srgbClr val="002569"/>
        </a:solidFill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DDCA"/>
          </a:solidFill>
        </a:fill>
      </a:tcStyle>
    </a:wholeTbl>
    <a:band2H>
      <a:tcTxStyle/>
      <a:tcStyle>
        <a:tcBdr/>
        <a:fill>
          <a:solidFill>
            <a:srgbClr val="FFEFE6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firstRow>
  </a:tblStyle>
  <a:tblStyle styleId="{C7B018BB-80A7-4F77-B60F-C8B233D01FF8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EEE7283C-3CF3-47DC-8721-378D4A62B228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BCBCB"/>
          </a:solidFill>
        </a:fill>
      </a:tcStyle>
    </a:wholeTbl>
    <a:band2H>
      <a:tcTxStyle/>
      <a:tcStyle>
        <a:tcBdr/>
        <a:fill>
          <a:solidFill>
            <a:srgbClr val="EEE7E7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firstRow>
  </a:tblStyle>
  <a:tblStyle styleId="{CF821DB8-F4EB-4A41-A1BA-3FCAFE7338EE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7EA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9A00"/>
          </a:solidFill>
        </a:fill>
      </a:tcStyle>
    </a:firstCol>
    <a:la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9A00"/>
          </a:solidFill>
        </a:fill>
      </a:tcStyle>
    </a:firstRow>
  </a:tblStyle>
  <a:tblStyle styleId="{33BA23B1-9221-436E-865A-0063620EA4FD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BD3"/>
          </a:solidFill>
        </a:fill>
      </a:tcStyle>
    </a:wholeTbl>
    <a:band2H>
      <a:tcTxStyle/>
      <a:tcStyle>
        <a:tcBdr/>
        <a:fill>
          <a:solidFill>
            <a:srgbClr val="E6E7EA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firstRow>
  </a:tblStyle>
  <a:tblStyle styleId="{2708684C-4D16-4618-839F-0558EEFCDFE6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solidFill>
            <a:srgbClr val="002569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solidFill>
            <a:srgbClr val="002569">
              <a:alpha val="20000"/>
            </a:srgbClr>
          </a:solidFill>
        </a:fill>
      </a:tcStyle>
    </a:firstCol>
    <a:la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508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45"/>
    <p:restoredTop sz="94694"/>
  </p:normalViewPr>
  <p:slideViewPr>
    <p:cSldViewPr>
      <p:cViewPr varScale="1">
        <p:scale>
          <a:sx n="61" d="100"/>
          <a:sy n="61" d="100"/>
        </p:scale>
        <p:origin x="804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7A8C69-CA0F-4E50-9B3D-2E3472291FD5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30693F-6027-4AF8-B00C-81529E29D6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85000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 dirty="0"/>
          </a:p>
        </p:txBody>
      </p:sp>
      <p:sp>
        <p:nvSpPr>
          <p:cNvPr id="8" name="Shape 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53021836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1pPr>
    <a:lvl2pPr indent="228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2pPr>
    <a:lvl3pPr indent="457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3pPr>
    <a:lvl4pPr indent="685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4pPr>
    <a:lvl5pPr indent="9144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5pPr>
    <a:lvl6pPr indent="11430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6pPr>
    <a:lvl7pPr indent="1371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7pPr>
    <a:lvl8pPr indent="1600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8pPr>
    <a:lvl9pPr indent="1828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C0CBE-288C-D84B-B11F-1B62224BD7E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7595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207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xfrm>
            <a:off x="11684000" y="6629407"/>
            <a:ext cx="406400" cy="187285"/>
          </a:xfrm>
          <a:prstGeom prst="roundRect">
            <a:avLst/>
          </a:prstGeom>
          <a:solidFill>
            <a:schemeClr val="lt1">
              <a:alpha val="49000"/>
            </a:schemeClr>
          </a:solidFill>
          <a:ln>
            <a:solidFill>
              <a:schemeClr val="tx2">
                <a:alpha val="6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lvl1pPr algn="ctr">
              <a:defRPr lang="uk-UA" sz="1100" i="1" smtClean="0">
                <a:solidFill>
                  <a:schemeClr val="tx2"/>
                </a:solidFill>
                <a:latin typeface="+mj-lt"/>
                <a:ea typeface="+mj-ea"/>
                <a:cs typeface="Proxima Nova Regular"/>
              </a:defRPr>
            </a:lvl1pPr>
          </a:lstStyle>
          <a:p>
            <a:pPr defTabSz="914400"/>
            <a:fld id="{86CB4B4D-7CA3-9044-876B-883B54F8677D}" type="slidenum">
              <a:rPr lang="en-US" smtClean="0"/>
              <a:pPr defTabSz="914400"/>
              <a:t>‹#›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609600" y="1600200"/>
            <a:ext cx="10871200" cy="4724400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+mj-lt"/>
                <a:cs typeface="Arial" panose="020B0604020202020204" pitchFamily="34" charset="0"/>
              </a:defRPr>
            </a:lvl1pPr>
            <a:lvl2pPr marL="768927" indent="-311727">
              <a:buFont typeface="Courier New" panose="02070309020205020404" pitchFamily="49" charset="0"/>
              <a:buChar char="o"/>
              <a:defRPr sz="2000">
                <a:latin typeface="+mj-lt"/>
                <a:cs typeface="Arial" panose="020B0604020202020204" pitchFamily="34" charset="0"/>
              </a:defRPr>
            </a:lvl2pPr>
            <a:lvl3pPr marL="1188719" indent="-274319">
              <a:buFont typeface="Wingdings" panose="05000000000000000000" pitchFamily="2" charset="2"/>
              <a:buChar char="§"/>
              <a:defRPr sz="2000">
                <a:latin typeface="+mj-lt"/>
                <a:cs typeface="Arial" panose="020B0604020202020204" pitchFamily="34" charset="0"/>
              </a:defRPr>
            </a:lvl3pPr>
            <a:lvl4pPr>
              <a:defRPr sz="2000">
                <a:latin typeface="+mj-lt"/>
                <a:cs typeface="Arial" panose="020B0604020202020204" pitchFamily="34" charset="0"/>
              </a:defRPr>
            </a:lvl4pPr>
            <a:lvl5pPr>
              <a:defRPr sz="20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hape 3"/>
          <p:cNvSpPr/>
          <p:nvPr userDrawn="1"/>
        </p:nvSpPr>
        <p:spPr>
          <a:xfrm>
            <a:off x="101600" y="6629401"/>
            <a:ext cx="2032000" cy="187292"/>
          </a:xfrm>
          <a:prstGeom prst="roundRect">
            <a:avLst/>
          </a:prstGeom>
          <a:solidFill>
            <a:schemeClr val="lt1">
              <a:alpha val="49000"/>
            </a:schemeClr>
          </a:solidFill>
          <a:ln>
            <a:solidFill>
              <a:schemeClr val="tx2">
                <a:alpha val="60000"/>
              </a:schemeClr>
            </a:solidFill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lvl="0" algn="ctr" defTabSz="914400">
              <a:defRPr>
                <a:solidFill>
                  <a:srgbClr val="000000"/>
                </a:solidFill>
              </a:defRPr>
            </a:pPr>
            <a:r>
              <a:rPr lang="en-AU" sz="1100" i="1" dirty="0" smtClean="0">
                <a:solidFill>
                  <a:schemeClr val="tx2"/>
                </a:solidFill>
                <a:latin typeface="+mj-ea"/>
                <a:ea typeface="+mj-ea"/>
                <a:cs typeface="Proxima Nova Regular"/>
                <a:sym typeface="Proxima Nova Regular"/>
              </a:rPr>
              <a:t>CEOS</a:t>
            </a:r>
            <a:r>
              <a:rPr lang="en-AU" sz="1100" i="1" baseline="0" dirty="0">
                <a:solidFill>
                  <a:schemeClr val="tx2"/>
                </a:solidFill>
                <a:latin typeface="+mj-ea"/>
                <a:ea typeface="+mj-ea"/>
                <a:cs typeface="Proxima Nova Regular"/>
                <a:sym typeface="Proxima Nova Regular"/>
              </a:rPr>
              <a:t> </a:t>
            </a:r>
            <a:r>
              <a:rPr lang="en-AU" sz="1100" i="1" baseline="0" dirty="0" smtClean="0">
                <a:solidFill>
                  <a:schemeClr val="tx2"/>
                </a:solidFill>
                <a:latin typeface="+mj-ea"/>
                <a:ea typeface="+mj-ea"/>
                <a:cs typeface="Proxima Nova Regular"/>
                <a:sym typeface="Proxima Nova Regular"/>
              </a:rPr>
              <a:t>WGDisasters-13</a:t>
            </a:r>
            <a:endParaRPr sz="1100" i="1" dirty="0">
              <a:solidFill>
                <a:schemeClr val="tx2"/>
              </a:solidFill>
              <a:latin typeface="+mj-ea"/>
              <a:ea typeface="+mj-ea"/>
              <a:cs typeface="Proxima Nova Regular"/>
              <a:sym typeface="Proxima Nova Regular"/>
            </a:endParaRPr>
          </a:p>
        </p:txBody>
      </p:sp>
      <p:sp>
        <p:nvSpPr>
          <p:cNvPr id="9" name="Content Placeholder 3"/>
          <p:cNvSpPr>
            <a:spLocks noGrp="1"/>
          </p:cNvSpPr>
          <p:nvPr>
            <p:ph sz="quarter" idx="11" hasCustomPrompt="1"/>
          </p:nvPr>
        </p:nvSpPr>
        <p:spPr>
          <a:xfrm>
            <a:off x="2743200" y="304800"/>
            <a:ext cx="6604000" cy="533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tabLst/>
              <a:defRPr/>
            </a:pPr>
            <a:r>
              <a:rPr lang="en-US" dirty="0"/>
              <a:t>Title TBA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B6A81FF6-946A-DC43-A10A-05616ECCCD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91000">
                <a:srgbClr val="255B74"/>
              </a:gs>
              <a:gs pos="26000">
                <a:srgbClr val="05344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A5C90657-D4BF-2E40-8D75-7274E81EDD09}" type="datetime1">
              <a:rPr lang="en-US" smtClean="0"/>
              <a:pPr/>
              <a:t>3/12/2020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59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528">
          <p15:clr>
            <a:srgbClr val="FBAE40"/>
          </p15:clr>
        </p15:guide>
        <p15:guide id="2" pos="3408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310446" y="6412713"/>
            <a:ext cx="9629421" cy="35771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b="1" dirty="0">
                <a:latin typeface="Book Antiqua" pitchFamily="18" charset="0"/>
              </a:rPr>
              <a:t>The 27</a:t>
            </a:r>
            <a:r>
              <a:rPr lang="en-US" b="1" baseline="30000" dirty="0">
                <a:latin typeface="Book Antiqua" pitchFamily="18" charset="0"/>
              </a:rPr>
              <a:t>th</a:t>
            </a:r>
            <a:r>
              <a:rPr lang="en-US" b="1" dirty="0">
                <a:latin typeface="Book Antiqua" pitchFamily="18" charset="0"/>
              </a:rPr>
              <a:t>  CEOS Plenary – Montréal, Canada – 5-6 November, 2013</a:t>
            </a:r>
            <a:endParaRPr lang="en-US" b="1" dirty="0"/>
          </a:p>
        </p:txBody>
      </p:sp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9680354" y="6453965"/>
            <a:ext cx="2185581" cy="276999"/>
          </a:xfrm>
        </p:spPr>
        <p:txBody>
          <a:bodyPr/>
          <a:lstStyle>
            <a:lvl1pPr>
              <a:defRPr sz="1200">
                <a:latin typeface="Century Gothic" pitchFamily="34" charset="0"/>
              </a:defRPr>
            </a:lvl1pPr>
          </a:lstStyle>
          <a:p>
            <a:pPr>
              <a:defRPr/>
            </a:pPr>
            <a:fld id="{6BF8D2B0-EFB6-4DAA-9B0B-6F6B3A58082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3967692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sldNum" sz="quarter" idx="2"/>
          </p:nvPr>
        </p:nvSpPr>
        <p:spPr>
          <a:xfrm>
            <a:off x="9652000" y="6546856"/>
            <a:ext cx="2540000" cy="246221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r">
              <a:spcBef>
                <a:spcPts val="600"/>
              </a:spcBef>
              <a:defRPr sz="1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/>
            <a:fld id="{86CB4B4D-7CA3-9044-876B-883B54F8677D}" type="slidenum">
              <a:rPr/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ransition spd="med"/>
  <p:timing>
    <p:tnLst>
      <p:par>
        <p:cTn id="1" dur="indefinite" restart="never" nodeType="tmRoot"/>
      </p:par>
    </p:tnLst>
  </p:timing>
  <p:hf hdr="0" ftr="0" dt="0"/>
  <p:txStyles>
    <p:titleStyle>
      <a:lvl1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1pPr>
      <a:lvl2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2pPr>
      <a:lvl3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3pPr>
      <a:lvl4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4pPr>
      <a:lvl5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5pPr>
      <a:lvl6pPr indent="4572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6pPr>
      <a:lvl7pPr indent="9144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7pPr>
      <a:lvl8pPr indent="13716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8pPr>
      <a:lvl9pPr indent="18288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9pPr>
    </p:titleStyle>
    <p:bodyStyle>
      <a:lvl1pPr marL="3429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1pPr>
      <a:lvl2pPr marL="768927" indent="-311727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2pPr>
      <a:lvl3pPr marL="1188719" indent="-274319">
        <a:spcBef>
          <a:spcPts val="500"/>
        </a:spcBef>
        <a:buSzPct val="100000"/>
        <a:buFont typeface="Arial"/>
        <a:buChar char="o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3pPr>
      <a:lvl4pPr marL="1676400" indent="-304800">
        <a:spcBef>
          <a:spcPts val="500"/>
        </a:spcBef>
        <a:buSzPct val="100000"/>
        <a:buFont typeface="Arial"/>
        <a:buChar char="▪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4pPr>
      <a:lvl5pPr marL="21717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5pPr>
      <a:lvl6pPr indent="22860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6pPr>
      <a:lvl7pPr indent="27432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7pPr>
      <a:lvl8pPr indent="32004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8pPr>
      <a:lvl9pPr indent="36576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9pPr>
    </p:bodyStyle>
    <p:otherStyle>
      <a:lvl1pPr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ceos.org/wp-content/uploads/2014/09/WGDisasters_ToR_2019_v5.docx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 idx="4294967295"/>
          </p:nvPr>
        </p:nvSpPr>
        <p:spPr>
          <a:xfrm>
            <a:off x="1524000" y="2667000"/>
            <a:ext cx="6248400" cy="9169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l">
              <a:defRPr sz="4200" b="1">
                <a:latin typeface="Droid Serif"/>
                <a:ea typeface="Droid Serif"/>
                <a:cs typeface="Droid Serif"/>
                <a:sym typeface="Droid Serif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Working Group Disasters: </a:t>
            </a:r>
            <a:br>
              <a:rPr lang="en-US" sz="2400" dirty="0" smtClean="0">
                <a:solidFill>
                  <a:schemeClr val="bg1"/>
                </a:solidFill>
                <a:latin typeface="+mj-lt"/>
              </a:rPr>
            </a:b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Chairs Perspectives and </a:t>
            </a: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Capacity Building</a:t>
            </a:r>
            <a:endParaRPr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Shape 11"/>
          <p:cNvSpPr/>
          <p:nvPr/>
        </p:nvSpPr>
        <p:spPr>
          <a:xfrm>
            <a:off x="8458200" y="1854671"/>
            <a:ext cx="3581400" cy="1879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US" dirty="0" smtClean="0">
                <a:solidFill>
                  <a:schemeClr val="bg1"/>
                </a:solidFill>
                <a:latin typeface="+mj-lt"/>
                <a:ea typeface="Arial Bold"/>
                <a:cs typeface="Arial Bold"/>
                <a:sym typeface="Arial Bold"/>
              </a:rPr>
              <a:t>David Green</a:t>
            </a:r>
          </a:p>
          <a:p>
            <a:pPr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US" dirty="0" smtClean="0">
                <a:solidFill>
                  <a:schemeClr val="bg1"/>
                </a:solidFill>
                <a:latin typeface="+mj-lt"/>
                <a:ea typeface="Arial Bold"/>
                <a:cs typeface="Arial Bold"/>
                <a:sym typeface="Arial Bold"/>
              </a:rPr>
              <a:t>NASA, CEOS WGDisasters Chair</a:t>
            </a:r>
            <a:endParaRPr dirty="0">
              <a:solidFill>
                <a:schemeClr val="bg1"/>
              </a:solidFill>
              <a:latin typeface="+mj-lt"/>
              <a:ea typeface="Arial Bold"/>
              <a:cs typeface="Arial Bold"/>
              <a:sym typeface="Arial Bold"/>
            </a:endParaRPr>
          </a:p>
          <a:p>
            <a:pPr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AU" dirty="0" smtClean="0">
                <a:solidFill>
                  <a:schemeClr val="bg1"/>
                </a:solidFill>
                <a:latin typeface="+mj-lt"/>
                <a:ea typeface="Arial Bold"/>
                <a:cs typeface="Arial Bold"/>
                <a:sym typeface="Arial Bold"/>
              </a:rPr>
              <a:t>CEOS </a:t>
            </a:r>
            <a:r>
              <a:rPr lang="en-AU" dirty="0" smtClean="0">
                <a:solidFill>
                  <a:schemeClr val="bg1"/>
                </a:solidFill>
                <a:latin typeface="+mj-lt"/>
                <a:ea typeface="Arial Bold"/>
                <a:cs typeface="Arial Bold"/>
                <a:sym typeface="Arial Bold"/>
              </a:rPr>
              <a:t>WGDisasters-13, </a:t>
            </a:r>
          </a:p>
          <a:p>
            <a:pPr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AU" dirty="0" smtClean="0">
                <a:solidFill>
                  <a:schemeClr val="bg1"/>
                </a:solidFill>
                <a:latin typeface="+mj-lt"/>
                <a:ea typeface="Arial Bold"/>
                <a:cs typeface="Arial Bold"/>
                <a:sym typeface="Arial Bold"/>
              </a:rPr>
              <a:t>Virtual, 09 </a:t>
            </a:r>
            <a:r>
              <a:rPr lang="en-AU" dirty="0" smtClean="0">
                <a:solidFill>
                  <a:schemeClr val="bg1"/>
                </a:solidFill>
                <a:latin typeface="+mj-lt"/>
                <a:ea typeface="Arial Bold"/>
                <a:cs typeface="Arial Bold"/>
                <a:sym typeface="Arial Bold"/>
              </a:rPr>
              <a:t>– 13</a:t>
            </a:r>
            <a:r>
              <a:rPr lang="en-AU" dirty="0">
                <a:solidFill>
                  <a:schemeClr val="bg1"/>
                </a:solidFill>
                <a:latin typeface="+mj-lt"/>
                <a:ea typeface="Arial Bold"/>
                <a:cs typeface="Arial Bold"/>
                <a:sym typeface="Arial Bold"/>
              </a:rPr>
              <a:t> </a:t>
            </a:r>
            <a:r>
              <a:rPr lang="en-AU" dirty="0" smtClean="0">
                <a:solidFill>
                  <a:schemeClr val="bg1"/>
                </a:solidFill>
                <a:latin typeface="+mj-lt"/>
                <a:ea typeface="Arial Bold"/>
                <a:cs typeface="Arial Bold"/>
                <a:sym typeface="Arial Bold"/>
              </a:rPr>
              <a:t>March 2020</a:t>
            </a:r>
            <a:endParaRPr dirty="0">
              <a:solidFill>
                <a:schemeClr val="bg1"/>
              </a:solidFill>
              <a:latin typeface="+mj-lt"/>
              <a:ea typeface="Arial Bold"/>
              <a:cs typeface="Arial Bold"/>
              <a:sym typeface="Arial Bold"/>
            </a:endParaRPr>
          </a:p>
        </p:txBody>
      </p:sp>
      <p:pic>
        <p:nvPicPr>
          <p:cNvPr id="12" name="ceos_logo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447800" y="1066800"/>
            <a:ext cx="3206895" cy="1143737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10"/>
          <p:cNvSpPr txBox="1">
            <a:spLocks/>
          </p:cNvSpPr>
          <p:nvPr/>
        </p:nvSpPr>
        <p:spPr>
          <a:xfrm>
            <a:off x="1524000" y="2286000"/>
            <a:ext cx="4482604" cy="210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l">
              <a:defRPr sz="4200" b="1">
                <a:solidFill>
                  <a:srgbClr val="FFFFFF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defTabSz="914400">
              <a:defRPr sz="1800" b="0">
                <a:solidFill>
                  <a:srgbClr val="000000"/>
                </a:solidFill>
              </a:defRPr>
            </a:pPr>
            <a:r>
              <a:rPr lang="en-US" sz="1400" dirty="0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Committee on Earth Observation Satellites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583930"/>
            <a:ext cx="12201033" cy="3121669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en-US" smtClean="0"/>
              <a:pPr defTabSz="914400"/>
              <a:t>10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Demonstrations based on science results and trainings of data processing platforms</a:t>
            </a:r>
          </a:p>
          <a:p>
            <a:pPr lvl="1"/>
            <a:r>
              <a:rPr lang="en-US" dirty="0" smtClean="0"/>
              <a:t>GeoHazards Exploitation Platform GEP and related satellite services (TEPs)</a:t>
            </a:r>
          </a:p>
          <a:p>
            <a:r>
              <a:rPr lang="en-US" dirty="0" smtClean="0"/>
              <a:t>Presentations and trainings at international science conferences and other workshops</a:t>
            </a:r>
          </a:p>
          <a:p>
            <a:r>
              <a:rPr lang="en-US" dirty="0" smtClean="0"/>
              <a:t>Materials on CEOS Webpage</a:t>
            </a:r>
          </a:p>
          <a:p>
            <a:r>
              <a:rPr lang="en-US" dirty="0" smtClean="0"/>
              <a:t>Publications and digital libraries</a:t>
            </a:r>
          </a:p>
          <a:p>
            <a:r>
              <a:rPr lang="en-US" dirty="0" smtClean="0"/>
              <a:t>Blogs posts and tweets</a:t>
            </a:r>
          </a:p>
          <a:p>
            <a:r>
              <a:rPr lang="en-US" dirty="0" smtClean="0"/>
              <a:t>MOOCs</a:t>
            </a:r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Future work on “Network Resources” needs CB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err="1" smtClean="0"/>
              <a:t>Geohazards</a:t>
            </a:r>
            <a:r>
              <a:rPr lang="en-US" dirty="0" smtClean="0"/>
              <a:t> Lab Outreach and CB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3048000"/>
            <a:ext cx="4683681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10831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84" t="9534" r="34750" b="681"/>
          <a:stretch/>
        </p:blipFill>
        <p:spPr bwMode="auto">
          <a:xfrm>
            <a:off x="363980" y="1143000"/>
            <a:ext cx="3369819" cy="5125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9056370" y="3891081"/>
            <a:ext cx="246204" cy="1018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2"/>
          <p:cNvSpPr txBox="1">
            <a:spLocks/>
          </p:cNvSpPr>
          <p:nvPr/>
        </p:nvSpPr>
        <p:spPr>
          <a:xfrm>
            <a:off x="2806168" y="262600"/>
            <a:ext cx="7476897" cy="40010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2"/>
                </a:solidFill>
                <a:latin typeface="Verdana"/>
                <a:ea typeface="MS PGothic" pitchFamily="34" charset="-128"/>
                <a:cs typeface="Verdana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70C0"/>
                </a:solidFill>
                <a:latin typeface="Verdana" pitchFamily="34" charset="0"/>
                <a:ea typeface="MS PGothic" pitchFamily="34" charset="-128"/>
                <a:cs typeface="Verdana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70C0"/>
                </a:solidFill>
                <a:latin typeface="Verdana" pitchFamily="34" charset="0"/>
                <a:ea typeface="MS PGothic" pitchFamily="34" charset="-128"/>
                <a:cs typeface="Verdana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70C0"/>
                </a:solidFill>
                <a:latin typeface="Verdana" pitchFamily="34" charset="0"/>
                <a:ea typeface="MS PGothic" pitchFamily="34" charset="-128"/>
                <a:cs typeface="Verdana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70C0"/>
                </a:solidFill>
                <a:latin typeface="Verdana" pitchFamily="34" charset="0"/>
                <a:ea typeface="MS PGothic" pitchFamily="34" charset="-128"/>
                <a:cs typeface="Verdana" charset="0"/>
              </a:defRPr>
            </a:lvl5pPr>
            <a:lvl6pPr marL="457178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354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532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708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US" sz="2400" b="1" dirty="0">
                <a:solidFill>
                  <a:schemeClr val="bg1"/>
                </a:solidFill>
                <a:latin typeface="+mn-lt"/>
              </a:rPr>
              <a:t>Animate &amp; Communicate Scientific Results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380B296-FC6B-B148-B3B8-9293E77A42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24" t="16198" r="33171" b="18481"/>
          <a:stretch/>
        </p:blipFill>
        <p:spPr>
          <a:xfrm>
            <a:off x="2167831" y="2483361"/>
            <a:ext cx="3310502" cy="43746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DF28DF-FD0C-C947-A2B3-4090DCA87E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21" t="37723" r="32639" b="21734"/>
          <a:stretch/>
        </p:blipFill>
        <p:spPr>
          <a:xfrm>
            <a:off x="5312083" y="1116900"/>
            <a:ext cx="3110529" cy="246477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96B4473-14C8-AD4C-9572-52AA99E0F54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5" t="32199" r="33196" b="17615"/>
          <a:stretch/>
        </p:blipFill>
        <p:spPr>
          <a:xfrm>
            <a:off x="8119874" y="1670830"/>
            <a:ext cx="3340022" cy="28277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4B2C48-7912-F14D-877E-E1749F3539F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11" t="30038" r="34038" b="27035"/>
          <a:stretch/>
        </p:blipFill>
        <p:spPr>
          <a:xfrm>
            <a:off x="5734766" y="3492365"/>
            <a:ext cx="3306007" cy="25325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6FB41B-00E4-8542-A67D-BEFA62A4321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65" t="46114" r="33037" b="14336"/>
          <a:stretch/>
        </p:blipFill>
        <p:spPr>
          <a:xfrm>
            <a:off x="8783425" y="4252949"/>
            <a:ext cx="3408575" cy="243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487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en-US" smtClean="0"/>
              <a:pPr defTabSz="914400"/>
              <a:t>12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609600" y="1600199"/>
            <a:ext cx="7467600" cy="5029207"/>
          </a:xfrm>
        </p:spPr>
        <p:txBody>
          <a:bodyPr/>
          <a:lstStyle/>
          <a:p>
            <a:r>
              <a:rPr lang="en-US" dirty="0" smtClean="0"/>
              <a:t>Capacity building Roadmap and strategy papers</a:t>
            </a:r>
          </a:p>
          <a:p>
            <a:r>
              <a:rPr lang="en-US" dirty="0" smtClean="0"/>
              <a:t>Include high level decision makers for policy and governance</a:t>
            </a:r>
          </a:p>
          <a:p>
            <a:r>
              <a:rPr lang="en-US" dirty="0" smtClean="0"/>
              <a:t>Articulate </a:t>
            </a:r>
            <a:r>
              <a:rPr lang="en-US" dirty="0"/>
              <a:t>critical linkages and </a:t>
            </a:r>
            <a:r>
              <a:rPr lang="en-US" dirty="0" smtClean="0"/>
              <a:t>scenarios </a:t>
            </a:r>
            <a:r>
              <a:rPr lang="en-US" dirty="0"/>
              <a:t>for further </a:t>
            </a:r>
            <a:r>
              <a:rPr lang="en-US" dirty="0" smtClean="0"/>
              <a:t>systemic approaches to CB collaboration</a:t>
            </a:r>
          </a:p>
          <a:p>
            <a:r>
              <a:rPr lang="en-US" dirty="0" smtClean="0"/>
              <a:t>Locally-owned EO and products database/catalogues</a:t>
            </a:r>
            <a:endParaRPr lang="en-US" dirty="0"/>
          </a:p>
          <a:p>
            <a:r>
              <a:rPr lang="en-US" dirty="0" smtClean="0"/>
              <a:t>Propose </a:t>
            </a:r>
            <a:r>
              <a:rPr lang="en-US" dirty="0"/>
              <a:t>ideas for future </a:t>
            </a:r>
            <a:r>
              <a:rPr lang="en-US" dirty="0" smtClean="0"/>
              <a:t>WGD-</a:t>
            </a:r>
            <a:r>
              <a:rPr lang="en-US" dirty="0" err="1" smtClean="0"/>
              <a:t>WGCapD</a:t>
            </a:r>
            <a:r>
              <a:rPr lang="en-US" dirty="0" smtClean="0"/>
              <a:t> demonstrator(s)</a:t>
            </a:r>
            <a:endParaRPr lang="en-US" dirty="0"/>
          </a:p>
          <a:p>
            <a:r>
              <a:rPr lang="en-US" dirty="0" smtClean="0"/>
              <a:t>Develop </a:t>
            </a:r>
            <a:r>
              <a:rPr lang="en-US" dirty="0"/>
              <a:t>a clear baseline for partner contributions to the </a:t>
            </a:r>
            <a:r>
              <a:rPr lang="en-US" dirty="0" smtClean="0"/>
              <a:t>future demonstrator(s</a:t>
            </a:r>
            <a:r>
              <a:rPr lang="en-US" dirty="0"/>
              <a:t>) </a:t>
            </a:r>
            <a:endParaRPr lang="en-US" dirty="0" smtClean="0"/>
          </a:p>
          <a:p>
            <a:r>
              <a:rPr lang="en-US" dirty="0">
                <a:solidFill>
                  <a:srgbClr val="002060"/>
                </a:solidFill>
              </a:rPr>
              <a:t>Focus on i</a:t>
            </a:r>
            <a:r>
              <a:rPr lang="en-US" dirty="0" smtClean="0">
                <a:solidFill>
                  <a:srgbClr val="002060"/>
                </a:solidFill>
              </a:rPr>
              <a:t>nternships and trainings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 smtClean="0"/>
              <a:t>Opportunistic meetings and scientific sessions</a:t>
            </a:r>
          </a:p>
          <a:p>
            <a:r>
              <a:rPr lang="en-US" dirty="0"/>
              <a:t>S</a:t>
            </a:r>
            <a:r>
              <a:rPr lang="en-US" dirty="0" smtClean="0"/>
              <a:t>pecialized CEOS-sponsored workshops and conference sessions</a:t>
            </a:r>
          </a:p>
          <a:p>
            <a:r>
              <a:rPr lang="en-US" dirty="0" smtClean="0"/>
              <a:t>Link with development agencies and civil society organizations</a:t>
            </a:r>
            <a:endParaRPr lang="en-US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sz="3600" dirty="0" smtClean="0"/>
              <a:t>Next Steps</a:t>
            </a:r>
            <a:endParaRPr lang="en-US" sz="3600" dirty="0"/>
          </a:p>
        </p:txBody>
      </p:sp>
      <p:pic>
        <p:nvPicPr>
          <p:cNvPr id="5" name="Immagine 8">
            <a:extLst>
              <a:ext uri="{FF2B5EF4-FFF2-40B4-BE49-F238E27FC236}">
                <a16:creationId xmlns:a16="http://schemas.microsoft.com/office/drawing/2014/main" id="{3734FBB1-075F-4447-A371-3F3D4FE585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8" t="17778" r="2321" b="13703"/>
          <a:stretch/>
        </p:blipFill>
        <p:spPr>
          <a:xfrm>
            <a:off x="8077200" y="1635556"/>
            <a:ext cx="3732587" cy="2311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264629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en-US" smtClean="0"/>
              <a:pPr defTabSz="914400"/>
              <a:t>2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30048" y="1187676"/>
            <a:ext cx="11480800" cy="5410200"/>
          </a:xfrm>
        </p:spPr>
        <p:txBody>
          <a:bodyPr/>
          <a:lstStyle/>
          <a:p>
            <a:pPr marL="514350" indent="-514350">
              <a:buFont typeface="+mj-lt"/>
              <a:buAutoNum type="romanUcPeriod"/>
            </a:pPr>
            <a:r>
              <a:rPr lang="en-US" dirty="0" smtClean="0"/>
              <a:t>Introduction</a:t>
            </a:r>
          </a:p>
          <a:p>
            <a:pPr marL="940377" lvl="1" indent="-514350">
              <a:buFont typeface="+mj-lt"/>
              <a:buAutoNum type="romanLcPeriod"/>
            </a:pPr>
            <a:r>
              <a:rPr lang="en-US" dirty="0" smtClean="0"/>
              <a:t>CEOS and GEO</a:t>
            </a:r>
            <a:r>
              <a:rPr lang="en-US" dirty="0"/>
              <a:t>:</a:t>
            </a:r>
            <a:r>
              <a:rPr lang="en-US" dirty="0" smtClean="0"/>
              <a:t> </a:t>
            </a:r>
            <a:r>
              <a:rPr lang="en-US" dirty="0" smtClean="0"/>
              <a:t>Shared Strategies</a:t>
            </a:r>
            <a:r>
              <a:rPr lang="en-US" dirty="0" smtClean="0"/>
              <a:t>, Communities and Work plans </a:t>
            </a:r>
          </a:p>
          <a:p>
            <a:pPr marL="940377" lvl="1" indent="-514350">
              <a:buFont typeface="+mj-lt"/>
              <a:buAutoNum type="romanLcPeriod"/>
            </a:pPr>
            <a:r>
              <a:rPr lang="en-US" dirty="0" smtClean="0"/>
              <a:t>Strategic significance of Capacity Building and Sendai Framework</a:t>
            </a:r>
            <a:endParaRPr lang="en-US" dirty="0" smtClean="0"/>
          </a:p>
          <a:p>
            <a:pPr marL="514350" indent="-514350">
              <a:buFont typeface="+mj-lt"/>
              <a:buAutoNum type="romanUcPeriod"/>
            </a:pPr>
            <a:r>
              <a:rPr lang="en-US" dirty="0" smtClean="0"/>
              <a:t>WGDisasters serving CEOS member agencies</a:t>
            </a:r>
          </a:p>
          <a:p>
            <a:pPr marL="940377" lvl="1" indent="-514350">
              <a:buFont typeface="+mj-lt"/>
              <a:buAutoNum type="romanLcPeriod"/>
            </a:pPr>
            <a:r>
              <a:rPr lang="en-US" dirty="0" smtClean="0"/>
              <a:t>Terms </a:t>
            </a:r>
            <a:r>
              <a:rPr lang="en-US" dirty="0"/>
              <a:t>of Reference </a:t>
            </a:r>
            <a:r>
              <a:rPr lang="en-US" sz="1800" dirty="0">
                <a:hlinkClick r:id="rId2"/>
              </a:rPr>
              <a:t>http://</a:t>
            </a:r>
            <a:r>
              <a:rPr lang="en-US" sz="1800" dirty="0" smtClean="0">
                <a:hlinkClick r:id="rId2"/>
              </a:rPr>
              <a:t>ceos.org/wp-content/uploads/2014/09/WGDisasters_ToR_2019_v5.docx</a:t>
            </a:r>
            <a:r>
              <a:rPr lang="en-US" sz="1800" dirty="0" smtClean="0"/>
              <a:t> </a:t>
            </a:r>
          </a:p>
          <a:p>
            <a:pPr marL="940377" lvl="1" indent="-514350">
              <a:buFont typeface="+mj-lt"/>
              <a:buAutoNum type="romanLcPeriod"/>
            </a:pPr>
            <a:r>
              <a:rPr lang="en-US" dirty="0" smtClean="0"/>
              <a:t>Members</a:t>
            </a:r>
          </a:p>
          <a:p>
            <a:pPr marL="514350" indent="-514350">
              <a:buFont typeface="+mj-lt"/>
              <a:buAutoNum type="romanUcPeriod"/>
            </a:pPr>
            <a:r>
              <a:rPr lang="en-US" dirty="0" smtClean="0"/>
              <a:t>Implementation(Geography</a:t>
            </a:r>
            <a:r>
              <a:rPr lang="en-US" dirty="0"/>
              <a:t>, Milestones, </a:t>
            </a:r>
            <a:r>
              <a:rPr lang="en-US" dirty="0" smtClean="0"/>
              <a:t>Dependencies)</a:t>
            </a:r>
            <a:endParaRPr lang="en-US" dirty="0"/>
          </a:p>
          <a:p>
            <a:pPr marL="940377" lvl="1" indent="-514350">
              <a:buFont typeface="+mj-lt"/>
              <a:buAutoNum type="romanLcPeriod"/>
            </a:pPr>
            <a:r>
              <a:rPr lang="en-US" dirty="0" smtClean="0"/>
              <a:t>Pilots: </a:t>
            </a:r>
            <a:r>
              <a:rPr lang="en-US" dirty="0" smtClean="0"/>
              <a:t>Landslides (optical and SAR), </a:t>
            </a:r>
            <a:r>
              <a:rPr lang="en-US" dirty="0" smtClean="0"/>
              <a:t>GEO/LEO/SAR Floods (CGMS and CEOS)  </a:t>
            </a:r>
          </a:p>
          <a:p>
            <a:pPr marL="940377" lvl="1" indent="-514350">
              <a:buFont typeface="+mj-lt"/>
              <a:buAutoNum type="romanLcPeriod"/>
            </a:pPr>
            <a:r>
              <a:rPr lang="en-US" dirty="0" smtClean="0"/>
              <a:t>GEO for Disaster Risk Management (GEO4DRM), Geohazard Supersites and Natural Labs (GSNL), Data </a:t>
            </a:r>
            <a:r>
              <a:rPr lang="en-US" dirty="0"/>
              <a:t>Access for Risk </a:t>
            </a:r>
            <a:r>
              <a:rPr lang="en-US" dirty="0" smtClean="0"/>
              <a:t>Management (GEO-DARMA)</a:t>
            </a:r>
          </a:p>
          <a:p>
            <a:pPr marL="940377" lvl="1" indent="-514350">
              <a:buFont typeface="+mj-lt"/>
              <a:buAutoNum type="romanLcPeriod"/>
            </a:pPr>
            <a:r>
              <a:rPr lang="en-US" dirty="0" err="1" smtClean="0"/>
              <a:t>Geohazards</a:t>
            </a:r>
            <a:r>
              <a:rPr lang="en-US" dirty="0" smtClean="0"/>
              <a:t> Labs (platform and </a:t>
            </a:r>
          </a:p>
          <a:p>
            <a:pPr marL="940377" lvl="1" indent="-514350">
              <a:buFont typeface="+mj-lt"/>
              <a:buAutoNum type="romanLcPeriod"/>
            </a:pPr>
            <a:r>
              <a:rPr lang="en-US" dirty="0" smtClean="0"/>
              <a:t>Demonstrators: Volcanoes, Seismic Hazards </a:t>
            </a:r>
          </a:p>
          <a:p>
            <a:pPr marL="940377" lvl="1" indent="-514350">
              <a:buFont typeface="+mj-lt"/>
              <a:buAutoNum type="romanLcPeriod"/>
            </a:pPr>
            <a:r>
              <a:rPr lang="en-US" dirty="0" smtClean="0"/>
              <a:t>Recovery Observatory: Haiti, Generic </a:t>
            </a:r>
          </a:p>
          <a:p>
            <a:pPr marL="940377" lvl="1" indent="-514350">
              <a:buFont typeface="+mj-lt"/>
              <a:buAutoNum type="romanLcPeriod"/>
            </a:pPr>
            <a:r>
              <a:rPr lang="en-US" dirty="0" smtClean="0"/>
              <a:t>International Disaster Charter</a:t>
            </a:r>
          </a:p>
          <a:p>
            <a:pPr marL="940377" lvl="1" indent="-514350">
              <a:buFont typeface="+mj-lt"/>
              <a:buAutoNum type="romanLcPeriod"/>
            </a:pPr>
            <a:r>
              <a:rPr lang="en-US" dirty="0" smtClean="0"/>
              <a:t>Under consideration: Geodesy4Sendai (Tsunami); Wildfires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808762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en-US" smtClean="0"/>
              <a:pPr defTabSz="914400"/>
              <a:t>3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33400" y="1371600"/>
            <a:ext cx="10871200" cy="4724400"/>
          </a:xfrm>
        </p:spPr>
        <p:txBody>
          <a:bodyPr/>
          <a:lstStyle/>
          <a:p>
            <a:r>
              <a:rPr lang="en-US" dirty="0" smtClean="0"/>
              <a:t>Main Objectives</a:t>
            </a:r>
          </a:p>
          <a:p>
            <a:pPr lvl="1"/>
            <a:r>
              <a:rPr lang="en-US" dirty="0" smtClean="0"/>
              <a:t>Support efforts of DRM authorities in protecting lives and safeguarding property by means of EO and science-based analyses</a:t>
            </a:r>
          </a:p>
          <a:p>
            <a:pPr lvl="1"/>
            <a:r>
              <a:rPr lang="en-US" dirty="0" smtClean="0"/>
              <a:t>Foster increased use of EO in support of DRM</a:t>
            </a:r>
          </a:p>
          <a:p>
            <a:pPr lvl="1"/>
            <a:r>
              <a:rPr lang="en-US" dirty="0" smtClean="0"/>
              <a:t>Support implementation of Sendai Framework, and contribute to Priority 1 “Understanding Risk”</a:t>
            </a:r>
          </a:p>
          <a:p>
            <a:pPr lvl="1"/>
            <a:r>
              <a:rPr lang="en-US" dirty="0" smtClean="0"/>
              <a:t>Raise awareness of politicians, decision-makers, major stakeholders of benefits of EO in all phases of DRM</a:t>
            </a:r>
          </a:p>
          <a:p>
            <a:r>
              <a:rPr lang="en-US" dirty="0" smtClean="0"/>
              <a:t>In pursuit of these objectives, WGDisasters should:</a:t>
            </a:r>
          </a:p>
          <a:p>
            <a:pPr lvl="1"/>
            <a:r>
              <a:rPr lang="en-US" dirty="0" smtClean="0"/>
              <a:t>Contribute to the monitoring of the implementation of this Framework</a:t>
            </a:r>
          </a:p>
          <a:p>
            <a:pPr lvl="1"/>
            <a:r>
              <a:rPr lang="en-US" dirty="0" smtClean="0"/>
              <a:t>Support the work of international initiatives such as for instance GEO</a:t>
            </a:r>
          </a:p>
          <a:p>
            <a:pPr lvl="1"/>
            <a:r>
              <a:rPr lang="en-US" dirty="0" smtClean="0"/>
              <a:t>Strive to increase the awareness of decision-makers of the critical role of EO</a:t>
            </a:r>
          </a:p>
          <a:p>
            <a:pPr lvl="1"/>
            <a:r>
              <a:rPr lang="en-US" dirty="0" smtClean="0"/>
              <a:t>Reinforce the need for enhanced satellite EO programs to address DRM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sz="2800" dirty="0" smtClean="0"/>
              <a:t>WGDisaster ToR (2019)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8181175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DD93C6-2DA5-5C4D-9E1A-04168521DC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81" y="2696067"/>
            <a:ext cx="3388190" cy="409139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85D6A00-BD97-DB44-954C-5FD0CBDAA800}"/>
              </a:ext>
            </a:extLst>
          </p:cNvPr>
          <p:cNvSpPr/>
          <p:nvPr/>
        </p:nvSpPr>
        <p:spPr>
          <a:xfrm>
            <a:off x="123055" y="1695473"/>
            <a:ext cx="301268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65CBF9"/>
                </a:solidFill>
              </a:rPr>
              <a:t>InSAR</a:t>
            </a:r>
            <a:r>
              <a:rPr lang="en-US" dirty="0">
                <a:solidFill>
                  <a:srgbClr val="65CBF9"/>
                </a:solidFill>
              </a:rPr>
              <a:t> Interferogram – Science</a:t>
            </a:r>
          </a:p>
          <a:p>
            <a:r>
              <a:rPr lang="en-US" dirty="0">
                <a:solidFill>
                  <a:srgbClr val="F4F0BC"/>
                </a:solidFill>
              </a:rPr>
              <a:t>Ridgecrest Earthquake</a:t>
            </a:r>
          </a:p>
          <a:p>
            <a:r>
              <a:rPr lang="en-US" dirty="0">
                <a:solidFill>
                  <a:srgbClr val="F4F0BC"/>
                </a:solidFill>
              </a:rPr>
              <a:t>July 4, 2019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103C46-FBDF-A844-ADE7-69DA060AE3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0220" y="3208643"/>
            <a:ext cx="4440566" cy="27586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65E42E-A12B-4D47-AD37-5BFC73528C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9335" y="3208644"/>
            <a:ext cx="3929724" cy="2769658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54EBD6B5-D1C7-5249-B114-066385381317}"/>
              </a:ext>
            </a:extLst>
          </p:cNvPr>
          <p:cNvSpPr txBox="1">
            <a:spLocks/>
          </p:cNvSpPr>
          <p:nvPr/>
        </p:nvSpPr>
        <p:spPr>
          <a:xfrm>
            <a:off x="101600" y="202316"/>
            <a:ext cx="11137900" cy="1200329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>
                <a:solidFill>
                  <a:srgbClr val="65CBF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dirty="0"/>
              <a:t>Cross-Cutting Disaster Science Outcomes</a:t>
            </a:r>
            <a:br>
              <a:rPr lang="en-US" dirty="0"/>
            </a:br>
            <a:r>
              <a:rPr lang="en-US" dirty="0" smtClean="0">
                <a:solidFill>
                  <a:srgbClr val="EDF4B9"/>
                </a:solidFill>
              </a:rPr>
              <a:t>Imaging </a:t>
            </a:r>
            <a:r>
              <a:rPr lang="en-US" dirty="0">
                <a:solidFill>
                  <a:srgbClr val="EDF4B9"/>
                </a:solidFill>
              </a:rPr>
              <a:t>and Analysis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5F38-631A-A249-AC32-0D252934DC42}"/>
              </a:ext>
            </a:extLst>
          </p:cNvPr>
          <p:cNvSpPr/>
          <p:nvPr/>
        </p:nvSpPr>
        <p:spPr>
          <a:xfrm>
            <a:off x="4838693" y="2192980"/>
            <a:ext cx="214437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65CBF9"/>
                </a:solidFill>
              </a:rPr>
              <a:t>Displacement Map</a:t>
            </a:r>
          </a:p>
          <a:p>
            <a:r>
              <a:rPr lang="en-US" sz="2000" dirty="0">
                <a:solidFill>
                  <a:srgbClr val="F4F0BC"/>
                </a:solidFill>
              </a:rPr>
              <a:t>Puerto Rico EQ</a:t>
            </a:r>
          </a:p>
          <a:p>
            <a:r>
              <a:rPr lang="en-US" sz="2000" dirty="0">
                <a:solidFill>
                  <a:srgbClr val="F4F0BC"/>
                </a:solidFill>
              </a:rPr>
              <a:t>Jan.  2-14, 2020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5746C2C-EF61-BC47-AFDF-D8434414B3EC}"/>
              </a:ext>
            </a:extLst>
          </p:cNvPr>
          <p:cNvSpPr/>
          <p:nvPr/>
        </p:nvSpPr>
        <p:spPr>
          <a:xfrm>
            <a:off x="9108562" y="2259566"/>
            <a:ext cx="239277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65CBF9"/>
                </a:solidFill>
              </a:rPr>
              <a:t>Damage Proxy Maps</a:t>
            </a:r>
          </a:p>
          <a:p>
            <a:r>
              <a:rPr lang="en-US" sz="2000" dirty="0">
                <a:solidFill>
                  <a:srgbClr val="F4F0BC"/>
                </a:solidFill>
              </a:rPr>
              <a:t>Puerto Rico EQ</a:t>
            </a:r>
          </a:p>
          <a:p>
            <a:r>
              <a:rPr lang="en-US" sz="2000" dirty="0">
                <a:solidFill>
                  <a:srgbClr val="F4F0BC"/>
                </a:solidFill>
              </a:rPr>
              <a:t>Jan.  6, 2020</a:t>
            </a:r>
          </a:p>
        </p:txBody>
      </p:sp>
    </p:spTree>
    <p:extLst>
      <p:ext uri="{BB962C8B-B14F-4D97-AF65-F5344CB8AC3E}">
        <p14:creationId xmlns:p14="http://schemas.microsoft.com/office/powerpoint/2010/main" val="156798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en-US" smtClean="0"/>
              <a:pPr defTabSz="914400"/>
              <a:t>5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Latin America Regional Assessment Results</a:t>
            </a:r>
          </a:p>
          <a:p>
            <a:pPr lvl="1" algn="l"/>
            <a:r>
              <a:rPr lang="en-CA" dirty="0" smtClean="0"/>
              <a:t>Enhance </a:t>
            </a:r>
            <a:r>
              <a:rPr lang="en-CA" dirty="0"/>
              <a:t>of capacity building programs and cooperation on disaster risk management and governance. </a:t>
            </a:r>
            <a:endParaRPr lang="en-CA" dirty="0" smtClean="0"/>
          </a:p>
          <a:p>
            <a:pPr lvl="1" algn="l"/>
            <a:r>
              <a:rPr lang="en-CA" dirty="0" smtClean="0"/>
              <a:t>Capacity </a:t>
            </a:r>
            <a:r>
              <a:rPr lang="en-CA" dirty="0"/>
              <a:t>building tied to EO data exploitation is a key component of GD</a:t>
            </a:r>
            <a:r>
              <a:rPr lang="en-CA" dirty="0" smtClean="0"/>
              <a:t>.</a:t>
            </a:r>
          </a:p>
          <a:p>
            <a:pPr lvl="1" algn="l"/>
            <a:r>
              <a:rPr lang="en-CA" dirty="0" err="1" smtClean="0"/>
              <a:t>Geohazards</a:t>
            </a:r>
            <a:r>
              <a:rPr lang="en-CA" dirty="0" smtClean="0"/>
              <a:t> (seismic and volcanoes monitoring, DEMS, flood and landslide response),</a:t>
            </a:r>
          </a:p>
          <a:p>
            <a:pPr lvl="1" algn="l"/>
            <a:r>
              <a:rPr lang="en-CA" dirty="0" smtClean="0"/>
              <a:t>Officials and academics</a:t>
            </a:r>
            <a:endParaRPr lang="en-CA" dirty="0"/>
          </a:p>
          <a:p>
            <a:pPr algn="l"/>
            <a:r>
              <a:rPr lang="en-CA" dirty="0" smtClean="0"/>
              <a:t>Asia-Pacific Regional Priority</a:t>
            </a:r>
          </a:p>
          <a:p>
            <a:pPr lvl="1" algn="l"/>
            <a:r>
              <a:rPr lang="en-CA" dirty="0" smtClean="0"/>
              <a:t>Technical capacity building</a:t>
            </a:r>
          </a:p>
          <a:p>
            <a:pPr lvl="1" algn="l"/>
            <a:r>
              <a:rPr lang="en-CA" dirty="0" smtClean="0"/>
              <a:t>Leverage existing activities – Flood Monitoring</a:t>
            </a:r>
          </a:p>
          <a:p>
            <a:pPr lvl="1" algn="l"/>
            <a:r>
              <a:rPr lang="en-CA" dirty="0" smtClean="0"/>
              <a:t>Priorities include geospatial indicators of change and coastal/islands</a:t>
            </a:r>
          </a:p>
          <a:p>
            <a:pPr algn="l"/>
            <a:r>
              <a:rPr lang="en-CA" dirty="0" smtClean="0"/>
              <a:t>Africa</a:t>
            </a:r>
          </a:p>
          <a:p>
            <a:pPr lvl="1" algn="l"/>
            <a:r>
              <a:rPr lang="en-CA" dirty="0" smtClean="0"/>
              <a:t>Information systems for Decision Making</a:t>
            </a:r>
          </a:p>
          <a:p>
            <a:pPr algn="l"/>
            <a:endParaRPr lang="en-CA" dirty="0" smtClean="0"/>
          </a:p>
          <a:p>
            <a:pPr lvl="1" algn="l"/>
            <a:endParaRPr lang="en-CA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smtClean="0"/>
              <a:t>GEO-DARMA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2980432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en-US" smtClean="0"/>
              <a:pPr defTabSz="914400"/>
              <a:t>6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609600" y="1600200"/>
            <a:ext cx="6162638" cy="4724400"/>
          </a:xfrm>
        </p:spPr>
        <p:txBody>
          <a:bodyPr/>
          <a:lstStyle/>
          <a:p>
            <a:r>
              <a:rPr lang="en-US" dirty="0"/>
              <a:t>Supporting capacity building initiatives to increase the uptake of satellite </a:t>
            </a:r>
            <a:r>
              <a:rPr lang="en-US" dirty="0" smtClean="0"/>
              <a:t>imagery in 3 target areas (Americas, Africa, SE Asia)</a:t>
            </a:r>
          </a:p>
          <a:p>
            <a:r>
              <a:rPr lang="en-US" dirty="0"/>
              <a:t>Multiple independent groups are reaching out to volcano observatories in developing countries to work on capacity building projects</a:t>
            </a:r>
          </a:p>
          <a:p>
            <a:r>
              <a:rPr lang="en-GB" dirty="0" smtClean="0"/>
              <a:t>Science engagement to assess hazard, exposure and vulnerability </a:t>
            </a:r>
          </a:p>
          <a:p>
            <a:pPr lvl="1"/>
            <a:r>
              <a:rPr lang="en-GB" dirty="0" smtClean="0"/>
              <a:t>Contribution </a:t>
            </a:r>
            <a:r>
              <a:rPr lang="en-GB" dirty="0"/>
              <a:t>to International capacity building workshop (‘Cities on Volcanoes 11’) registrants from Philippines, Indonesia, Chile, Peru, Ecuador, Guatemala, Colombia, Japan, Iceland, Italy, USA, Ethiopia, and </a:t>
            </a:r>
            <a:r>
              <a:rPr lang="en-GB" dirty="0" smtClean="0"/>
              <a:t>Montserrat</a:t>
            </a:r>
          </a:p>
          <a:p>
            <a:endParaRPr lang="en-GB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sz="3200" dirty="0" smtClean="0"/>
              <a:t>Volcano Pilot</a:t>
            </a:r>
            <a:endParaRPr lang="en-US" sz="32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8241B69-93CA-443E-B1FD-285280081C75}"/>
              </a:ext>
            </a:extLst>
          </p:cNvPr>
          <p:cNvGrpSpPr/>
          <p:nvPr/>
        </p:nvGrpSpPr>
        <p:grpSpPr>
          <a:xfrm>
            <a:off x="6705600" y="1371600"/>
            <a:ext cx="5181600" cy="3505200"/>
            <a:chOff x="76200" y="1219200"/>
            <a:chExt cx="8458200" cy="4917122"/>
          </a:xfrm>
          <a:solidFill>
            <a:schemeClr val="bg1"/>
          </a:solidFill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7EC0DDA-CE0A-4CE7-A1E6-717982BCDF9E}"/>
                </a:ext>
              </a:extLst>
            </p:cNvPr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200" y="1219200"/>
              <a:ext cx="8458200" cy="4917122"/>
            </a:xfrm>
            <a:prstGeom prst="rect">
              <a:avLst/>
            </a:prstGeom>
            <a:grpFill/>
            <a:ln w="12700">
              <a:noFill/>
            </a:ln>
          </p:spPr>
        </p:pic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003268F8-5378-49EF-8DE1-8976B11DCBF2}"/>
                </a:ext>
              </a:extLst>
            </p:cNvPr>
            <p:cNvSpPr/>
            <p:nvPr/>
          </p:nvSpPr>
          <p:spPr>
            <a:xfrm>
              <a:off x="1473158" y="2869753"/>
              <a:ext cx="1512495" cy="2457805"/>
            </a:xfrm>
            <a:custGeom>
              <a:avLst/>
              <a:gdLst>
                <a:gd name="connsiteX0" fmla="*/ 168812 w 2025747"/>
                <a:gd name="connsiteY0" fmla="*/ 0 h 3291840"/>
                <a:gd name="connsiteX1" fmla="*/ 168812 w 2025747"/>
                <a:gd name="connsiteY1" fmla="*/ 56270 h 3291840"/>
                <a:gd name="connsiteX2" fmla="*/ 0 w 2025747"/>
                <a:gd name="connsiteY2" fmla="*/ 98473 h 3291840"/>
                <a:gd name="connsiteX3" fmla="*/ 379827 w 2025747"/>
                <a:gd name="connsiteY3" fmla="*/ 731520 h 3291840"/>
                <a:gd name="connsiteX4" fmla="*/ 801858 w 2025747"/>
                <a:gd name="connsiteY4" fmla="*/ 1125415 h 3291840"/>
                <a:gd name="connsiteX5" fmla="*/ 1181686 w 2025747"/>
                <a:gd name="connsiteY5" fmla="*/ 1885070 h 3291840"/>
                <a:gd name="connsiteX6" fmla="*/ 1434904 w 2025747"/>
                <a:gd name="connsiteY6" fmla="*/ 3277772 h 3291840"/>
                <a:gd name="connsiteX7" fmla="*/ 1674055 w 2025747"/>
                <a:gd name="connsiteY7" fmla="*/ 3291840 h 3291840"/>
                <a:gd name="connsiteX8" fmla="*/ 1800664 w 2025747"/>
                <a:gd name="connsiteY8" fmla="*/ 3108960 h 3291840"/>
                <a:gd name="connsiteX9" fmla="*/ 1702190 w 2025747"/>
                <a:gd name="connsiteY9" fmla="*/ 2883877 h 3291840"/>
                <a:gd name="connsiteX10" fmla="*/ 1659987 w 2025747"/>
                <a:gd name="connsiteY10" fmla="*/ 2475913 h 3291840"/>
                <a:gd name="connsiteX11" fmla="*/ 1856935 w 2025747"/>
                <a:gd name="connsiteY11" fmla="*/ 1814732 h 3291840"/>
                <a:gd name="connsiteX12" fmla="*/ 1885070 w 2025747"/>
                <a:gd name="connsiteY12" fmla="*/ 1617784 h 3291840"/>
                <a:gd name="connsiteX13" fmla="*/ 1491175 w 2025747"/>
                <a:gd name="connsiteY13" fmla="*/ 1181686 h 3291840"/>
                <a:gd name="connsiteX14" fmla="*/ 1772529 w 2025747"/>
                <a:gd name="connsiteY14" fmla="*/ 956603 h 3291840"/>
                <a:gd name="connsiteX15" fmla="*/ 2025747 w 2025747"/>
                <a:gd name="connsiteY15" fmla="*/ 773723 h 3291840"/>
                <a:gd name="connsiteX16" fmla="*/ 2011680 w 2025747"/>
                <a:gd name="connsiteY16" fmla="*/ 548640 h 3291840"/>
                <a:gd name="connsiteX17" fmla="*/ 1871003 w 2025747"/>
                <a:gd name="connsiteY17" fmla="*/ 407963 h 3291840"/>
                <a:gd name="connsiteX18" fmla="*/ 1364566 w 2025747"/>
                <a:gd name="connsiteY18" fmla="*/ 675249 h 3291840"/>
                <a:gd name="connsiteX19" fmla="*/ 1026941 w 2025747"/>
                <a:gd name="connsiteY19" fmla="*/ 450166 h 3291840"/>
                <a:gd name="connsiteX20" fmla="*/ 562707 w 2025747"/>
                <a:gd name="connsiteY20" fmla="*/ 196947 h 3291840"/>
                <a:gd name="connsiteX21" fmla="*/ 422030 w 2025747"/>
                <a:gd name="connsiteY21" fmla="*/ 112541 h 3291840"/>
                <a:gd name="connsiteX22" fmla="*/ 168812 w 2025747"/>
                <a:gd name="connsiteY22" fmla="*/ 0 h 3291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025747" h="3291840">
                  <a:moveTo>
                    <a:pt x="168812" y="0"/>
                  </a:moveTo>
                  <a:lnTo>
                    <a:pt x="168812" y="56270"/>
                  </a:lnTo>
                  <a:lnTo>
                    <a:pt x="0" y="98473"/>
                  </a:lnTo>
                  <a:lnTo>
                    <a:pt x="379827" y="731520"/>
                  </a:lnTo>
                  <a:lnTo>
                    <a:pt x="801858" y="1125415"/>
                  </a:lnTo>
                  <a:lnTo>
                    <a:pt x="1181686" y="1885070"/>
                  </a:lnTo>
                  <a:lnTo>
                    <a:pt x="1434904" y="3277772"/>
                  </a:lnTo>
                  <a:lnTo>
                    <a:pt x="1674055" y="3291840"/>
                  </a:lnTo>
                  <a:lnTo>
                    <a:pt x="1800664" y="3108960"/>
                  </a:lnTo>
                  <a:lnTo>
                    <a:pt x="1702190" y="2883877"/>
                  </a:lnTo>
                  <a:lnTo>
                    <a:pt x="1659987" y="2475913"/>
                  </a:lnTo>
                  <a:lnTo>
                    <a:pt x="1856935" y="1814732"/>
                  </a:lnTo>
                  <a:lnTo>
                    <a:pt x="1885070" y="1617784"/>
                  </a:lnTo>
                  <a:lnTo>
                    <a:pt x="1491175" y="1181686"/>
                  </a:lnTo>
                  <a:lnTo>
                    <a:pt x="1772529" y="956603"/>
                  </a:lnTo>
                  <a:lnTo>
                    <a:pt x="2025747" y="773723"/>
                  </a:lnTo>
                  <a:lnTo>
                    <a:pt x="2011680" y="548640"/>
                  </a:lnTo>
                  <a:lnTo>
                    <a:pt x="1871003" y="407963"/>
                  </a:lnTo>
                  <a:lnTo>
                    <a:pt x="1364566" y="675249"/>
                  </a:lnTo>
                  <a:lnTo>
                    <a:pt x="1026941" y="450166"/>
                  </a:lnTo>
                  <a:lnTo>
                    <a:pt x="562707" y="196947"/>
                  </a:lnTo>
                  <a:lnTo>
                    <a:pt x="422030" y="112541"/>
                  </a:lnTo>
                  <a:lnTo>
                    <a:pt x="168812" y="0"/>
                  </a:ln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789852DF-D4B0-4104-856A-0B4A92765C9A}"/>
                </a:ext>
              </a:extLst>
            </p:cNvPr>
            <p:cNvSpPr/>
            <p:nvPr/>
          </p:nvSpPr>
          <p:spPr>
            <a:xfrm>
              <a:off x="6420277" y="2985290"/>
              <a:ext cx="2006156" cy="1428468"/>
            </a:xfrm>
            <a:custGeom>
              <a:avLst/>
              <a:gdLst>
                <a:gd name="connsiteX0" fmla="*/ 2489981 w 2686929"/>
                <a:gd name="connsiteY0" fmla="*/ 1913206 h 1913206"/>
                <a:gd name="connsiteX1" fmla="*/ 2686929 w 2686929"/>
                <a:gd name="connsiteY1" fmla="*/ 1688123 h 1913206"/>
                <a:gd name="connsiteX2" fmla="*/ 2447778 w 2686929"/>
                <a:gd name="connsiteY2" fmla="*/ 1167619 h 1913206"/>
                <a:gd name="connsiteX3" fmla="*/ 2152357 w 2686929"/>
                <a:gd name="connsiteY3" fmla="*/ 1012874 h 1913206"/>
                <a:gd name="connsiteX4" fmla="*/ 1856935 w 2686929"/>
                <a:gd name="connsiteY4" fmla="*/ 914400 h 1913206"/>
                <a:gd name="connsiteX5" fmla="*/ 1589649 w 2686929"/>
                <a:gd name="connsiteY5" fmla="*/ 900333 h 1913206"/>
                <a:gd name="connsiteX6" fmla="*/ 1294227 w 2686929"/>
                <a:gd name="connsiteY6" fmla="*/ 872197 h 1913206"/>
                <a:gd name="connsiteX7" fmla="*/ 1209821 w 2686929"/>
                <a:gd name="connsiteY7" fmla="*/ 590843 h 1913206"/>
                <a:gd name="connsiteX8" fmla="*/ 1111347 w 2686929"/>
                <a:gd name="connsiteY8" fmla="*/ 365760 h 1913206"/>
                <a:gd name="connsiteX9" fmla="*/ 1111347 w 2686929"/>
                <a:gd name="connsiteY9" fmla="*/ 140677 h 1913206"/>
                <a:gd name="connsiteX10" fmla="*/ 1055077 w 2686929"/>
                <a:gd name="connsiteY10" fmla="*/ 0 h 1913206"/>
                <a:gd name="connsiteX11" fmla="*/ 914400 w 2686929"/>
                <a:gd name="connsiteY11" fmla="*/ 0 h 1913206"/>
                <a:gd name="connsiteX12" fmla="*/ 829993 w 2686929"/>
                <a:gd name="connsiteY12" fmla="*/ 196948 h 1913206"/>
                <a:gd name="connsiteX13" fmla="*/ 829993 w 2686929"/>
                <a:gd name="connsiteY13" fmla="*/ 436099 h 1913206"/>
                <a:gd name="connsiteX14" fmla="*/ 872197 w 2686929"/>
                <a:gd name="connsiteY14" fmla="*/ 604911 h 1913206"/>
                <a:gd name="connsiteX15" fmla="*/ 773723 w 2686929"/>
                <a:gd name="connsiteY15" fmla="*/ 773723 h 1913206"/>
                <a:gd name="connsiteX16" fmla="*/ 759655 w 2686929"/>
                <a:gd name="connsiteY16" fmla="*/ 900333 h 1913206"/>
                <a:gd name="connsiteX17" fmla="*/ 900332 w 2686929"/>
                <a:gd name="connsiteY17" fmla="*/ 1026942 h 1913206"/>
                <a:gd name="connsiteX18" fmla="*/ 703384 w 2686929"/>
                <a:gd name="connsiteY18" fmla="*/ 1055077 h 1913206"/>
                <a:gd name="connsiteX19" fmla="*/ 492369 w 2686929"/>
                <a:gd name="connsiteY19" fmla="*/ 900333 h 1913206"/>
                <a:gd name="connsiteX20" fmla="*/ 351692 w 2686929"/>
                <a:gd name="connsiteY20" fmla="*/ 773723 h 1913206"/>
                <a:gd name="connsiteX21" fmla="*/ 267286 w 2686929"/>
                <a:gd name="connsiteY21" fmla="*/ 590843 h 1913206"/>
                <a:gd name="connsiteX22" fmla="*/ 196947 w 2686929"/>
                <a:gd name="connsiteY22" fmla="*/ 422031 h 1913206"/>
                <a:gd name="connsiteX23" fmla="*/ 0 w 2686929"/>
                <a:gd name="connsiteY23" fmla="*/ 407963 h 1913206"/>
                <a:gd name="connsiteX24" fmla="*/ 14067 w 2686929"/>
                <a:gd name="connsiteY24" fmla="*/ 647114 h 1913206"/>
                <a:gd name="connsiteX25" fmla="*/ 98473 w 2686929"/>
                <a:gd name="connsiteY25" fmla="*/ 928468 h 1913206"/>
                <a:gd name="connsiteX26" fmla="*/ 225083 w 2686929"/>
                <a:gd name="connsiteY26" fmla="*/ 1125416 h 1913206"/>
                <a:gd name="connsiteX27" fmla="*/ 407963 w 2686929"/>
                <a:gd name="connsiteY27" fmla="*/ 1237957 h 1913206"/>
                <a:gd name="connsiteX28" fmla="*/ 703384 w 2686929"/>
                <a:gd name="connsiteY28" fmla="*/ 1336431 h 1913206"/>
                <a:gd name="connsiteX29" fmla="*/ 1055077 w 2686929"/>
                <a:gd name="connsiteY29" fmla="*/ 1336431 h 1913206"/>
                <a:gd name="connsiteX30" fmla="*/ 1322363 w 2686929"/>
                <a:gd name="connsiteY30" fmla="*/ 1237957 h 1913206"/>
                <a:gd name="connsiteX31" fmla="*/ 1533378 w 2686929"/>
                <a:gd name="connsiteY31" fmla="*/ 1237957 h 1913206"/>
                <a:gd name="connsiteX32" fmla="*/ 1744393 w 2686929"/>
                <a:gd name="connsiteY32" fmla="*/ 1322363 h 1913206"/>
                <a:gd name="connsiteX33" fmla="*/ 2011680 w 2686929"/>
                <a:gd name="connsiteY33" fmla="*/ 1364566 h 1913206"/>
                <a:gd name="connsiteX34" fmla="*/ 2152357 w 2686929"/>
                <a:gd name="connsiteY34" fmla="*/ 1575582 h 1913206"/>
                <a:gd name="connsiteX35" fmla="*/ 2489981 w 2686929"/>
                <a:gd name="connsiteY35" fmla="*/ 1913206 h 1913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686929" h="1913206">
                  <a:moveTo>
                    <a:pt x="2489981" y="1913206"/>
                  </a:moveTo>
                  <a:lnTo>
                    <a:pt x="2686929" y="1688123"/>
                  </a:lnTo>
                  <a:lnTo>
                    <a:pt x="2447778" y="1167619"/>
                  </a:lnTo>
                  <a:lnTo>
                    <a:pt x="2152357" y="1012874"/>
                  </a:lnTo>
                  <a:lnTo>
                    <a:pt x="1856935" y="914400"/>
                  </a:lnTo>
                  <a:lnTo>
                    <a:pt x="1589649" y="900333"/>
                  </a:lnTo>
                  <a:lnTo>
                    <a:pt x="1294227" y="872197"/>
                  </a:lnTo>
                  <a:lnTo>
                    <a:pt x="1209821" y="590843"/>
                  </a:lnTo>
                  <a:lnTo>
                    <a:pt x="1111347" y="365760"/>
                  </a:lnTo>
                  <a:lnTo>
                    <a:pt x="1111347" y="140677"/>
                  </a:lnTo>
                  <a:lnTo>
                    <a:pt x="1055077" y="0"/>
                  </a:lnTo>
                  <a:lnTo>
                    <a:pt x="914400" y="0"/>
                  </a:lnTo>
                  <a:lnTo>
                    <a:pt x="829993" y="196948"/>
                  </a:lnTo>
                  <a:lnTo>
                    <a:pt x="829993" y="436099"/>
                  </a:lnTo>
                  <a:lnTo>
                    <a:pt x="872197" y="604911"/>
                  </a:lnTo>
                  <a:lnTo>
                    <a:pt x="773723" y="773723"/>
                  </a:lnTo>
                  <a:lnTo>
                    <a:pt x="759655" y="900333"/>
                  </a:lnTo>
                  <a:lnTo>
                    <a:pt x="900332" y="1026942"/>
                  </a:lnTo>
                  <a:lnTo>
                    <a:pt x="703384" y="1055077"/>
                  </a:lnTo>
                  <a:lnTo>
                    <a:pt x="492369" y="900333"/>
                  </a:lnTo>
                  <a:lnTo>
                    <a:pt x="351692" y="773723"/>
                  </a:lnTo>
                  <a:lnTo>
                    <a:pt x="267286" y="590843"/>
                  </a:lnTo>
                  <a:lnTo>
                    <a:pt x="196947" y="422031"/>
                  </a:lnTo>
                  <a:lnTo>
                    <a:pt x="0" y="407963"/>
                  </a:lnTo>
                  <a:lnTo>
                    <a:pt x="14067" y="647114"/>
                  </a:lnTo>
                  <a:lnTo>
                    <a:pt x="98473" y="928468"/>
                  </a:lnTo>
                  <a:lnTo>
                    <a:pt x="225083" y="1125416"/>
                  </a:lnTo>
                  <a:lnTo>
                    <a:pt x="407963" y="1237957"/>
                  </a:lnTo>
                  <a:lnTo>
                    <a:pt x="703384" y="1336431"/>
                  </a:lnTo>
                  <a:lnTo>
                    <a:pt x="1055077" y="1336431"/>
                  </a:lnTo>
                  <a:lnTo>
                    <a:pt x="1322363" y="1237957"/>
                  </a:lnTo>
                  <a:lnTo>
                    <a:pt x="1533378" y="1237957"/>
                  </a:lnTo>
                  <a:lnTo>
                    <a:pt x="1744393" y="1322363"/>
                  </a:lnTo>
                  <a:lnTo>
                    <a:pt x="2011680" y="1364566"/>
                  </a:lnTo>
                  <a:lnTo>
                    <a:pt x="2152357" y="1575582"/>
                  </a:lnTo>
                  <a:lnTo>
                    <a:pt x="2489981" y="1913206"/>
                  </a:ln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1">
              <a:extLst>
                <a:ext uri="{FF2B5EF4-FFF2-40B4-BE49-F238E27FC236}">
                  <a16:creationId xmlns:a16="http://schemas.microsoft.com/office/drawing/2014/main" id="{B416BA8F-9B9C-4790-9998-7F76932F5A71}"/>
                </a:ext>
              </a:extLst>
            </p:cNvPr>
            <p:cNvSpPr/>
            <p:nvPr/>
          </p:nvSpPr>
          <p:spPr>
            <a:xfrm>
              <a:off x="3644900" y="2895600"/>
              <a:ext cx="1968500" cy="1333500"/>
            </a:xfrm>
            <a:custGeom>
              <a:avLst/>
              <a:gdLst>
                <a:gd name="connsiteX0" fmla="*/ 25400 w 1968500"/>
                <a:gd name="connsiteY0" fmla="*/ 254000 h 1333500"/>
                <a:gd name="connsiteX1" fmla="*/ 0 w 1968500"/>
                <a:gd name="connsiteY1" fmla="*/ 571500 h 1333500"/>
                <a:gd name="connsiteX2" fmla="*/ 546100 w 1968500"/>
                <a:gd name="connsiteY2" fmla="*/ 558800 h 1333500"/>
                <a:gd name="connsiteX3" fmla="*/ 812800 w 1968500"/>
                <a:gd name="connsiteY3" fmla="*/ 889000 h 1333500"/>
                <a:gd name="connsiteX4" fmla="*/ 1104900 w 1968500"/>
                <a:gd name="connsiteY4" fmla="*/ 711200 h 1333500"/>
                <a:gd name="connsiteX5" fmla="*/ 1219200 w 1968500"/>
                <a:gd name="connsiteY5" fmla="*/ 711200 h 1333500"/>
                <a:gd name="connsiteX6" fmla="*/ 1358900 w 1968500"/>
                <a:gd name="connsiteY6" fmla="*/ 1066800 h 1333500"/>
                <a:gd name="connsiteX7" fmla="*/ 1549400 w 1968500"/>
                <a:gd name="connsiteY7" fmla="*/ 1295400 h 1333500"/>
                <a:gd name="connsiteX8" fmla="*/ 1828800 w 1968500"/>
                <a:gd name="connsiteY8" fmla="*/ 1333500 h 1333500"/>
                <a:gd name="connsiteX9" fmla="*/ 1917700 w 1968500"/>
                <a:gd name="connsiteY9" fmla="*/ 990600 h 1333500"/>
                <a:gd name="connsiteX10" fmla="*/ 1663700 w 1968500"/>
                <a:gd name="connsiteY10" fmla="*/ 965200 h 1333500"/>
                <a:gd name="connsiteX11" fmla="*/ 1689100 w 1968500"/>
                <a:gd name="connsiteY11" fmla="*/ 774700 h 1333500"/>
                <a:gd name="connsiteX12" fmla="*/ 1778000 w 1968500"/>
                <a:gd name="connsiteY12" fmla="*/ 533400 h 1333500"/>
                <a:gd name="connsiteX13" fmla="*/ 1968500 w 1968500"/>
                <a:gd name="connsiteY13" fmla="*/ 419100 h 1333500"/>
                <a:gd name="connsiteX14" fmla="*/ 1866900 w 1968500"/>
                <a:gd name="connsiteY14" fmla="*/ 317500 h 1333500"/>
                <a:gd name="connsiteX15" fmla="*/ 1562100 w 1968500"/>
                <a:gd name="connsiteY15" fmla="*/ 317500 h 1333500"/>
                <a:gd name="connsiteX16" fmla="*/ 1143000 w 1968500"/>
                <a:gd name="connsiteY16" fmla="*/ 0 h 1333500"/>
                <a:gd name="connsiteX17" fmla="*/ 1016000 w 1968500"/>
                <a:gd name="connsiteY17" fmla="*/ 50800 h 1333500"/>
                <a:gd name="connsiteX18" fmla="*/ 25400 w 1968500"/>
                <a:gd name="connsiteY18" fmla="*/ 254000 h 133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968500" h="1333500">
                  <a:moveTo>
                    <a:pt x="25400" y="254000"/>
                  </a:moveTo>
                  <a:lnTo>
                    <a:pt x="0" y="571500"/>
                  </a:lnTo>
                  <a:lnTo>
                    <a:pt x="546100" y="558800"/>
                  </a:lnTo>
                  <a:lnTo>
                    <a:pt x="812800" y="889000"/>
                  </a:lnTo>
                  <a:lnTo>
                    <a:pt x="1104900" y="711200"/>
                  </a:lnTo>
                  <a:lnTo>
                    <a:pt x="1219200" y="711200"/>
                  </a:lnTo>
                  <a:lnTo>
                    <a:pt x="1358900" y="1066800"/>
                  </a:lnTo>
                  <a:lnTo>
                    <a:pt x="1549400" y="1295400"/>
                  </a:lnTo>
                  <a:lnTo>
                    <a:pt x="1828800" y="1333500"/>
                  </a:lnTo>
                  <a:lnTo>
                    <a:pt x="1917700" y="990600"/>
                  </a:lnTo>
                  <a:lnTo>
                    <a:pt x="1663700" y="965200"/>
                  </a:lnTo>
                  <a:lnTo>
                    <a:pt x="1689100" y="774700"/>
                  </a:lnTo>
                  <a:lnTo>
                    <a:pt x="1778000" y="533400"/>
                  </a:lnTo>
                  <a:lnTo>
                    <a:pt x="1968500" y="419100"/>
                  </a:lnTo>
                  <a:lnTo>
                    <a:pt x="1866900" y="317500"/>
                  </a:lnTo>
                  <a:lnTo>
                    <a:pt x="1562100" y="317500"/>
                  </a:lnTo>
                  <a:lnTo>
                    <a:pt x="1143000" y="0"/>
                  </a:lnTo>
                  <a:lnTo>
                    <a:pt x="1016000" y="50800"/>
                  </a:lnTo>
                  <a:lnTo>
                    <a:pt x="25400" y="254000"/>
                  </a:ln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A8CE038-95A8-48AF-81AA-C3E2892499A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3156" y="4038600"/>
            <a:ext cx="2649246" cy="2590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902700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en-US" smtClean="0"/>
              <a:pPr defTabSz="914400"/>
              <a:t>7</a:t>
            </a:fld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0" y="-66413"/>
            <a:ext cx="12192000" cy="6924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490788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en-US" smtClean="0"/>
              <a:pPr defTabSz="914400"/>
              <a:t>8</a:t>
            </a:fld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0" y="228600"/>
            <a:ext cx="12192000" cy="658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351058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en-US" smtClean="0"/>
              <a:pPr defTabSz="914400"/>
              <a:t>9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609600" y="1600200"/>
            <a:ext cx="5334000" cy="4724400"/>
          </a:xfrm>
        </p:spPr>
        <p:txBody>
          <a:bodyPr/>
          <a:lstStyle/>
          <a:p>
            <a:r>
              <a:rPr lang="en-US" dirty="0" smtClean="0"/>
              <a:t>Local capacity building in communities and regions at high risk and impacted to analyze and interpret imagery</a:t>
            </a:r>
          </a:p>
          <a:p>
            <a:r>
              <a:rPr lang="en-US" dirty="0" smtClean="0"/>
              <a:t>CB systematically </a:t>
            </a:r>
            <a:r>
              <a:rPr lang="en-US" dirty="0"/>
              <a:t>part of international stakeholders activities in a country. </a:t>
            </a:r>
            <a:r>
              <a:rPr lang="en-US" dirty="0" smtClean="0"/>
              <a:t>•</a:t>
            </a:r>
          </a:p>
          <a:p>
            <a:r>
              <a:rPr lang="en-US" dirty="0"/>
              <a:t>E</a:t>
            </a:r>
            <a:r>
              <a:rPr lang="en-US" dirty="0" smtClean="0"/>
              <a:t>xisting </a:t>
            </a:r>
            <a:r>
              <a:rPr lang="en-US" dirty="0"/>
              <a:t>capacity </a:t>
            </a:r>
            <a:r>
              <a:rPr lang="en-US" dirty="0" smtClean="0"/>
              <a:t>a </a:t>
            </a:r>
            <a:r>
              <a:rPr lang="en-US" dirty="0"/>
              <a:t>requirement for triggering RO, or variety of scenarios and adopt an ad hoc approach ? </a:t>
            </a:r>
            <a:endParaRPr lang="en-US" dirty="0" smtClean="0"/>
          </a:p>
          <a:p>
            <a:r>
              <a:rPr lang="en-US" dirty="0"/>
              <a:t>I</a:t>
            </a:r>
            <a:r>
              <a:rPr lang="en-US" dirty="0" smtClean="0"/>
              <a:t>dentify </a:t>
            </a:r>
            <a:r>
              <a:rPr lang="en-US" dirty="0"/>
              <a:t>local node of expertise; evaluate capacity; make linkages to existing data streams and </a:t>
            </a:r>
            <a:r>
              <a:rPr lang="en-US" dirty="0" smtClean="0"/>
              <a:t>value adding </a:t>
            </a:r>
            <a:r>
              <a:rPr lang="en-US" dirty="0"/>
              <a:t>sources</a:t>
            </a:r>
            <a:r>
              <a:rPr lang="en-US" dirty="0" smtClean="0"/>
              <a:t>;</a:t>
            </a:r>
          </a:p>
          <a:p>
            <a:r>
              <a:rPr lang="en-US" dirty="0"/>
              <a:t>D</a:t>
            </a:r>
            <a:r>
              <a:rPr lang="en-US" dirty="0" smtClean="0"/>
              <a:t>evelop </a:t>
            </a:r>
            <a:r>
              <a:rPr lang="en-US" dirty="0"/>
              <a:t>ad hoc CB plan; hand-off. </a:t>
            </a:r>
            <a:endParaRPr lang="en-US" dirty="0" smtClean="0"/>
          </a:p>
          <a:p>
            <a:r>
              <a:rPr lang="en-US" dirty="0" smtClean="0"/>
              <a:t>CB critical and requires </a:t>
            </a:r>
            <a:r>
              <a:rPr lang="en-US" dirty="0"/>
              <a:t>long-term commitment. RO activity can initialize CB plan and set wheels in motion. 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sz="3200" dirty="0" smtClean="0"/>
              <a:t>Recovery Observatory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9864" y="1371600"/>
            <a:ext cx="5947856" cy="50292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719720" y="4876800"/>
            <a:ext cx="31674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Capacity Building should focus on Recovery monitoring phase rather than early recovery, so is mostly outside scope of RO Demonstrator.</a:t>
            </a:r>
          </a:p>
        </p:txBody>
      </p:sp>
    </p:spTree>
    <p:extLst>
      <p:ext uri="{BB962C8B-B14F-4D97-AF65-F5344CB8AC3E}">
        <p14:creationId xmlns:p14="http://schemas.microsoft.com/office/powerpoint/2010/main" val="2806749123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Defaul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9A00"/>
      </a:accent1>
      <a:accent2>
        <a:srgbClr val="9F2D20"/>
      </a:accent2>
      <a:accent3>
        <a:srgbClr val="8F8F8F"/>
      </a:accent3>
      <a:accent4>
        <a:srgbClr val="001E59"/>
      </a:accent4>
      <a:accent5>
        <a:srgbClr val="FFCAAA"/>
      </a:accent5>
      <a:accent6>
        <a:srgbClr val="90281C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9166</TotalTime>
  <Words>738</Words>
  <Application>Microsoft Office PowerPoint</Application>
  <PresentationFormat>Widescreen</PresentationFormat>
  <Paragraphs>104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6" baseType="lpstr">
      <vt:lpstr>MS PGothic</vt:lpstr>
      <vt:lpstr>Arial</vt:lpstr>
      <vt:lpstr>Arial Bold</vt:lpstr>
      <vt:lpstr>Avenir Roman</vt:lpstr>
      <vt:lpstr>Book Antiqua</vt:lpstr>
      <vt:lpstr>Calibri</vt:lpstr>
      <vt:lpstr>Century Gothic</vt:lpstr>
      <vt:lpstr>Courier New</vt:lpstr>
      <vt:lpstr>Droid Serif</vt:lpstr>
      <vt:lpstr>Helvetica</vt:lpstr>
      <vt:lpstr>Proxima Nova Regular</vt:lpstr>
      <vt:lpstr>Verdana</vt:lpstr>
      <vt:lpstr>Wingdings</vt:lpstr>
      <vt:lpstr>Default</vt:lpstr>
      <vt:lpstr>Working Group Disasters:  Chairs Perspectives and Capacity Building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Goes Here</dc:title>
  <dc:creator>Brian R. Williams</dc:creator>
  <cp:lastModifiedBy>GREEN, DAVID S. (HQ-DK000)</cp:lastModifiedBy>
  <cp:revision>162</cp:revision>
  <dcterms:modified xsi:type="dcterms:W3CDTF">2020-03-12T12:53:05Z</dcterms:modified>
</cp:coreProperties>
</file>