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8"/>
  </p:notesMasterIdLst>
  <p:sldIdLst>
    <p:sldId id="256" r:id="rId2"/>
    <p:sldId id="261" r:id="rId3"/>
    <p:sldId id="262" r:id="rId4"/>
    <p:sldId id="263" r:id="rId5"/>
    <p:sldId id="284" r:id="rId6"/>
    <p:sldId id="287" r:id="rId7"/>
  </p:sldIdLst>
  <p:sldSz cx="12192000" cy="6858000"/>
  <p:notesSz cx="6985000" cy="92837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Martin" userId="2bf639ecfd8afc29" providerId="LiveId" clId="{B66CC4FC-B22E-4B6E-A5AD-37E0D0CE53F1}"/>
    <pc:docChg chg="addSld delSld modSld">
      <pc:chgData name="Erin Martin" userId="2bf639ecfd8afc29" providerId="LiveId" clId="{B66CC4FC-B22E-4B6E-A5AD-37E0D0CE53F1}" dt="2020-02-26T03:29:44.817" v="63" actId="255"/>
      <pc:docMkLst>
        <pc:docMk/>
      </pc:docMkLst>
      <pc:sldChg chg="modSp">
        <pc:chgData name="Erin Martin" userId="2bf639ecfd8afc29" providerId="LiveId" clId="{B66CC4FC-B22E-4B6E-A5AD-37E0D0CE53F1}" dt="2020-02-26T03:25:01.338" v="33" actId="20577"/>
        <pc:sldMkLst>
          <pc:docMk/>
          <pc:sldMk cId="0" sldId="256"/>
        </pc:sldMkLst>
        <pc:spChg chg="mod">
          <ac:chgData name="Erin Martin" userId="2bf639ecfd8afc29" providerId="LiveId" clId="{B66CC4FC-B22E-4B6E-A5AD-37E0D0CE53F1}" dt="2020-02-26T03:24:55.787" v="31" actId="20577"/>
          <ac:spMkLst>
            <pc:docMk/>
            <pc:sldMk cId="0" sldId="256"/>
            <ac:spMk id="39" creationId="{00000000-0000-0000-0000-000000000000}"/>
          </ac:spMkLst>
        </pc:spChg>
        <pc:spChg chg="mod">
          <ac:chgData name="Erin Martin" userId="2bf639ecfd8afc29" providerId="LiveId" clId="{B66CC4FC-B22E-4B6E-A5AD-37E0D0CE53F1}" dt="2020-02-26T03:25:01.338" v="33" actId="20577"/>
          <ac:spMkLst>
            <pc:docMk/>
            <pc:sldMk cId="0" sldId="256"/>
            <ac:spMk id="40" creationId="{00000000-0000-0000-0000-000000000000}"/>
          </ac:spMkLst>
        </pc:spChg>
      </pc:sldChg>
      <pc:sldChg chg="del">
        <pc:chgData name="Erin Martin" userId="2bf639ecfd8afc29" providerId="LiveId" clId="{B66CC4FC-B22E-4B6E-A5AD-37E0D0CE53F1}" dt="2020-02-26T03:25:27.539" v="35" actId="2696"/>
        <pc:sldMkLst>
          <pc:docMk/>
          <pc:sldMk cId="0" sldId="257"/>
        </pc:sldMkLst>
      </pc:sldChg>
      <pc:sldChg chg="del">
        <pc:chgData name="Erin Martin" userId="2bf639ecfd8afc29" providerId="LiveId" clId="{B66CC4FC-B22E-4B6E-A5AD-37E0D0CE53F1}" dt="2020-02-26T03:26:06.578" v="37" actId="2696"/>
        <pc:sldMkLst>
          <pc:docMk/>
          <pc:sldMk cId="0" sldId="258"/>
        </pc:sldMkLst>
      </pc:sldChg>
      <pc:sldChg chg="del">
        <pc:chgData name="Erin Martin" userId="2bf639ecfd8afc29" providerId="LiveId" clId="{B66CC4FC-B22E-4B6E-A5AD-37E0D0CE53F1}" dt="2020-02-26T03:26:10.478" v="38" actId="2696"/>
        <pc:sldMkLst>
          <pc:docMk/>
          <pc:sldMk cId="0" sldId="259"/>
        </pc:sldMkLst>
      </pc:sldChg>
      <pc:sldChg chg="del">
        <pc:chgData name="Erin Martin" userId="2bf639ecfd8afc29" providerId="LiveId" clId="{B66CC4FC-B22E-4B6E-A5AD-37E0D0CE53F1}" dt="2020-02-26T03:26:11.416" v="39" actId="2696"/>
        <pc:sldMkLst>
          <pc:docMk/>
          <pc:sldMk cId="0" sldId="260"/>
        </pc:sldMkLst>
      </pc:sldChg>
      <pc:sldChg chg="add">
        <pc:chgData name="Erin Martin" userId="2bf639ecfd8afc29" providerId="LiveId" clId="{B66CC4FC-B22E-4B6E-A5AD-37E0D0CE53F1}" dt="2020-02-26T03:25:23.712" v="34"/>
        <pc:sldMkLst>
          <pc:docMk/>
          <pc:sldMk cId="0" sldId="261"/>
        </pc:sldMkLst>
      </pc:sldChg>
      <pc:sldChg chg="add">
        <pc:chgData name="Erin Martin" userId="2bf639ecfd8afc29" providerId="LiveId" clId="{B66CC4FC-B22E-4B6E-A5AD-37E0D0CE53F1}" dt="2020-02-26T03:25:23.712" v="34"/>
        <pc:sldMkLst>
          <pc:docMk/>
          <pc:sldMk cId="0" sldId="262"/>
        </pc:sldMkLst>
      </pc:sldChg>
      <pc:sldChg chg="add">
        <pc:chgData name="Erin Martin" userId="2bf639ecfd8afc29" providerId="LiveId" clId="{B66CC4FC-B22E-4B6E-A5AD-37E0D0CE53F1}" dt="2020-02-26T03:25:23.712" v="34"/>
        <pc:sldMkLst>
          <pc:docMk/>
          <pc:sldMk cId="0" sldId="263"/>
        </pc:sldMkLst>
      </pc:sldChg>
      <pc:sldChg chg="modSp add">
        <pc:chgData name="Erin Martin" userId="2bf639ecfd8afc29" providerId="LiveId" clId="{B66CC4FC-B22E-4B6E-A5AD-37E0D0CE53F1}" dt="2020-02-26T03:29:36.633" v="62" actId="255"/>
        <pc:sldMkLst>
          <pc:docMk/>
          <pc:sldMk cId="3931382115" sldId="284"/>
        </pc:sldMkLst>
        <pc:spChg chg="mod">
          <ac:chgData name="Erin Martin" userId="2bf639ecfd8afc29" providerId="LiveId" clId="{B66CC4FC-B22E-4B6E-A5AD-37E0D0CE53F1}" dt="2020-02-26T03:27:43.358" v="50" actId="255"/>
          <ac:spMkLst>
            <pc:docMk/>
            <pc:sldMk cId="3931382115" sldId="284"/>
            <ac:spMk id="4" creationId="{00000000-0000-0000-0000-000000000000}"/>
          </ac:spMkLst>
        </pc:spChg>
        <pc:spChg chg="mod">
          <ac:chgData name="Erin Martin" userId="2bf639ecfd8afc29" providerId="LiveId" clId="{B66CC4FC-B22E-4B6E-A5AD-37E0D0CE53F1}" dt="2020-02-26T03:29:36.633" v="62" actId="255"/>
          <ac:spMkLst>
            <pc:docMk/>
            <pc:sldMk cId="3931382115" sldId="284"/>
            <ac:spMk id="5" creationId="{00000000-0000-0000-0000-000000000000}"/>
          </ac:spMkLst>
        </pc:spChg>
      </pc:sldChg>
      <pc:sldChg chg="modSp add">
        <pc:chgData name="Erin Martin" userId="2bf639ecfd8afc29" providerId="LiveId" clId="{B66CC4FC-B22E-4B6E-A5AD-37E0D0CE53F1}" dt="2020-02-26T03:29:44.817" v="63" actId="255"/>
        <pc:sldMkLst>
          <pc:docMk/>
          <pc:sldMk cId="3426538672" sldId="287"/>
        </pc:sldMkLst>
        <pc:spChg chg="mod">
          <ac:chgData name="Erin Martin" userId="2bf639ecfd8afc29" providerId="LiveId" clId="{B66CC4FC-B22E-4B6E-A5AD-37E0D0CE53F1}" dt="2020-02-26T03:28:12.523" v="57" actId="12"/>
          <ac:spMkLst>
            <pc:docMk/>
            <pc:sldMk cId="3426538672" sldId="287"/>
            <ac:spMk id="4" creationId="{00000000-0000-0000-0000-000000000000}"/>
          </ac:spMkLst>
        </pc:spChg>
        <pc:spChg chg="mod">
          <ac:chgData name="Erin Martin" userId="2bf639ecfd8afc29" providerId="LiveId" clId="{B66CC4FC-B22E-4B6E-A5AD-37E0D0CE53F1}" dt="2020-02-26T03:29:44.817" v="63" actId="255"/>
          <ac:spMkLst>
            <pc:docMk/>
            <pc:sldMk cId="3426538672" sldId="287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7e3bd86ab3_1_0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g7e3bd86ab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e3bd86ab3_0_2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7e3bd86a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e3bd86ab3_1_19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7e3bd86ab3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3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>
                <a:solidFill>
                  <a:srgbClr val="1F497D"/>
                </a:solidFill>
              </a:rPr>
              <a:pPr defTabSz="914400"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2478859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7">
              <a:alphaModFix/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7">
              <a:alphaModFix/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WGCapD-9 Annual Meeting March 10-12, 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ceo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defense.proofpoint.com/v2/url?u=http-3A__vnsc.org.vn&amp;d=DwMFaQ&amp;c=ApwzowJNAKKw3xye91w7BE1XMRKi2LN9kiMk5Csz9Zk&amp;r=pVdHP-sSkt367VY3RLLVSU8oSkE-CyUumETb6_vNOkk&amp;m=GYUGw7oVWyF6LCiVo5M8zMrJF7TVyEr401ZIxmeW_sQ&amp;s=YE7P4add0qBSKdSbi3qI1SLytuDd0m_5-sTUjbfhQ1M&amp;e=" TargetMode="External"/><Relationship Id="rId5" Type="http://schemas.openxmlformats.org/officeDocument/2006/relationships/hyperlink" Target="mailto:nancy.d.searby@nasa.gov" TargetMode="External"/><Relationship Id="rId4" Type="http://schemas.openxmlformats.org/officeDocument/2006/relationships/hyperlink" Target="http://ceos.org/ourwork/workinggroups/wgcapd/resources-2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22788" y="2514600"/>
            <a:ext cx="7192141" cy="18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Work in Asia-Oceania</a:t>
            </a:r>
            <a:endParaRPr sz="3600"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622788" y="4465673"/>
            <a:ext cx="8180969" cy="20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Regional Spotlight: Asia-Oceana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WGCapD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Pham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Thi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Mai Thy, WGCapD Vice chair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WGCapD-9 Annual Meeting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</a:rPr>
              <a:t>Sunnyvale, California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10-12 March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777457" y="1489861"/>
            <a:ext cx="7122900" cy="5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</a:pPr>
            <a:r>
              <a:rPr lang="en-US" sz="2400" dirty="0"/>
              <a:t>Formed in 2011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</a:pPr>
            <a:r>
              <a:rPr lang="en-US" sz="2400" dirty="0"/>
              <a:t>Pursues a variety of activities based on the four pillars of the Data Democracy Initiative Mission and aims to unify CEOS efforts toward:</a:t>
            </a:r>
            <a:endParaRPr dirty="0"/>
          </a:p>
          <a:p>
            <a:pPr marL="768926" lvl="1" indent="-311726" algn="l" rtl="0">
              <a:spcBef>
                <a:spcPts val="11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Providing wider and easier access to Earth observation data</a:t>
            </a:r>
            <a:endParaRPr dirty="0"/>
          </a:p>
          <a:p>
            <a:pPr marL="768926" lvl="1" indent="-3117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Increasing the sharing of software tools (open source software &amp; open systems interface)</a:t>
            </a:r>
            <a:endParaRPr dirty="0"/>
          </a:p>
          <a:p>
            <a:pPr marL="768926" lvl="1" indent="-3117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Increasing data dissemination capabilities and transferring relevant technologies to end users</a:t>
            </a:r>
            <a:endParaRPr dirty="0"/>
          </a:p>
          <a:p>
            <a:pPr marL="768926" lvl="1" indent="-3117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Providing intensive capacity building, education, and training (including awareness and outreach) to enable end users to gather the information they need and for increasing communication on achieved results</a:t>
            </a:r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CEOS Working Group on Capacity Building and Data Democracy</a:t>
            </a:r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4294967295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2</a:t>
            </a:fld>
            <a:endParaRPr>
              <a:solidFill>
                <a:srgbClr val="002569"/>
              </a:solidFill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312874" y="1815810"/>
            <a:ext cx="4204500" cy="42759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9A00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Mission</a:t>
            </a: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Increase the capacity of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institutions in less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developed countries for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effective use of Earth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observation data for the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benefit of society and to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achieve sustainable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development.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l="8814" t="34239" r="15070" b="29756"/>
          <a:stretch/>
        </p:blipFill>
        <p:spPr>
          <a:xfrm>
            <a:off x="3879777" y="5528122"/>
            <a:ext cx="2758209" cy="8710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54" name="Google Shape;54;p7"/>
          <p:cNvSpPr txBox="1"/>
          <p:nvPr/>
        </p:nvSpPr>
        <p:spPr>
          <a:xfrm>
            <a:off x="7040665" y="1420466"/>
            <a:ext cx="4902000" cy="5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In-person workshops</a:t>
            </a:r>
            <a:endParaRPr sz="2000" b="1" i="0" u="none" strike="noStrike" cap="none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Organize free training workshops for participants around the globe</a:t>
            </a:r>
            <a:endParaRPr dirty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EO Training Workshops</a:t>
            </a:r>
            <a:endParaRPr dirty="0"/>
          </a:p>
          <a:p>
            <a:pPr marL="342900" marR="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Thematic Training Workshops</a:t>
            </a:r>
            <a:endParaRPr dirty="0"/>
          </a:p>
          <a:p>
            <a:pPr marL="342900" marR="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Workshops</a:t>
            </a:r>
            <a:endParaRPr dirty="0"/>
          </a:p>
          <a:p>
            <a:pPr marL="768926" marR="0" lvl="1" indent="-311726" algn="l" rtl="0"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 – </a:t>
            </a:r>
            <a:r>
              <a:rPr lang="en-US" sz="2000" b="0" i="0" u="none" strike="noStrike" cap="none" dirty="0" err="1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AmeriGEO</a:t>
            </a: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</a:t>
            </a:r>
            <a:r>
              <a:rPr lang="en-US" sz="2000" b="0" i="0" u="none" strike="noStrike" cap="none" dirty="0" err="1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AfriGEO</a:t>
            </a:r>
            <a:endParaRPr sz="2000" b="0" i="0" u="none" strike="noStrike" cap="none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Southeast Asia</a:t>
            </a:r>
            <a:endParaRPr dirty="0"/>
          </a:p>
        </p:txBody>
      </p:sp>
      <p:sp>
        <p:nvSpPr>
          <p:cNvPr id="55" name="Google Shape;55;p7"/>
          <p:cNvSpPr txBox="1"/>
          <p:nvPr/>
        </p:nvSpPr>
        <p:spPr>
          <a:xfrm>
            <a:off x="7023939" y="3096161"/>
            <a:ext cx="45297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 trainings</a:t>
            </a:r>
            <a:endParaRPr sz="2000" b="0" i="0" u="none" strike="noStrike" cap="non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68926" marR="0" lvl="1" indent="-184726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7"/>
          <p:cNvSpPr txBox="1"/>
          <p:nvPr/>
        </p:nvSpPr>
        <p:spPr>
          <a:xfrm>
            <a:off x="7032449" y="3941752"/>
            <a:ext cx="4790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Forest monitoring</a:t>
            </a:r>
            <a:endParaRPr/>
          </a:p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Land Cover Land Use Change</a:t>
            </a:r>
            <a:endParaRPr/>
          </a:p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Flooding </a:t>
            </a:r>
            <a:endParaRPr sz="2000" b="0" i="0" u="none" strike="noStrike" cap="non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166255" y="1420466"/>
            <a:ext cx="5486400" cy="52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None/>
            </a:pPr>
            <a:r>
              <a:rPr lang="en-US" sz="2400" b="1" dirty="0"/>
              <a:t>Virtual trainings</a:t>
            </a:r>
            <a:endParaRPr sz="24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US" dirty="0"/>
              <a:t>Organize free E-Learning courses and webinars for participants around the globe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 b="1" dirty="0"/>
              <a:t>Webinars</a:t>
            </a:r>
            <a:r>
              <a:rPr lang="en-US" dirty="0"/>
              <a:t>:</a:t>
            </a:r>
            <a:endParaRPr dirty="0"/>
          </a:p>
          <a:p>
            <a:pPr marL="34290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34290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34290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b="1"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 b="1" dirty="0"/>
              <a:t>MOOCs</a:t>
            </a:r>
            <a:r>
              <a:rPr lang="en-US" dirty="0"/>
              <a:t>:</a:t>
            </a:r>
            <a:endParaRPr dirty="0"/>
          </a:p>
          <a:p>
            <a:pPr marL="34290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342900" lvl="0" indent="-1397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3200"/>
              <a:buNone/>
            </a:pPr>
            <a:endParaRPr sz="3200" dirty="0"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3000" dirty="0"/>
              <a:t>WGCapD activities</a:t>
            </a:r>
            <a:endParaRPr sz="3000" dirty="0"/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1865" y="2390084"/>
            <a:ext cx="1237575" cy="16015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60" name="Google Shape;60;p7"/>
          <p:cNvSpPr txBox="1"/>
          <p:nvPr/>
        </p:nvSpPr>
        <p:spPr>
          <a:xfrm>
            <a:off x="166255" y="3062033"/>
            <a:ext cx="3624600" cy="18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Awareness Webinars ex. Sustainable Development Goals</a:t>
            </a:r>
            <a:endParaRPr dirty="0"/>
          </a:p>
          <a:p>
            <a:pPr marL="768926" marR="0" lvl="1" indent="-311726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Webinar Series         ex. Wildfires</a:t>
            </a:r>
            <a:endParaRPr dirty="0"/>
          </a:p>
        </p:txBody>
      </p:sp>
      <p:sp>
        <p:nvSpPr>
          <p:cNvPr id="61" name="Google Shape;61;p7"/>
          <p:cNvSpPr txBox="1"/>
          <p:nvPr/>
        </p:nvSpPr>
        <p:spPr>
          <a:xfrm>
            <a:off x="166255" y="5388704"/>
            <a:ext cx="34521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Echoes in Space: Introduction to Radar Remote Sensing</a:t>
            </a:r>
            <a:endParaRPr/>
          </a:p>
          <a:p>
            <a:pPr marL="768926" marR="0" lvl="1" indent="-184726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5">
            <a:alphaModFix/>
          </a:blip>
          <a:srcRect l="3146" t="1604" r="2362" b="7741"/>
          <a:stretch/>
        </p:blipFill>
        <p:spPr>
          <a:xfrm>
            <a:off x="3870290" y="3217125"/>
            <a:ext cx="2216727" cy="1219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90793" y="4582919"/>
            <a:ext cx="1598064" cy="10653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64" name="Google Shape;6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1287" y="3974954"/>
            <a:ext cx="1598064" cy="10653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166254" y="1430000"/>
            <a:ext cx="12025800" cy="4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</a:pPr>
            <a:r>
              <a:rPr lang="en-US" sz="2400" b="1" dirty="0"/>
              <a:t>CEOS training calendar </a:t>
            </a:r>
            <a:r>
              <a:rPr lang="en-US" sz="2400" dirty="0"/>
              <a:t>–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https://training.ceos.org/</a:t>
            </a:r>
            <a:r>
              <a:rPr lang="en-US" sz="2400" dirty="0"/>
              <a:t>  </a:t>
            </a:r>
            <a:endParaRPr sz="2400" dirty="0"/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</a:pPr>
            <a:r>
              <a:rPr lang="en-US" sz="2400" b="1" dirty="0"/>
              <a:t>CEOS WGCapD resources webpage </a:t>
            </a:r>
            <a:r>
              <a:rPr lang="en-US" sz="2400" dirty="0"/>
              <a:t>–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http://ceos.org/ourwork/workinggroups/wgcapd/resources-2/</a:t>
            </a:r>
            <a:r>
              <a:rPr lang="en-US" sz="2400" dirty="0"/>
              <a:t> </a:t>
            </a:r>
            <a:endParaRPr sz="2400" b="1" dirty="0"/>
          </a:p>
          <a:p>
            <a:pPr marL="914400" lvl="1" indent="-342900" algn="l" rtl="0">
              <a:spcBef>
                <a:spcPts val="8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Best practices guide for conducting trainings</a:t>
            </a:r>
            <a:endParaRPr sz="1800" dirty="0"/>
          </a:p>
          <a:p>
            <a:pPr marL="914400" lvl="1" indent="-342900" algn="l" rtl="0">
              <a:spcBef>
                <a:spcPts val="8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Training report template </a:t>
            </a:r>
            <a:endParaRPr dirty="0"/>
          </a:p>
          <a:p>
            <a:pPr marL="914400" lvl="1" indent="-342900" algn="l" rtl="0">
              <a:spcBef>
                <a:spcPts val="8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Sample post-training questionnaire </a:t>
            </a:r>
            <a:endParaRPr dirty="0"/>
          </a:p>
          <a:p>
            <a:pPr marL="914400" lvl="1" indent="-342900" algn="l" rtl="0">
              <a:spcBef>
                <a:spcPts val="8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Links for various capacity building portals and web resources</a:t>
            </a:r>
            <a:endParaRPr dirty="0"/>
          </a:p>
          <a:p>
            <a:pPr marL="488373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</a:pPr>
            <a:r>
              <a:rPr lang="en-US" sz="2400" b="1" dirty="0"/>
              <a:t>Distribution lists </a:t>
            </a:r>
            <a:r>
              <a:rPr lang="en-US" sz="2400" dirty="0"/>
              <a:t>– WGCapD maintains a distribution list that reaches all previous trainees and can be used for sharing appropriate news and opportunities </a:t>
            </a:r>
            <a:endParaRPr sz="2400" dirty="0"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3000"/>
              <a:t>Resources</a:t>
            </a:r>
            <a:endParaRPr sz="3000"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4294967295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4</a:t>
            </a:fld>
            <a:endParaRPr>
              <a:solidFill>
                <a:srgbClr val="002569"/>
              </a:solidFill>
            </a:endParaRPr>
          </a:p>
        </p:txBody>
      </p:sp>
      <p:sp>
        <p:nvSpPr>
          <p:cNvPr id="72" name="Google Shape;72;p8"/>
          <p:cNvSpPr txBox="1"/>
          <p:nvPr/>
        </p:nvSpPr>
        <p:spPr>
          <a:xfrm>
            <a:off x="166255" y="5800724"/>
            <a:ext cx="1195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POCs:</a:t>
            </a:r>
            <a:endParaRPr sz="2000" b="0" i="0" u="none" strike="noStrike" cap="non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1755322" y="5671932"/>
            <a:ext cx="3219600" cy="1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Chair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Nancy Searby (NASA)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000" b="0" i="0" u="sng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nancy.d.searby@nasa.gov</a:t>
            </a: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sp>
        <p:nvSpPr>
          <p:cNvPr id="74" name="Google Shape;74;p8"/>
          <p:cNvSpPr txBox="1"/>
          <p:nvPr/>
        </p:nvSpPr>
        <p:spPr>
          <a:xfrm>
            <a:off x="5970816" y="5671932"/>
            <a:ext cx="3219600" cy="1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Vice Chair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Pham Thy (VNSC)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000" b="0" i="0" u="sng" strike="noStrike" cap="none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ptmthy@</a:t>
            </a:r>
            <a:r>
              <a:rPr lang="en-US" sz="2000" b="0" i="0" u="sng" strike="noStrike" cap="none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vnsc.org.vn</a:t>
            </a:r>
            <a:endParaRPr sz="2000" b="0" i="0" u="sng" strike="noStrike" cap="none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4984" y="1430000"/>
            <a:ext cx="11825206" cy="5428000"/>
          </a:xfrm>
        </p:spPr>
        <p:txBody>
          <a:bodyPr/>
          <a:lstStyle/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/>
              <a:t>2019 activities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1" i="1" dirty="0"/>
              <a:t>Remote Sensing of Land-Use / Cover change and Climate Impacts in Coastal Zones</a:t>
            </a:r>
            <a:r>
              <a:rPr lang="en-US" dirty="0"/>
              <a:t> in Phuket, Thailand (17-19 December, 2019): training addressed issues and showcased the potential of remote sensing and geospatial technologies in coastal monitoring.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1" i="1" dirty="0"/>
              <a:t>Synthetic Aperture Radar Applied in Rice and Forest Monitoring</a:t>
            </a:r>
            <a:r>
              <a:rPr lang="en-US" dirty="0"/>
              <a:t> in Hanoi, Vietnam (20-22 February, 2019): training built capacity for Vietnamese remote sensing technical experts in applying SAR data and processing technology support rice monitoring, and forest monitoring. </a:t>
            </a:r>
          </a:p>
          <a:p>
            <a:pPr fontAlgn="base"/>
            <a:endParaRPr lang="en-US" sz="1800" b="1" dirty="0"/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/>
              <a:t>Future deliverables</a:t>
            </a:r>
          </a:p>
          <a:p>
            <a:pPr marL="7429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Asia GEOGLAM Webinar</a:t>
            </a:r>
            <a:r>
              <a:rPr lang="en-US" dirty="0"/>
              <a:t> (Q3 2020) led by ISRO – conducting webinar series on Asia GEOGLAM, SAR Missions, and Disaster Risk Reduction. </a:t>
            </a:r>
          </a:p>
          <a:p>
            <a:pPr marL="7429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In-Person Air Quality Training</a:t>
            </a:r>
            <a:r>
              <a:rPr lang="en-US" dirty="0"/>
              <a:t> (Q4 2020) led by NASA &amp; GISTDA – AQ training in Thailand.</a:t>
            </a:r>
          </a:p>
          <a:p>
            <a:pPr marL="7429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In-Person Air Quality Training</a:t>
            </a:r>
            <a:r>
              <a:rPr lang="en-US" dirty="0"/>
              <a:t> (Q4 2020) led by VNSC &amp; NASA – AQ training in Vietnam.</a:t>
            </a:r>
          </a:p>
          <a:p>
            <a:pPr marL="7429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Indigenous Peoples-focused Training</a:t>
            </a:r>
            <a:r>
              <a:rPr lang="en-US" dirty="0"/>
              <a:t> (Q4 2021) led by NASA &amp; GSA – engage indigenous peoples in a workshop to build their capacity in the use of EO for community needs.</a:t>
            </a:r>
            <a:endParaRPr lang="en-US" b="1" i="1" dirty="0"/>
          </a:p>
          <a:p>
            <a:pPr marL="457200"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  <a:p>
            <a:pPr marL="457200"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  <a:p>
            <a:pPr marL="457200"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185988" y="304799"/>
            <a:ext cx="8343900" cy="752475"/>
          </a:xfrm>
        </p:spPr>
        <p:txBody>
          <a:bodyPr anchor="ctr"/>
          <a:lstStyle/>
          <a:p>
            <a:r>
              <a:rPr lang="en-US" sz="3000" b="1" dirty="0"/>
              <a:t>Asia &amp; Oceania</a:t>
            </a:r>
          </a:p>
        </p:txBody>
      </p:sp>
    </p:spTree>
    <p:extLst>
      <p:ext uri="{BB962C8B-B14F-4D97-AF65-F5344CB8AC3E}">
        <p14:creationId xmlns:p14="http://schemas.microsoft.com/office/powerpoint/2010/main" val="39313821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4984" y="1430000"/>
            <a:ext cx="11825206" cy="5428000"/>
          </a:xfrm>
        </p:spPr>
        <p:txBody>
          <a:bodyPr/>
          <a:lstStyle/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/>
              <a:t>Future deliverables (continued)</a:t>
            </a:r>
          </a:p>
          <a:p>
            <a:pPr marL="8001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In-Person SAR Training</a:t>
            </a:r>
            <a:r>
              <a:rPr lang="en-US" dirty="0"/>
              <a:t> (Q3 2020) led by VNSC – SAR training for forest and rice monitoring.</a:t>
            </a:r>
          </a:p>
          <a:p>
            <a:pPr marL="8001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In-Person SAR Training</a:t>
            </a:r>
            <a:r>
              <a:rPr lang="en-US" dirty="0"/>
              <a:t> (Q4 2020) led by VNSC – SAR training for subsidence monitoring.</a:t>
            </a:r>
          </a:p>
          <a:p>
            <a:pPr marL="8001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AGEOS Forest Monitoring Capacity Building</a:t>
            </a:r>
            <a:r>
              <a:rPr lang="en-US" dirty="0"/>
              <a:t> (Q2 2020) led by CNES – Providing training on use of Sentinel-1 imagery for forest monitoring.</a:t>
            </a:r>
          </a:p>
          <a:p>
            <a:pPr marL="8001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In-Person Regional Training in South Asia </a:t>
            </a:r>
            <a:r>
              <a:rPr lang="en-US" dirty="0"/>
              <a:t>(Q4 2020) led by ISRO – one regional training in South Asia on forest biomass monitoring. </a:t>
            </a:r>
          </a:p>
          <a:p>
            <a:pPr marL="8001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AOGEO Contribution </a:t>
            </a:r>
            <a:r>
              <a:rPr lang="en-US" dirty="0"/>
              <a:t>(Q4 2020) led by ISRO – coordinate a training in association with AOGEO on a mutually agreed topic (e.g. food security, forest, or land use)</a:t>
            </a:r>
          </a:p>
          <a:p>
            <a:pPr marL="8001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LCLUC Webinar </a:t>
            </a:r>
            <a:r>
              <a:rPr lang="en-US" dirty="0"/>
              <a:t>(Q3 2020) led by NASA – provide lectures/training materials relating to Land Use/Cover Change in South/Southeast Asia countries either through Webinars or hands-on training to participants.</a:t>
            </a:r>
          </a:p>
          <a:p>
            <a:pPr marL="457200"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  <a:p>
            <a:pPr marL="457200"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  <a:p>
            <a:pPr marL="457200"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  <a:p>
            <a:pPr marL="457200"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185988" y="304799"/>
            <a:ext cx="8343900" cy="752475"/>
          </a:xfrm>
        </p:spPr>
        <p:txBody>
          <a:bodyPr anchor="ctr"/>
          <a:lstStyle/>
          <a:p>
            <a:r>
              <a:rPr lang="en-US" sz="3000" b="1" dirty="0"/>
              <a:t>Asia &amp; Oceania</a:t>
            </a:r>
          </a:p>
        </p:txBody>
      </p:sp>
    </p:spTree>
    <p:extLst>
      <p:ext uri="{BB962C8B-B14F-4D97-AF65-F5344CB8AC3E}">
        <p14:creationId xmlns:p14="http://schemas.microsoft.com/office/powerpoint/2010/main" val="34265386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Widescreen</PresentationFormat>
  <Paragraphs>89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Helvetica Neue</vt:lpstr>
      <vt:lpstr>Courier New</vt:lpstr>
      <vt:lpstr>Noto Sans Symbols</vt:lpstr>
      <vt:lpstr>Arial</vt:lpstr>
      <vt:lpstr>Avenir</vt:lpstr>
      <vt:lpstr>Calibri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Erin Martin</cp:lastModifiedBy>
  <cp:revision>1</cp:revision>
  <dcterms:modified xsi:type="dcterms:W3CDTF">2020-02-26T03:29:51Z</dcterms:modified>
</cp:coreProperties>
</file>