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</p:sldMasterIdLst>
  <p:notesMasterIdLst>
    <p:notesMasterId r:id="rId8"/>
  </p:notesMasterIdLst>
  <p:sldIdLst>
    <p:sldId id="256" r:id="rId2"/>
    <p:sldId id="266" r:id="rId3"/>
    <p:sldId id="269" r:id="rId4"/>
    <p:sldId id="268" r:id="rId5"/>
    <p:sldId id="271" r:id="rId6"/>
    <p:sldId id="265" r:id="rId7"/>
  </p:sldIdLst>
  <p:sldSz cx="12192000" cy="6858000"/>
  <p:notesSz cx="6985000" cy="9283700"/>
  <p:embeddedFontLst>
    <p:embeddedFont>
      <p:font typeface="Helvetica Neue" panose="020B060402020202020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rin Martin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48" autoAdjust="0"/>
  </p:normalViewPr>
  <p:slideViewPr>
    <p:cSldViewPr>
      <p:cViewPr>
        <p:scale>
          <a:sx n="100" d="100"/>
          <a:sy n="100" d="100"/>
        </p:scale>
        <p:origin x="-72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26833" cy="4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56550" y="0"/>
            <a:ext cx="3026833" cy="4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17904"/>
            <a:ext cx="3026833" cy="46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45489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" name="Google Shape;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434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" name="Google Shape;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928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830385" y="2492915"/>
            <a:ext cx="10363200" cy="72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830386" y="3847065"/>
            <a:ext cx="5961633" cy="221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47433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47433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9652000" y="6546852"/>
            <a:ext cx="254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0385" y="1217405"/>
            <a:ext cx="3343875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 txBox="1"/>
          <p:nvPr/>
        </p:nvSpPr>
        <p:spPr>
          <a:xfrm>
            <a:off x="830386" y="2246635"/>
            <a:ext cx="3741615" cy="210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/>
          </a:p>
        </p:txBody>
      </p:sp>
      <p:pic>
        <p:nvPicPr>
          <p:cNvPr id="23" name="Google Shape;23;p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8240"/>
            <a:ext cx="12192000" cy="6926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789" y="1217405"/>
            <a:ext cx="2507906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"/>
          <p:cNvSpPr txBox="1"/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/>
          </a:p>
        </p:txBody>
      </p:sp>
      <p:sp>
        <p:nvSpPr>
          <p:cNvPr id="26" name="Google Shape;26;p2"/>
          <p:cNvSpPr txBox="1"/>
          <p:nvPr/>
        </p:nvSpPr>
        <p:spPr>
          <a:xfrm>
            <a:off x="622789" y="2514600"/>
            <a:ext cx="5746243" cy="993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>
            <a:spLocks noGrp="1"/>
          </p:cNvSpPr>
          <p:nvPr>
            <p:ph type="sldNum" idx="12"/>
          </p:nvPr>
        </p:nvSpPr>
        <p:spPr>
          <a:xfrm>
            <a:off x="11684000" y="6629403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1"/>
          </p:nvPr>
        </p:nvSpPr>
        <p:spPr>
          <a:xfrm>
            <a:off x="166255" y="1402773"/>
            <a:ext cx="11845636" cy="51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2"/>
          </p:nvPr>
        </p:nvSpPr>
        <p:spPr>
          <a:xfrm>
            <a:off x="2220686" y="353887"/>
            <a:ext cx="6604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9652000" y="6546852"/>
            <a:ext cx="254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485872" y="647850"/>
            <a:ext cx="11218279" cy="737829"/>
          </a:xfrm>
          <a:prstGeom prst="rect">
            <a:avLst/>
          </a:prstGeom>
        </p:spPr>
        <p:txBody>
          <a:bodyPr lIns="91413" tIns="45706" rIns="91413" bIns="45706"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5873" y="1590832"/>
            <a:ext cx="11218279" cy="4336996"/>
          </a:xfrm>
          <a:prstGeom prst="rect">
            <a:avLst/>
          </a:prstGeom>
        </p:spPr>
        <p:txBody>
          <a:bodyPr lIns="91413" tIns="45706" rIns="91413" bIns="45706"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>
          <a:xfrm>
            <a:off x="1529601" y="125971"/>
            <a:ext cx="10174550" cy="143967"/>
          </a:xfrm>
          <a:prstGeom prst="rect">
            <a:avLst/>
          </a:prstGeom>
        </p:spPr>
        <p:txBody>
          <a:bodyPr lIns="91413" tIns="45706" rIns="91413" bIns="45706"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47815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600200"/>
            <a:ext cx="108712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743200" y="304800"/>
            <a:ext cx="6604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roxima Nova Regular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11680065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9652000" y="6546852"/>
            <a:ext cx="254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  <p:grpSp>
        <p:nvGrpSpPr>
          <p:cNvPr id="11" name="Google Shape;11;p1"/>
          <p:cNvGrpSpPr/>
          <p:nvPr/>
        </p:nvGrpSpPr>
        <p:grpSpPr>
          <a:xfrm>
            <a:off x="0" y="0"/>
            <a:ext cx="12192000" cy="1266667"/>
            <a:chOff x="0" y="1156447"/>
            <a:chExt cx="12192000" cy="1266667"/>
          </a:xfrm>
        </p:grpSpPr>
        <p:pic>
          <p:nvPicPr>
            <p:cNvPr id="12" name="Google Shape;12;p1"/>
            <p:cNvPicPr preferRelativeResize="0"/>
            <p:nvPr/>
          </p:nvPicPr>
          <p:blipFill rotWithShape="1">
            <a:blip r:embed="rId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156447"/>
              <a:ext cx="8364071" cy="12666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1"/>
            <p:cNvPicPr preferRelativeResize="0"/>
            <p:nvPr/>
          </p:nvPicPr>
          <p:blipFill rotWithShape="1">
            <a:blip r:embed="rId9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58571" y="1156447"/>
              <a:ext cx="4233429" cy="12666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Google Shape;14;p1"/>
          <p:cNvSpPr/>
          <p:nvPr/>
        </p:nvSpPr>
        <p:spPr>
          <a:xfrm>
            <a:off x="101600" y="6629401"/>
            <a:ext cx="31496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WGCapD-9 Annual Meeting March 10-12, 2020</a:t>
            </a:r>
            <a:endParaRPr sz="1100" b="0" i="1" u="none" strike="noStrike" cap="non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/>
        </p:nvSpPr>
        <p:spPr>
          <a:xfrm>
            <a:off x="622788" y="2514600"/>
            <a:ext cx="7192141" cy="1855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sz="40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Snapshot of </a:t>
            </a:r>
            <a:r>
              <a:rPr lang="en-US" sz="4000" b="1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DLR </a:t>
            </a:r>
            <a:r>
              <a:rPr lang="en-US" sz="40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activities in Africa</a:t>
            </a:r>
            <a:br>
              <a:rPr lang="en-US" sz="40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dirty="0"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1"/>
          </p:nvPr>
        </p:nvSpPr>
        <p:spPr>
          <a:xfrm>
            <a:off x="622788" y="4149080"/>
            <a:ext cx="8180969" cy="2030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Regional Spotlight: Africa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lang="en-US" sz="1800" dirty="0" smtClean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de-DE" sz="1800" dirty="0" smtClean="0">
                <a:latin typeface="Helvetica Neue"/>
                <a:ea typeface="Helvetica Neue"/>
                <a:cs typeface="Helvetica Neue"/>
                <a:sym typeface="Helvetica Neue"/>
              </a:rPr>
              <a:t>Michael Bock, DLR Agency </a:t>
            </a:r>
            <a:endParaRPr dirty="0"/>
          </a:p>
          <a:p>
            <a:pPr lvl="0">
              <a:spcBef>
                <a:spcPts val="0"/>
              </a:spcBef>
              <a:buSzPts val="1800"/>
            </a:pPr>
            <a:r>
              <a:rPr lang="en-US" sz="1800" dirty="0" smtClean="0">
                <a:latin typeface="Helvetica Neue"/>
                <a:ea typeface="Helvetica Neue"/>
                <a:cs typeface="Helvetica Neue"/>
                <a:sym typeface="Helvetica Neue"/>
              </a:rPr>
              <a:t>Ursula </a:t>
            </a: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Geßner, </a:t>
            </a:r>
            <a:r>
              <a:rPr lang="en-US" sz="1800" dirty="0" smtClean="0">
                <a:latin typeface="Helvetica Neue"/>
                <a:ea typeface="Helvetica Neue"/>
                <a:cs typeface="Helvetica Neue"/>
                <a:sym typeface="Helvetica Neue"/>
              </a:rPr>
              <a:t>Sarah Asam. Frank </a:t>
            </a:r>
            <a:r>
              <a:rPr lang="en-US" sz="1800" dirty="0" err="1">
                <a:latin typeface="Helvetica Neue"/>
                <a:ea typeface="Helvetica Neue"/>
                <a:cs typeface="Helvetica Neue"/>
                <a:sym typeface="Helvetica Neue"/>
              </a:rPr>
              <a:t>Thonfeld</a:t>
            </a: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, Andreas </a:t>
            </a:r>
            <a:r>
              <a:rPr lang="en-US" sz="1800" dirty="0" err="1">
                <a:latin typeface="Helvetica Neue"/>
                <a:ea typeface="Helvetica Neue"/>
                <a:cs typeface="Helvetica Neue"/>
                <a:sym typeface="Helvetica Neue"/>
              </a:rPr>
              <a:t>Hirner</a:t>
            </a:r>
            <a:r>
              <a:rPr lang="en-US" sz="1800" dirty="0" smtClean="0"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br>
              <a:rPr lang="en-US" sz="1800" dirty="0" smtClean="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800" dirty="0" smtClean="0">
                <a:latin typeface="Helvetica Neue"/>
                <a:ea typeface="Helvetica Neue"/>
                <a:cs typeface="Helvetica Neue"/>
                <a:sym typeface="Helvetica Neue"/>
              </a:rPr>
              <a:t>Igor </a:t>
            </a: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Klein, Juliane Huth, Claudia </a:t>
            </a:r>
            <a:r>
              <a:rPr lang="en-US" sz="18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Kuenzer</a:t>
            </a:r>
            <a:r>
              <a:rPr lang="en-US" sz="1800" dirty="0" smtClean="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</a:p>
          <a:p>
            <a:pPr lvl="0">
              <a:spcBef>
                <a:spcPts val="0"/>
              </a:spcBef>
              <a:buSzPts val="1800"/>
            </a:pPr>
            <a:r>
              <a:rPr lang="de-DE" sz="18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DLR-DFD </a:t>
            </a:r>
            <a:r>
              <a:rPr lang="de-DE" sz="18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(German Remote </a:t>
            </a:r>
            <a:r>
              <a:rPr lang="de-DE" sz="1800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Sensing</a:t>
            </a:r>
            <a:r>
              <a:rPr lang="de-DE" sz="18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Data Center)</a:t>
            </a:r>
          </a:p>
          <a:p>
            <a:pPr lvl="0">
              <a:spcBef>
                <a:spcPts val="0"/>
              </a:spcBef>
              <a:buClr>
                <a:srgbClr val="FFFFFF"/>
              </a:buClr>
              <a:buSzPts val="1800"/>
            </a:pPr>
            <a:endParaRPr lang="en-US" sz="1800" dirty="0" smtClean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spcBef>
                <a:spcPts val="0"/>
              </a:spcBef>
              <a:buClr>
                <a:srgbClr val="FFFFFF"/>
              </a:buClr>
              <a:buSzPts val="1800"/>
            </a:pPr>
            <a:r>
              <a:rPr lang="en-US" sz="1800" dirty="0" smtClea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CEOS </a:t>
            </a:r>
            <a:r>
              <a:rPr lang="en-US" sz="18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WGCapD-9 Virtual Meeting </a:t>
            </a:r>
            <a:endParaRPr lang="en-US" sz="1800" dirty="0"/>
          </a:p>
          <a:p>
            <a:pPr lvl="0">
              <a:spcBef>
                <a:spcPts val="0"/>
              </a:spcBef>
              <a:buClr>
                <a:srgbClr val="FFFFFF"/>
              </a:buClr>
              <a:buSzPts val="1800"/>
            </a:pPr>
            <a:r>
              <a:rPr lang="en-US" sz="18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10-12 March 2020</a:t>
            </a:r>
            <a:endParaRPr lang="en-U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sz="18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53;p7"/>
          <p:cNvSpPr txBox="1">
            <a:spLocks noGrp="1"/>
          </p:cNvSpPr>
          <p:nvPr>
            <p:ph type="body" idx="1"/>
          </p:nvPr>
        </p:nvSpPr>
        <p:spPr>
          <a:xfrm>
            <a:off x="161368" y="1414999"/>
            <a:ext cx="11807998" cy="388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SzPts val="2200"/>
              <a:buNone/>
            </a:pPr>
            <a:r>
              <a:rPr lang="en-US" dirty="0" smtClean="0"/>
              <a:t>Main </a:t>
            </a:r>
            <a:r>
              <a:rPr lang="en-US" b="1" dirty="0" smtClean="0"/>
              <a:t>results of WASCAL </a:t>
            </a:r>
            <a:r>
              <a:rPr lang="en-US" dirty="0" smtClean="0"/>
              <a:t>(2010-2017</a:t>
            </a:r>
            <a:r>
              <a:rPr lang="en-US" dirty="0"/>
              <a:t>) </a:t>
            </a:r>
            <a:r>
              <a:rPr lang="en-US" dirty="0" smtClean="0"/>
              <a:t>were e.g. the </a:t>
            </a:r>
            <a:r>
              <a:rPr lang="en-US" dirty="0"/>
              <a:t>establishment of the </a:t>
            </a:r>
            <a:r>
              <a:rPr lang="en-US" b="1" dirty="0"/>
              <a:t>WASCAL competence center </a:t>
            </a:r>
            <a:r>
              <a:rPr lang="en-US" dirty="0"/>
              <a:t>in Ouagadougou (Burkina Faso) and </a:t>
            </a:r>
            <a:r>
              <a:rPr lang="en-US" dirty="0" smtClean="0"/>
              <a:t>the </a:t>
            </a:r>
            <a:r>
              <a:rPr lang="en-US" b="1" dirty="0"/>
              <a:t>WASCAL graduate </a:t>
            </a:r>
            <a:r>
              <a:rPr lang="en-US" b="1" dirty="0" smtClean="0"/>
              <a:t>schools (180 PHD, Master )</a:t>
            </a:r>
            <a:br>
              <a:rPr lang="en-US" b="1" dirty="0" smtClean="0"/>
            </a:br>
            <a:endParaRPr lang="en-US" b="1" dirty="0" smtClean="0"/>
          </a:p>
          <a:p>
            <a:pPr marL="0" lvl="0" indent="0">
              <a:spcBef>
                <a:spcPts val="0"/>
              </a:spcBef>
              <a:buSzPts val="2200"/>
              <a:buNone/>
            </a:pPr>
            <a:r>
              <a:rPr lang="en-US" b="1" dirty="0" smtClean="0"/>
              <a:t>Objectives </a:t>
            </a:r>
            <a:r>
              <a:rPr lang="en-US" dirty="0" smtClean="0"/>
              <a:t>of </a:t>
            </a:r>
            <a:r>
              <a:rPr lang="en-US" b="1" dirty="0" smtClean="0"/>
              <a:t>WASCAL-DE-Coop </a:t>
            </a:r>
            <a:r>
              <a:rPr lang="en-US" dirty="0"/>
              <a:t>(2019-2021) </a:t>
            </a:r>
            <a:r>
              <a:rPr lang="en-US" dirty="0" smtClean="0"/>
              <a:t>coordinated DLR </a:t>
            </a:r>
            <a:r>
              <a:rPr lang="en-US" dirty="0"/>
              <a:t>EO chair at University </a:t>
            </a:r>
            <a:r>
              <a:rPr lang="en-US" dirty="0" err="1"/>
              <a:t>Würzburg</a:t>
            </a:r>
            <a:endParaRPr lang="en-US" dirty="0" smtClean="0"/>
          </a:p>
          <a:p>
            <a:pPr marL="342900" lvl="0">
              <a:spcBef>
                <a:spcPts val="0"/>
              </a:spcBef>
              <a:buSzPts val="2200"/>
            </a:pPr>
            <a:endParaRPr lang="en-US" b="1" dirty="0" smtClean="0"/>
          </a:p>
          <a:p>
            <a:pPr marL="342900" lvl="0" indent="-342900">
              <a:spcBef>
                <a:spcPts val="600"/>
              </a:spcBef>
              <a:buSzPts val="2200"/>
              <a:buFont typeface="Symbol" panose="05050102010706020507" pitchFamily="18" charset="2"/>
              <a:buChar char="-"/>
            </a:pPr>
            <a:r>
              <a:rPr lang="en-US" dirty="0" smtClean="0"/>
              <a:t>Coordination of German Contribution to graduate schools, s</a:t>
            </a:r>
            <a:r>
              <a:rPr lang="de-DE" dirty="0" err="1" smtClean="0"/>
              <a:t>upport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students</a:t>
            </a:r>
            <a:r>
              <a:rPr lang="de-DE" dirty="0" smtClean="0"/>
              <a:t> &amp; </a:t>
            </a:r>
            <a:r>
              <a:rPr lang="de-DE" dirty="0" err="1" smtClean="0"/>
              <a:t>networking</a:t>
            </a:r>
            <a:endParaRPr lang="de-DE" dirty="0" smtClean="0"/>
          </a:p>
          <a:p>
            <a:pPr marL="342900" lvl="0" indent="-342900">
              <a:spcBef>
                <a:spcPts val="600"/>
              </a:spcBef>
              <a:buSzPts val="2200"/>
              <a:buFont typeface="Symbol" panose="05050102010706020507" pitchFamily="18" charset="2"/>
              <a:buChar char="-"/>
            </a:pPr>
            <a:r>
              <a:rPr lang="en-US" dirty="0" smtClean="0"/>
              <a:t>Strengthening the technical and methodological skills of young scientists and experts through targeted teaching, training, workshops and excursion offers</a:t>
            </a:r>
          </a:p>
          <a:p>
            <a:pPr marL="342900" indent="-342900">
              <a:spcBef>
                <a:spcPts val="600"/>
              </a:spcBef>
              <a:buSzPts val="2200"/>
              <a:buFont typeface="Symbol" panose="05050102010706020507" pitchFamily="18" charset="2"/>
              <a:buChar char="-"/>
            </a:pPr>
            <a:r>
              <a:rPr lang="de-DE" dirty="0" smtClean="0"/>
              <a:t>Research </a:t>
            </a:r>
            <a:r>
              <a:rPr lang="de-DE" dirty="0"/>
              <a:t>on human-environment </a:t>
            </a:r>
            <a:r>
              <a:rPr lang="de-DE" dirty="0" err="1" smtClean="0"/>
              <a:t>interactions</a:t>
            </a:r>
            <a:r>
              <a:rPr lang="de-DE" dirty="0" smtClean="0"/>
              <a:t>, </a:t>
            </a:r>
            <a:r>
              <a:rPr lang="de-DE" dirty="0" err="1"/>
              <a:t>Agricultural</a:t>
            </a:r>
            <a:r>
              <a:rPr lang="de-DE" dirty="0"/>
              <a:t> </a:t>
            </a:r>
            <a:r>
              <a:rPr lang="de-DE" dirty="0" err="1" smtClean="0"/>
              <a:t>monitoring</a:t>
            </a:r>
            <a:r>
              <a:rPr lang="de-DE" dirty="0" smtClean="0"/>
              <a:t>, etc..</a:t>
            </a:r>
            <a:endParaRPr lang="de-DE" dirty="0"/>
          </a:p>
          <a:p>
            <a:pPr marL="342900" indent="-342900">
              <a:spcBef>
                <a:spcPts val="600"/>
              </a:spcBef>
              <a:buSzPts val="2200"/>
              <a:buFont typeface="Symbol" panose="05050102010706020507" pitchFamily="18" charset="2"/>
              <a:buChar char="-"/>
            </a:pPr>
            <a:r>
              <a:rPr lang="en-US" dirty="0"/>
              <a:t>Sustainable provision of the generated data sets </a:t>
            </a:r>
            <a:r>
              <a:rPr lang="en-US" dirty="0" smtClean="0"/>
              <a:t>through </a:t>
            </a:r>
            <a:r>
              <a:rPr lang="de-DE" b="1" dirty="0" err="1"/>
              <a:t>Datacube</a:t>
            </a:r>
            <a:r>
              <a:rPr lang="de-DE" dirty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implementation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HPC </a:t>
            </a:r>
            <a:r>
              <a:rPr lang="de-DE" dirty="0" err="1" smtClean="0"/>
              <a:t>access</a:t>
            </a:r>
            <a:r>
              <a:rPr lang="de-DE" dirty="0" smtClean="0"/>
              <a:t> at </a:t>
            </a:r>
            <a:r>
              <a:rPr lang="de-DE" dirty="0" err="1" smtClean="0"/>
              <a:t>the</a:t>
            </a:r>
            <a:r>
              <a:rPr lang="de-DE" dirty="0" smtClean="0"/>
              <a:t> WASCAL </a:t>
            </a:r>
            <a:r>
              <a:rPr lang="de-DE" dirty="0" err="1"/>
              <a:t>competence</a:t>
            </a:r>
            <a:r>
              <a:rPr lang="de-DE" dirty="0"/>
              <a:t> </a:t>
            </a:r>
            <a:r>
              <a:rPr lang="de-DE" dirty="0" err="1" smtClean="0"/>
              <a:t>center</a:t>
            </a:r>
            <a:endParaRPr lang="de-DE" dirty="0" smtClean="0"/>
          </a:p>
          <a:p>
            <a:pPr marL="0" lvl="1" indent="0">
              <a:buSzPts val="2200"/>
              <a:buNone/>
            </a:pPr>
            <a:endParaRPr lang="de-DE" b="1" dirty="0" smtClean="0"/>
          </a:p>
        </p:txBody>
      </p:sp>
      <p:sp>
        <p:nvSpPr>
          <p:cNvPr id="52" name="Google Shape;52;p7"/>
          <p:cNvSpPr>
            <a:spLocks noGrp="1"/>
          </p:cNvSpPr>
          <p:nvPr>
            <p:ph type="sldNum" idx="12"/>
          </p:nvPr>
        </p:nvSpPr>
        <p:spPr>
          <a:xfrm>
            <a:off x="11684000" y="6629403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1F497D"/>
                </a:solidFill>
              </a:rPr>
              <a:t>2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2495600" y="332656"/>
            <a:ext cx="8074422" cy="842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dirty="0" smtClean="0"/>
              <a:t>West Africa: WASCAL-DE-Coop</a:t>
            </a:r>
          </a:p>
          <a:p>
            <a:pPr marL="0" lvl="0" indent="0">
              <a:spcBef>
                <a:spcPts val="0"/>
              </a:spcBef>
            </a:pPr>
            <a:r>
              <a:rPr lang="en-US" sz="1600" dirty="0">
                <a:solidFill>
                  <a:srgbClr val="FFFF00"/>
                </a:solidFill>
              </a:rPr>
              <a:t>W</a:t>
            </a:r>
            <a:r>
              <a:rPr lang="en-US" sz="1600" dirty="0"/>
              <a:t>est </a:t>
            </a:r>
            <a:r>
              <a:rPr lang="en-US" sz="1600" dirty="0">
                <a:solidFill>
                  <a:srgbClr val="FFFF00"/>
                </a:solidFill>
              </a:rPr>
              <a:t>A</a:t>
            </a:r>
            <a:r>
              <a:rPr lang="en-US" sz="1600" dirty="0"/>
              <a:t>frican </a:t>
            </a:r>
            <a:r>
              <a:rPr lang="en-US" sz="1600" dirty="0">
                <a:solidFill>
                  <a:srgbClr val="FFFF00"/>
                </a:solidFill>
              </a:rPr>
              <a:t>S</a:t>
            </a:r>
            <a:r>
              <a:rPr lang="en-US" sz="1600" dirty="0"/>
              <a:t>cience Service Centre on </a:t>
            </a:r>
            <a:r>
              <a:rPr lang="en-US" sz="1600" dirty="0">
                <a:solidFill>
                  <a:srgbClr val="FFFF00"/>
                </a:solidFill>
              </a:rPr>
              <a:t>C</a:t>
            </a:r>
            <a:r>
              <a:rPr lang="en-US" sz="1600" dirty="0"/>
              <a:t>limate </a:t>
            </a:r>
            <a:r>
              <a:rPr lang="en-US" sz="1600" dirty="0" smtClean="0"/>
              <a:t>Change and </a:t>
            </a:r>
            <a:r>
              <a:rPr lang="en-US" sz="1600" dirty="0">
                <a:solidFill>
                  <a:srgbClr val="FFFF00"/>
                </a:solidFill>
              </a:rPr>
              <a:t>A</a:t>
            </a:r>
            <a:r>
              <a:rPr lang="en-US" sz="1600" dirty="0"/>
              <a:t>dapted </a:t>
            </a:r>
            <a:r>
              <a:rPr lang="en-US" sz="1600" dirty="0">
                <a:solidFill>
                  <a:srgbClr val="FFFF00"/>
                </a:solidFill>
              </a:rPr>
              <a:t>L</a:t>
            </a:r>
            <a:r>
              <a:rPr lang="en-US" sz="1600" dirty="0"/>
              <a:t>and </a:t>
            </a:r>
            <a:r>
              <a:rPr lang="en-US" sz="1600" dirty="0" smtClean="0"/>
              <a:t>Use</a:t>
            </a:r>
            <a:r>
              <a:rPr lang="en-US" sz="1600" dirty="0"/>
              <a:t> </a:t>
            </a:r>
            <a:endParaRPr sz="1600" dirty="0"/>
          </a:p>
        </p:txBody>
      </p:sp>
      <p:pic>
        <p:nvPicPr>
          <p:cNvPr id="6" name="Picture 11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208" y="5575613"/>
            <a:ext cx="1450621" cy="964937"/>
          </a:xfrm>
          <a:prstGeom prst="rect">
            <a:avLst/>
          </a:prstGeom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7453" y="5873724"/>
            <a:ext cx="1128283" cy="618135"/>
          </a:xfrm>
          <a:prstGeom prst="rect">
            <a:avLst/>
          </a:prstGeom>
        </p:spPr>
      </p:pic>
      <p:pic>
        <p:nvPicPr>
          <p:cNvPr id="9" name="Picture 10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4072" y="5855311"/>
            <a:ext cx="1108768" cy="69015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4352" y="3933056"/>
            <a:ext cx="2611341" cy="261134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9736" y="5764236"/>
            <a:ext cx="1960066" cy="837112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119336" y="6168611"/>
            <a:ext cx="3212739" cy="338554"/>
          </a:xfrm>
          <a:prstGeom prst="rect">
            <a:avLst/>
          </a:prstGeom>
          <a:ln w="12700">
            <a:noFill/>
          </a:ln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buSzPts val="2200"/>
            </a:pPr>
            <a:r>
              <a:rPr lang="de-DE" sz="1600" dirty="0" err="1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Contact</a:t>
            </a:r>
            <a:r>
              <a:rPr lang="de-DE" sz="1600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de-DE" sz="1600" dirty="0" err="1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Frank.Thonfeld</a:t>
            </a:r>
            <a:r>
              <a:rPr lang="de-DE" sz="1600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@ dlr.de</a:t>
            </a:r>
          </a:p>
        </p:txBody>
      </p:sp>
    </p:spTree>
    <p:extLst>
      <p:ext uri="{BB962C8B-B14F-4D97-AF65-F5344CB8AC3E}">
        <p14:creationId xmlns:p14="http://schemas.microsoft.com/office/powerpoint/2010/main" val="3764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>
            <a:spLocks noGrp="1"/>
          </p:cNvSpPr>
          <p:nvPr>
            <p:ph type="sldNum" idx="12"/>
          </p:nvPr>
        </p:nvSpPr>
        <p:spPr>
          <a:xfrm>
            <a:off x="11684000" y="6629403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1F497D"/>
                </a:solidFill>
              </a:rPr>
              <a:t>3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162000" y="1404000"/>
            <a:ext cx="11845636" cy="51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5560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200"/>
              <a:buChar char="•"/>
            </a:pPr>
            <a:r>
              <a:rPr lang="de-DE" sz="2200" b="1" dirty="0" smtClean="0"/>
              <a:t>Project </a:t>
            </a:r>
            <a:r>
              <a:rPr lang="de-DE" sz="2200" b="1" dirty="0" err="1" smtClean="0"/>
              <a:t>summary</a:t>
            </a:r>
            <a:r>
              <a:rPr lang="de-DE" sz="2200" b="1" dirty="0"/>
              <a:t>:</a:t>
            </a:r>
            <a:r>
              <a:rPr lang="de-DE" sz="2200" dirty="0" smtClean="0"/>
              <a:t> German-Burkina Faso </a:t>
            </a:r>
            <a:r>
              <a:rPr lang="de-DE" sz="2200" dirty="0" err="1" smtClean="0"/>
              <a:t>research</a:t>
            </a:r>
            <a:r>
              <a:rPr lang="de-DE" sz="2200" dirty="0" smtClean="0"/>
              <a:t> </a:t>
            </a:r>
            <a:r>
              <a:rPr lang="de-DE" sz="2200" dirty="0" err="1" smtClean="0"/>
              <a:t>project</a:t>
            </a:r>
            <a:r>
              <a:rPr lang="de-DE" sz="2200" dirty="0" smtClean="0"/>
              <a:t> </a:t>
            </a:r>
            <a:r>
              <a:rPr lang="de-DE" sz="2200" dirty="0" err="1" smtClean="0"/>
              <a:t>AgRain</a:t>
            </a:r>
            <a:r>
              <a:rPr lang="de-DE" sz="2200" dirty="0" smtClean="0"/>
              <a:t> (2019-2022)</a:t>
            </a:r>
          </a:p>
          <a:p>
            <a:pPr marL="800100" lvl="1">
              <a:spcBef>
                <a:spcPts val="0"/>
              </a:spcBef>
              <a:buSzPts val="2200"/>
              <a:buChar char="•"/>
            </a:pPr>
            <a:r>
              <a:rPr lang="de-DE" sz="2200" i="1" dirty="0" smtClean="0"/>
              <a:t>Topic:</a:t>
            </a:r>
            <a:r>
              <a:rPr lang="de-DE" sz="2200" dirty="0" smtClean="0"/>
              <a:t> </a:t>
            </a:r>
            <a:r>
              <a:rPr lang="en-US" sz="2400" dirty="0"/>
              <a:t>-</a:t>
            </a:r>
            <a:r>
              <a:rPr lang="en-US" sz="2400" b="1" dirty="0"/>
              <a:t> </a:t>
            </a:r>
            <a:r>
              <a:rPr lang="en-US" sz="2200" dirty="0"/>
              <a:t>Improving Rainfall Information and Rainwater Usage for Adapted Agricultural Production under High Climate Variability in Burkina </a:t>
            </a:r>
            <a:r>
              <a:rPr lang="en-US" sz="2200" dirty="0" smtClean="0"/>
              <a:t>Faso</a:t>
            </a:r>
          </a:p>
          <a:p>
            <a:pPr marL="444500" lvl="1" indent="0">
              <a:spcBef>
                <a:spcPts val="0"/>
              </a:spcBef>
              <a:buSzPts val="2200"/>
              <a:buNone/>
            </a:pPr>
            <a:r>
              <a:rPr lang="en-US" sz="2200" dirty="0" smtClean="0"/>
              <a:t> </a:t>
            </a:r>
            <a:endParaRPr lang="en-US" sz="1200" dirty="0" smtClean="0"/>
          </a:p>
          <a:p>
            <a:pPr marL="800100" lvl="1">
              <a:spcBef>
                <a:spcPts val="0"/>
              </a:spcBef>
              <a:buSzPts val="2200"/>
              <a:buChar char="•"/>
            </a:pPr>
            <a:r>
              <a:rPr lang="en-GB" sz="2200" i="1" dirty="0" smtClean="0"/>
              <a:t>Partners in Burkina Faso:</a:t>
            </a:r>
            <a:r>
              <a:rPr lang="en-GB" sz="2200" dirty="0" smtClean="0"/>
              <a:t> </a:t>
            </a:r>
          </a:p>
          <a:p>
            <a:pPr marL="1257300" lvl="2">
              <a:spcBef>
                <a:spcPts val="0"/>
              </a:spcBef>
              <a:buSzPts val="2200"/>
              <a:buFont typeface="Courier New" panose="02070309020205020404" pitchFamily="49" charset="0"/>
              <a:buChar char="o"/>
            </a:pPr>
            <a:r>
              <a:rPr lang="en-US" sz="1800" dirty="0" smtClean="0"/>
              <a:t>West </a:t>
            </a:r>
            <a:r>
              <a:rPr lang="en-US" sz="1800" dirty="0"/>
              <a:t>African Science Service Center on Climate Change and Adapted Land Use (</a:t>
            </a:r>
            <a:r>
              <a:rPr lang="en-US" sz="1800" dirty="0" smtClean="0"/>
              <a:t>WASCAL)</a:t>
            </a:r>
          </a:p>
          <a:p>
            <a:pPr marL="1257300" lvl="2">
              <a:spcBef>
                <a:spcPts val="0"/>
              </a:spcBef>
              <a:buSzPts val="2200"/>
              <a:buFont typeface="Courier New" panose="02070309020205020404" pitchFamily="49" charset="0"/>
              <a:buChar char="o"/>
            </a:pPr>
            <a:r>
              <a:rPr lang="en-US" sz="1800" dirty="0"/>
              <a:t>Dreyer Foundation</a:t>
            </a:r>
            <a:endParaRPr lang="de-DE" sz="1800" dirty="0"/>
          </a:p>
          <a:p>
            <a:pPr marL="1257300" lvl="2">
              <a:spcBef>
                <a:spcPts val="0"/>
              </a:spcBef>
              <a:buSzPts val="2200"/>
              <a:buFont typeface="Courier New" panose="02070309020205020404" pitchFamily="49" charset="0"/>
              <a:buChar char="o"/>
            </a:pPr>
            <a:r>
              <a:rPr lang="en-US" sz="1800" dirty="0" err="1"/>
              <a:t>Université</a:t>
            </a:r>
            <a:r>
              <a:rPr lang="en-US" sz="1800" dirty="0"/>
              <a:t> Ouagadougou</a:t>
            </a:r>
            <a:endParaRPr lang="de-DE" sz="1800" dirty="0"/>
          </a:p>
          <a:p>
            <a:pPr marL="1257300" lvl="2">
              <a:spcBef>
                <a:spcPts val="0"/>
              </a:spcBef>
              <a:buSzPts val="2200"/>
              <a:buFont typeface="Courier New" panose="02070309020205020404" pitchFamily="49" charset="0"/>
              <a:buChar char="o"/>
            </a:pPr>
            <a:r>
              <a:rPr lang="en-US" sz="1800" dirty="0" err="1"/>
              <a:t>Telecel</a:t>
            </a:r>
            <a:r>
              <a:rPr lang="en-US" sz="1800" dirty="0"/>
              <a:t>-Faso</a:t>
            </a:r>
            <a:endParaRPr lang="de-DE" sz="1800" dirty="0"/>
          </a:p>
          <a:p>
            <a:pPr marL="1257300" lvl="2">
              <a:spcBef>
                <a:spcPts val="0"/>
              </a:spcBef>
              <a:buSzPts val="2200"/>
              <a:buFont typeface="Courier New" panose="02070309020205020404" pitchFamily="49" charset="0"/>
              <a:buChar char="o"/>
            </a:pPr>
            <a:r>
              <a:rPr lang="en-US" sz="1800" dirty="0"/>
              <a:t>ANAM-BF (</a:t>
            </a:r>
            <a:r>
              <a:rPr lang="en-US" sz="1800" dirty="0" err="1"/>
              <a:t>Agence</a:t>
            </a:r>
            <a:r>
              <a:rPr lang="en-US" sz="1800" dirty="0"/>
              <a:t> </a:t>
            </a:r>
            <a:r>
              <a:rPr lang="en-US" sz="1800" dirty="0" err="1"/>
              <a:t>Nationale</a:t>
            </a:r>
            <a:r>
              <a:rPr lang="en-US" sz="1800" dirty="0"/>
              <a:t> de la </a:t>
            </a:r>
            <a:r>
              <a:rPr lang="en-US" sz="1800" dirty="0" err="1"/>
              <a:t>Météorologie</a:t>
            </a:r>
            <a:r>
              <a:rPr lang="en-US" sz="1800" dirty="0"/>
              <a:t> Burkina Faso</a:t>
            </a:r>
            <a:r>
              <a:rPr lang="en-US" sz="1800" dirty="0" smtClean="0"/>
              <a:t>)</a:t>
            </a:r>
          </a:p>
          <a:p>
            <a:pPr marL="901700" lvl="2" indent="0">
              <a:spcBef>
                <a:spcPts val="0"/>
              </a:spcBef>
              <a:buSzPts val="2200"/>
              <a:buNone/>
            </a:pPr>
            <a:endParaRPr lang="de-DE" sz="1800" dirty="0" smtClean="0"/>
          </a:p>
          <a:p>
            <a:pPr marL="342900" lvl="0" indent="-35560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200"/>
              <a:buChar char="•"/>
            </a:pPr>
            <a:r>
              <a:rPr lang="de-DE" sz="2200" b="1" dirty="0" err="1" smtClean="0"/>
              <a:t>CapD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activities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planned</a:t>
            </a:r>
            <a:r>
              <a:rPr lang="de-DE" sz="2200" b="1" dirty="0" smtClean="0"/>
              <a:t>: </a:t>
            </a:r>
          </a:p>
          <a:p>
            <a:pPr marL="800100" lvl="1">
              <a:spcBef>
                <a:spcPts val="0"/>
              </a:spcBef>
              <a:buSzPts val="2200"/>
              <a:buChar char="•"/>
            </a:pPr>
            <a:r>
              <a:rPr lang="de-DE" sz="2200" dirty="0" smtClean="0"/>
              <a:t>Training on Remote </a:t>
            </a:r>
            <a:r>
              <a:rPr lang="de-DE" sz="2200" dirty="0" err="1" smtClean="0"/>
              <a:t>Sensing</a:t>
            </a:r>
            <a:r>
              <a:rPr lang="de-DE" sz="2200" dirty="0" smtClean="0"/>
              <a:t> </a:t>
            </a:r>
            <a:r>
              <a:rPr lang="de-DE" sz="2200" dirty="0" err="1" smtClean="0"/>
              <a:t>applications</a:t>
            </a:r>
            <a:r>
              <a:rPr lang="de-DE" sz="2200" dirty="0" smtClean="0"/>
              <a:t> in </a:t>
            </a:r>
            <a:r>
              <a:rPr lang="de-DE" sz="2200" dirty="0" err="1" smtClean="0"/>
              <a:t>agriculture</a:t>
            </a:r>
            <a:endParaRPr lang="de-DE" sz="2200" dirty="0" smtClean="0"/>
          </a:p>
          <a:p>
            <a:pPr marL="800100" lvl="1">
              <a:spcBef>
                <a:spcPts val="0"/>
              </a:spcBef>
              <a:buSzPts val="2200"/>
              <a:buChar char="•"/>
            </a:pPr>
            <a:r>
              <a:rPr lang="de-DE" sz="2200" dirty="0" smtClean="0"/>
              <a:t>Training on </a:t>
            </a:r>
            <a:r>
              <a:rPr lang="de-DE" sz="2200" dirty="0" err="1" smtClean="0"/>
              <a:t>Rainfall</a:t>
            </a:r>
            <a:r>
              <a:rPr lang="de-DE" sz="2200" dirty="0" smtClean="0"/>
              <a:t> </a:t>
            </a:r>
            <a:r>
              <a:rPr lang="de-DE" sz="2200" dirty="0" err="1" smtClean="0"/>
              <a:t>prediction</a:t>
            </a:r>
            <a:endParaRPr lang="de-DE" sz="2200" dirty="0" smtClean="0"/>
          </a:p>
          <a:p>
            <a:pPr marL="444500" lvl="1" indent="0">
              <a:spcBef>
                <a:spcPts val="0"/>
              </a:spcBef>
              <a:buSzPts val="2200"/>
              <a:buNone/>
            </a:pPr>
            <a:r>
              <a:rPr lang="de-DE" sz="2200" dirty="0" smtClean="0"/>
              <a:t> </a:t>
            </a:r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2423592" y="353887"/>
            <a:ext cx="833981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dirty="0" smtClean="0"/>
              <a:t>Burkina Faso:  </a:t>
            </a:r>
            <a:r>
              <a:rPr lang="en-US" dirty="0" err="1" smtClean="0"/>
              <a:t>AgRain</a:t>
            </a:r>
            <a:endParaRPr dirty="0"/>
          </a:p>
        </p:txBody>
      </p:sp>
      <p:sp>
        <p:nvSpPr>
          <p:cNvPr id="7" name="Textfeld 6"/>
          <p:cNvSpPr txBox="1"/>
          <p:nvPr/>
        </p:nvSpPr>
        <p:spPr>
          <a:xfrm>
            <a:off x="8112224" y="6351131"/>
            <a:ext cx="2736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 err="1" smtClean="0"/>
              <a:t>AgRain</a:t>
            </a:r>
            <a:r>
              <a:rPr lang="de-DE" sz="1000" i="1" dirty="0" smtClean="0"/>
              <a:t> Project </a:t>
            </a:r>
            <a:r>
              <a:rPr lang="de-DE" sz="1000" i="1" dirty="0" err="1" smtClean="0"/>
              <a:t>Concept</a:t>
            </a:r>
            <a:r>
              <a:rPr lang="de-DE" sz="1000" i="1" dirty="0" smtClean="0"/>
              <a:t> </a:t>
            </a:r>
            <a:r>
              <a:rPr lang="de-DE" sz="1000" i="1" dirty="0" err="1" smtClean="0"/>
              <a:t>and</a:t>
            </a:r>
            <a:r>
              <a:rPr lang="de-DE" sz="1000" i="1" dirty="0" smtClean="0"/>
              <a:t> Work Packages</a:t>
            </a:r>
            <a:endParaRPr lang="de-DE" sz="1000" dirty="0"/>
          </a:p>
        </p:txBody>
      </p:sp>
      <p:pic>
        <p:nvPicPr>
          <p:cNvPr id="16" name="Bild 5" descr="https://www.uni-giessen.de/studium/einstieg-mit-erfolg/eme2020ma_intern/logo/logobmbf/BMBF-CMYK-Gef-L-300dpi/image_preview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543" y="6210890"/>
            <a:ext cx="802788" cy="570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7237" y="6215896"/>
            <a:ext cx="557982" cy="5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2018-11-27_AgRAIN_Flowchart_v2_EN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2224" y="3559967"/>
            <a:ext cx="4014793" cy="282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>
          <a:xfrm>
            <a:off x="47328" y="6215896"/>
            <a:ext cx="2701381" cy="338554"/>
          </a:xfrm>
          <a:prstGeom prst="rect">
            <a:avLst/>
          </a:prstGeom>
          <a:ln w="12700">
            <a:noFill/>
          </a:ln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buSzPts val="2200"/>
            </a:pPr>
            <a:r>
              <a:rPr lang="de-DE" sz="1600" dirty="0" err="1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Contact</a:t>
            </a:r>
            <a:r>
              <a:rPr lang="de-DE" sz="1600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de-DE" sz="1600" dirty="0" err="1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Igor.Klein</a:t>
            </a:r>
            <a:r>
              <a:rPr lang="de-DE" sz="1600" dirty="0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1600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@ dlr.de</a:t>
            </a:r>
          </a:p>
        </p:txBody>
      </p:sp>
    </p:spTree>
    <p:extLst>
      <p:ext uri="{BB962C8B-B14F-4D97-AF65-F5344CB8AC3E}">
        <p14:creationId xmlns:p14="http://schemas.microsoft.com/office/powerpoint/2010/main" val="193591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>
            <a:spLocks noGrp="1"/>
          </p:cNvSpPr>
          <p:nvPr>
            <p:ph type="sldNum" idx="12"/>
          </p:nvPr>
        </p:nvSpPr>
        <p:spPr>
          <a:xfrm>
            <a:off x="11684000" y="6629403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1F497D"/>
                </a:solidFill>
              </a:rPr>
              <a:t>4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162000" y="1402773"/>
            <a:ext cx="11618377" cy="51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1950" lvl="1" indent="-361950">
              <a:buSzPts val="2200"/>
              <a:buFont typeface="Arial" panose="020B0604020202020204" pitchFamily="34" charset="0"/>
              <a:buChar char="•"/>
            </a:pPr>
            <a:r>
              <a:rPr lang="en-US" dirty="0" err="1" smtClean="0"/>
              <a:t>SALDi</a:t>
            </a:r>
            <a:r>
              <a:rPr lang="en-US" dirty="0" smtClean="0"/>
              <a:t> South </a:t>
            </a:r>
            <a:r>
              <a:rPr lang="en-US" dirty="0"/>
              <a:t>African Land Degradation </a:t>
            </a:r>
            <a:r>
              <a:rPr lang="en-US" dirty="0" smtClean="0"/>
              <a:t>Monitor (2018 – 2021)</a:t>
            </a:r>
          </a:p>
          <a:p>
            <a:pPr marL="361950" lvl="1" indent="-361950">
              <a:buSzPts val="2200"/>
              <a:buFont typeface="Arial" panose="020B0604020202020204" pitchFamily="34" charset="0"/>
              <a:buChar char="•"/>
            </a:pPr>
            <a:r>
              <a:rPr lang="en-US" dirty="0" smtClean="0"/>
              <a:t>Partners: Universities </a:t>
            </a:r>
            <a:r>
              <a:rPr lang="en-US" dirty="0"/>
              <a:t>of </a:t>
            </a:r>
            <a:r>
              <a:rPr lang="en-US" dirty="0" smtClean="0"/>
              <a:t>Jena, Augsburg</a:t>
            </a:r>
            <a:r>
              <a:rPr lang="en-US" dirty="0"/>
              <a:t>, </a:t>
            </a:r>
            <a:r>
              <a:rPr lang="en-US" dirty="0" err="1" smtClean="0"/>
              <a:t>Tübingen</a:t>
            </a:r>
            <a:r>
              <a:rPr lang="en-US" dirty="0" smtClean="0"/>
              <a:t>; ARC-ISCW, </a:t>
            </a:r>
            <a:br>
              <a:rPr lang="en-US" dirty="0" smtClean="0"/>
            </a:br>
            <a:r>
              <a:rPr lang="en-US" dirty="0" err="1" smtClean="0"/>
              <a:t>SANParks</a:t>
            </a:r>
            <a:r>
              <a:rPr lang="en-US" dirty="0" smtClean="0"/>
              <a:t>, US-CGA, SANSA, CSIR, Eskom</a:t>
            </a:r>
            <a:endParaRPr lang="en-US" dirty="0"/>
          </a:p>
          <a:p>
            <a:pPr marL="311727" indent="-324427">
              <a:buSzPts val="2200"/>
            </a:pPr>
            <a:r>
              <a:rPr lang="en-US" dirty="0" smtClean="0"/>
              <a:t>Objectives: </a:t>
            </a:r>
          </a:p>
          <a:p>
            <a:pPr marL="768927" lvl="1" indent="-324427">
              <a:spcBef>
                <a:spcPts val="0"/>
              </a:spcBef>
              <a:buSzPts val="2200"/>
            </a:pPr>
            <a:r>
              <a:rPr lang="en-US" dirty="0" smtClean="0"/>
              <a:t>Study </a:t>
            </a:r>
            <a:r>
              <a:rPr lang="en-US" dirty="0"/>
              <a:t>changes in </a:t>
            </a:r>
            <a:r>
              <a:rPr lang="en-US" dirty="0" smtClean="0"/>
              <a:t>vegetation </a:t>
            </a:r>
            <a:r>
              <a:rPr lang="en-US" dirty="0"/>
              <a:t>and </a:t>
            </a:r>
            <a:r>
              <a:rPr lang="en-US" dirty="0" smtClean="0"/>
              <a:t>soil conditions</a:t>
            </a:r>
          </a:p>
          <a:p>
            <a:pPr marL="768927" lvl="1" indent="-324427">
              <a:spcBef>
                <a:spcPts val="0"/>
              </a:spcBef>
              <a:buSzPts val="2200"/>
            </a:pPr>
            <a:r>
              <a:rPr lang="en-US" dirty="0" smtClean="0"/>
              <a:t>Six </a:t>
            </a:r>
            <a:r>
              <a:rPr lang="en-US" dirty="0"/>
              <a:t>study areas to monitor </a:t>
            </a:r>
            <a:r>
              <a:rPr lang="en-US" dirty="0" smtClean="0"/>
              <a:t>land degradation processes</a:t>
            </a:r>
          </a:p>
          <a:p>
            <a:pPr marL="768927" lvl="1" indent="-324427">
              <a:spcBef>
                <a:spcPts val="0"/>
              </a:spcBef>
              <a:buSzPts val="2200"/>
            </a:pPr>
            <a:r>
              <a:rPr lang="en-US" dirty="0" smtClean="0"/>
              <a:t>Capacity Building workshops planned</a:t>
            </a:r>
          </a:p>
          <a:p>
            <a:pPr marL="342900" lvl="0">
              <a:spcBef>
                <a:spcPts val="0"/>
              </a:spcBef>
              <a:buSzPts val="2200"/>
            </a:pPr>
            <a:r>
              <a:rPr lang="en-US" dirty="0" smtClean="0"/>
              <a:t>Outcomes:</a:t>
            </a:r>
            <a:endParaRPr lang="en-US" dirty="0"/>
          </a:p>
          <a:p>
            <a:pPr marL="768927" lvl="1" indent="-324427">
              <a:spcBef>
                <a:spcPts val="0"/>
              </a:spcBef>
              <a:buSzPts val="2200"/>
            </a:pPr>
            <a:r>
              <a:rPr lang="en-US" dirty="0"/>
              <a:t>Regional framework for identifying and acting on processes causing land degradation</a:t>
            </a:r>
          </a:p>
          <a:p>
            <a:pPr marL="768927" lvl="1" indent="-324427">
              <a:spcBef>
                <a:spcPts val="0"/>
              </a:spcBef>
              <a:buSzPts val="2200"/>
            </a:pPr>
            <a:r>
              <a:rPr lang="en-US" dirty="0" smtClean="0"/>
              <a:t>SA company translates </a:t>
            </a:r>
            <a:r>
              <a:rPr lang="en-US" dirty="0"/>
              <a:t>research results to </a:t>
            </a:r>
            <a:r>
              <a:rPr lang="en-US" dirty="0" smtClean="0"/>
              <a:t>communities </a:t>
            </a:r>
            <a:r>
              <a:rPr lang="en-US" dirty="0"/>
              <a:t>concerned with the </a:t>
            </a:r>
            <a:r>
              <a:rPr lang="en-US" dirty="0" smtClean="0"/>
              <a:t>subject</a:t>
            </a:r>
            <a:endParaRPr lang="en-US" dirty="0"/>
          </a:p>
          <a:p>
            <a:pPr marL="768927" lvl="1" indent="-324427">
              <a:spcBef>
                <a:spcPts val="0"/>
              </a:spcBef>
              <a:buSzPts val="2200"/>
            </a:pPr>
            <a:r>
              <a:rPr lang="en-US" dirty="0" smtClean="0"/>
              <a:t>Summer </a:t>
            </a:r>
            <a:r>
              <a:rPr lang="en-US" dirty="0"/>
              <a:t>schools will be held over the course of the </a:t>
            </a:r>
            <a:r>
              <a:rPr lang="en-US" dirty="0" smtClean="0"/>
              <a:t>program</a:t>
            </a:r>
            <a:endParaRPr lang="en-US" dirty="0"/>
          </a:p>
          <a:p>
            <a:pPr marL="342900" indent="-342900"/>
            <a:r>
              <a:rPr lang="en-US" dirty="0" smtClean="0"/>
              <a:t>Challenges:</a:t>
            </a:r>
          </a:p>
          <a:p>
            <a:pPr marL="800100" lvl="1" indent="-342900">
              <a:spcBef>
                <a:spcPts val="0"/>
              </a:spcBef>
            </a:pPr>
            <a:r>
              <a:rPr lang="en-US" dirty="0" smtClean="0"/>
              <a:t>Short </a:t>
            </a:r>
            <a:r>
              <a:rPr lang="en-US" dirty="0"/>
              <a:t>term changes regarding commitment </a:t>
            </a:r>
            <a:r>
              <a:rPr lang="en-US" dirty="0" smtClean="0"/>
              <a:t>in </a:t>
            </a:r>
            <a:r>
              <a:rPr lang="en-US" dirty="0"/>
              <a:t>order to cope with unintentional </a:t>
            </a:r>
            <a:r>
              <a:rPr lang="en-US" dirty="0" smtClean="0"/>
              <a:t>changes</a:t>
            </a:r>
          </a:p>
          <a:p>
            <a:pPr marL="800100" lvl="1" indent="-342900">
              <a:spcBef>
                <a:spcPts val="0"/>
              </a:spcBef>
            </a:pPr>
            <a:r>
              <a:rPr lang="en-US" dirty="0" smtClean="0"/>
              <a:t>Build </a:t>
            </a:r>
            <a:r>
              <a:rPr lang="en-US" dirty="0"/>
              <a:t>on trust and find </a:t>
            </a:r>
            <a:r>
              <a:rPr lang="en-US" dirty="0" smtClean="0"/>
              <a:t>reliable stakeholders</a:t>
            </a:r>
            <a:endParaRPr lang="en-US" dirty="0"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2423592" y="353887"/>
            <a:ext cx="7907762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dirty="0" smtClean="0"/>
              <a:t>South Africa- </a:t>
            </a:r>
            <a:r>
              <a:rPr lang="en-US" dirty="0" err="1" smtClean="0"/>
              <a:t>SALDi</a:t>
            </a:r>
            <a:endParaRPr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2744" y="1268760"/>
            <a:ext cx="3405864" cy="2555853"/>
          </a:xfrm>
          <a:prstGeom prst="rect">
            <a:avLst/>
          </a:prstGeom>
        </p:spPr>
      </p:pic>
      <p:pic>
        <p:nvPicPr>
          <p:cNvPr id="6" name="Picture 2" descr="D:\dokumente\saldi\saldilogo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4192" y="6012126"/>
            <a:ext cx="1584176" cy="50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9172" y="6017434"/>
            <a:ext cx="1128283" cy="618135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47328" y="6265352"/>
            <a:ext cx="3265638" cy="338554"/>
          </a:xfrm>
          <a:prstGeom prst="rect">
            <a:avLst/>
          </a:prstGeom>
          <a:ln w="12700">
            <a:noFill/>
          </a:ln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buSzPts val="2200"/>
            </a:pPr>
            <a:r>
              <a:rPr lang="de-DE" sz="1600" dirty="0" err="1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Contact</a:t>
            </a:r>
            <a:r>
              <a:rPr lang="de-DE" sz="1600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de-DE" sz="1600" dirty="0" err="1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Andreas.Hirner</a:t>
            </a:r>
            <a:r>
              <a:rPr lang="de-DE" sz="1600" dirty="0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1600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@ dlr.de</a:t>
            </a:r>
          </a:p>
        </p:txBody>
      </p:sp>
    </p:spTree>
    <p:extLst>
      <p:ext uri="{BB962C8B-B14F-4D97-AF65-F5344CB8AC3E}">
        <p14:creationId xmlns:p14="http://schemas.microsoft.com/office/powerpoint/2010/main" val="213083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3215680" y="332656"/>
            <a:ext cx="7112000" cy="533400"/>
          </a:xfrm>
        </p:spPr>
        <p:txBody>
          <a:bodyPr/>
          <a:lstStyle/>
          <a:p>
            <a:pPr>
              <a:buClr>
                <a:schemeClr val="lt1"/>
              </a:buClr>
              <a:buSzPts val="2800"/>
            </a:pPr>
            <a:r>
              <a:rPr lang="en-GB" sz="2800" b="1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DLR Agency supported activities</a:t>
            </a:r>
            <a:endParaRPr lang="de-DE" b="1" dirty="0"/>
          </a:p>
        </p:txBody>
      </p:sp>
      <p:sp>
        <p:nvSpPr>
          <p:cNvPr id="4" name="Textplatzhalter 2"/>
          <p:cNvSpPr txBox="1">
            <a:spLocks/>
          </p:cNvSpPr>
          <p:nvPr/>
        </p:nvSpPr>
        <p:spPr>
          <a:xfrm>
            <a:off x="2354002" y="1295401"/>
            <a:ext cx="9837998" cy="5562599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r>
              <a:rPr lang="en-US" sz="2000" b="1" dirty="0"/>
              <a:t>DLR </a:t>
            </a:r>
            <a:r>
              <a:rPr lang="en-US" sz="2000" b="1" dirty="0" smtClean="0"/>
              <a:t>Agency supports the UN-SPIDER’s </a:t>
            </a:r>
            <a:r>
              <a:rPr lang="en-US" sz="2000" b="1" dirty="0"/>
              <a:t>Bonn Office </a:t>
            </a:r>
            <a:r>
              <a:rPr lang="en-US" sz="2000" dirty="0" smtClean="0"/>
              <a:t>and the ZFL </a:t>
            </a:r>
            <a:r>
              <a:rPr lang="en-US" sz="2000" dirty="0"/>
              <a:t>at the University of </a:t>
            </a:r>
            <a:r>
              <a:rPr lang="en-US" sz="2000" dirty="0" smtClean="0"/>
              <a:t>Bonn through the project grant “SPEAR” from 2019 – 2024.</a:t>
            </a:r>
          </a:p>
          <a:p>
            <a:r>
              <a:rPr lang="en-US" sz="2000" b="1" dirty="0" smtClean="0"/>
              <a:t>Copernicus </a:t>
            </a:r>
            <a:r>
              <a:rPr lang="en-US" sz="2000" b="1" dirty="0"/>
              <a:t>user uptake in </a:t>
            </a:r>
            <a:r>
              <a:rPr lang="en-US" sz="2000" b="1" dirty="0" smtClean="0"/>
              <a:t>Africa </a:t>
            </a:r>
            <a:r>
              <a:rPr lang="en-US" sz="2000" dirty="0" smtClean="0"/>
              <a:t>(2020-2022) </a:t>
            </a:r>
            <a:r>
              <a:rPr lang="en-US" sz="2000" dirty="0"/>
              <a:t>via technical support in the field of disaster management and disaster risk reduction (mainly capacity building in cooperation with UN-SPIDER, </a:t>
            </a:r>
            <a:r>
              <a:rPr lang="en-GB" sz="2000" dirty="0"/>
              <a:t>carried out by DLR and ZFL with EC and DLR funding to support technical advisory support provided by UN-SPIDER.</a:t>
            </a:r>
          </a:p>
          <a:p>
            <a:r>
              <a:rPr lang="en-US" sz="2000" b="1" dirty="0" smtClean="0"/>
              <a:t>Future cooperative activities </a:t>
            </a:r>
            <a:r>
              <a:rPr lang="en-US" sz="2000" dirty="0" smtClean="0"/>
              <a:t>envisaged for 2020</a:t>
            </a:r>
          </a:p>
          <a:p>
            <a:pPr lvl="1"/>
            <a:r>
              <a:rPr lang="en-US" sz="2000" dirty="0" smtClean="0"/>
              <a:t>Coordination of </a:t>
            </a:r>
            <a:r>
              <a:rPr lang="en-US" sz="2000" dirty="0" err="1" smtClean="0"/>
              <a:t>WgCapD</a:t>
            </a:r>
            <a:r>
              <a:rPr lang="en-US" sz="2000" dirty="0" smtClean="0"/>
              <a:t> Capacity Building Workshop with UNSPIDER 2020 Regional Network meeting at GEO </a:t>
            </a:r>
            <a:r>
              <a:rPr lang="en-US" sz="2000" dirty="0"/>
              <a:t>Plenary </a:t>
            </a:r>
            <a:r>
              <a:rPr lang="en-US" sz="2000" dirty="0" smtClean="0"/>
              <a:t>in South Africa (Nov 2020)</a:t>
            </a:r>
          </a:p>
          <a:p>
            <a:pPr lvl="1"/>
            <a:r>
              <a:rPr lang="en-US" sz="2000" dirty="0"/>
              <a:t>EO/College SAR Training for Ethiopian </a:t>
            </a:r>
            <a:r>
              <a:rPr lang="en-US" sz="2000" dirty="0" smtClean="0"/>
              <a:t>Stakeholders</a:t>
            </a:r>
            <a:r>
              <a:rPr lang="en-US" sz="2000" dirty="0"/>
              <a:t> </a:t>
            </a:r>
            <a:r>
              <a:rPr lang="en-US" sz="2000" dirty="0" smtClean="0"/>
              <a:t>in discussion</a:t>
            </a:r>
          </a:p>
          <a:p>
            <a:pPr lvl="1"/>
            <a:endParaRPr lang="en-US" sz="2000" dirty="0"/>
          </a:p>
          <a:p>
            <a:r>
              <a:rPr lang="en-US" sz="2000" b="1" dirty="0" err="1" smtClean="0"/>
              <a:t>CoExist</a:t>
            </a:r>
            <a:r>
              <a:rPr lang="en-US" sz="2000" b="1" dirty="0" smtClean="0"/>
              <a:t> (2019-21): </a:t>
            </a:r>
            <a:r>
              <a:rPr lang="en-US" sz="2000" dirty="0"/>
              <a:t>Monitoring </a:t>
            </a:r>
            <a:r>
              <a:rPr lang="en-US" sz="2000" dirty="0" smtClean="0"/>
              <a:t>environmental-related transhumance </a:t>
            </a:r>
            <a:r>
              <a:rPr lang="en-US" sz="2000" dirty="0"/>
              <a:t>patterns </a:t>
            </a:r>
            <a:r>
              <a:rPr lang="en-US" sz="2000" dirty="0" smtClean="0"/>
              <a:t>and</a:t>
            </a:r>
            <a:br>
              <a:rPr lang="en-US" sz="2000" dirty="0" smtClean="0"/>
            </a:br>
            <a:r>
              <a:rPr lang="en-US" sz="2000" dirty="0" smtClean="0"/>
              <a:t>assessing the </a:t>
            </a:r>
            <a:r>
              <a:rPr lang="en-US" sz="2000" dirty="0"/>
              <a:t>risk for population </a:t>
            </a:r>
            <a:r>
              <a:rPr lang="en-US" sz="2000" dirty="0" smtClean="0"/>
              <a:t>displacement.</a:t>
            </a:r>
          </a:p>
          <a:p>
            <a:pPr lvl="1"/>
            <a:r>
              <a:rPr lang="en-US" sz="2000" dirty="0" smtClean="0"/>
              <a:t>IOM’s </a:t>
            </a:r>
            <a:r>
              <a:rPr lang="en-US" sz="2000" dirty="0"/>
              <a:t>activities will </a:t>
            </a:r>
            <a:r>
              <a:rPr lang="en-US" sz="2000" dirty="0" smtClean="0"/>
              <a:t>be directly </a:t>
            </a:r>
            <a:r>
              <a:rPr lang="en-US" sz="2000" dirty="0"/>
              <a:t>supported in this </a:t>
            </a:r>
            <a:r>
              <a:rPr lang="en-US" sz="2000" dirty="0"/>
              <a:t>region (Border areas between Chad &amp;Central African </a:t>
            </a:r>
            <a:r>
              <a:rPr lang="en-US" sz="2000" dirty="0" smtClean="0"/>
              <a:t>Republic)  ,approach </a:t>
            </a:r>
            <a:r>
              <a:rPr lang="en-US" sz="2000" dirty="0"/>
              <a:t>might be transferred to other countries</a:t>
            </a:r>
          </a:p>
          <a:p>
            <a:endParaRPr lang="en-GB" sz="20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544" y="2166170"/>
            <a:ext cx="2162658" cy="53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132" y="1484784"/>
            <a:ext cx="1966973" cy="59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EO Colle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49" y="3664106"/>
            <a:ext cx="1419811" cy="47102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4845640"/>
            <a:ext cx="1572391" cy="189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434" y="5704724"/>
            <a:ext cx="832198" cy="83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57" y="6350772"/>
            <a:ext cx="462141" cy="39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/>
          <p:nvPr/>
        </p:nvSpPr>
        <p:spPr>
          <a:xfrm>
            <a:off x="5303912" y="6515774"/>
            <a:ext cx="5748690" cy="338554"/>
          </a:xfrm>
          <a:prstGeom prst="rect">
            <a:avLst/>
          </a:prstGeom>
          <a:ln w="12700">
            <a:noFill/>
          </a:ln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buSzPts val="2200"/>
            </a:pPr>
            <a:r>
              <a:rPr lang="de-DE" sz="1600" dirty="0" err="1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Contact</a:t>
            </a:r>
            <a:r>
              <a:rPr lang="de-DE" sz="1600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de-DE" sz="1600" dirty="0" err="1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Michael.Bock</a:t>
            </a:r>
            <a:r>
              <a:rPr lang="de-DE" sz="1600" dirty="0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de-DE" sz="1600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@ </a:t>
            </a:r>
            <a:r>
              <a:rPr lang="de-DE" sz="1600" dirty="0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dlr.de / </a:t>
            </a:r>
            <a:r>
              <a:rPr lang="de-DE" sz="1600" dirty="0" err="1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Jens.Danzeglocke</a:t>
            </a:r>
            <a:r>
              <a:rPr lang="de-DE" sz="1600" dirty="0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@ dlr.de</a:t>
            </a:r>
            <a:endParaRPr lang="de-DE" sz="1600" dirty="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774550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4;p7"/>
          <p:cNvSpPr txBox="1">
            <a:spLocks/>
          </p:cNvSpPr>
          <p:nvPr/>
        </p:nvSpPr>
        <p:spPr>
          <a:xfrm>
            <a:off x="2220686" y="116632"/>
            <a:ext cx="8915874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lt1"/>
              </a:buClr>
              <a:buSzPts val="2800"/>
            </a:pPr>
            <a:r>
              <a:rPr lang="en-US" sz="28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Success Factors, Lessons </a:t>
            </a:r>
            <a:r>
              <a:rPr lang="en-US" sz="2800" b="1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Learned</a:t>
            </a:r>
            <a:endParaRPr lang="en-US" sz="28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79376" y="1591350"/>
            <a:ext cx="11218279" cy="4336996"/>
          </a:xfrm>
        </p:spPr>
        <p:txBody>
          <a:bodyPr/>
          <a:lstStyle/>
          <a:p>
            <a:pPr marL="342900" lvl="0" indent="-342900">
              <a:buClr>
                <a:srgbClr val="002569"/>
              </a:buClr>
              <a:buSzPts val="2200"/>
              <a:buFont typeface="Arial"/>
              <a:buChar char="•"/>
            </a:pPr>
            <a:r>
              <a:rPr lang="en-US" sz="2000" b="1" dirty="0" smtClean="0">
                <a:solidFill>
                  <a:srgbClr val="002569"/>
                </a:solidFill>
                <a:latin typeface="Helvetica Neue"/>
                <a:sym typeface="Helvetica Neue"/>
              </a:rPr>
              <a:t>Long Term Sustainability: </a:t>
            </a:r>
            <a:r>
              <a:rPr lang="en-US" sz="2000" b="1" dirty="0">
                <a:solidFill>
                  <a:srgbClr val="002569"/>
                </a:solidFill>
                <a:latin typeface="Helvetica Neue"/>
                <a:sym typeface="Helvetica Neue"/>
              </a:rPr>
              <a:t/>
            </a:r>
            <a:br>
              <a:rPr lang="en-US" sz="2000" b="1" dirty="0">
                <a:solidFill>
                  <a:srgbClr val="002569"/>
                </a:solidFill>
                <a:latin typeface="Helvetica Neue"/>
                <a:sym typeface="Helvetica Neue"/>
              </a:rPr>
            </a:br>
            <a:r>
              <a:rPr lang="en-US" sz="2000" dirty="0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Consistent long time support </a:t>
            </a:r>
            <a:r>
              <a:rPr lang="en-US" sz="2000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the West African Science Service Centre on Climate Change and Adapted Land Use </a:t>
            </a:r>
            <a:r>
              <a:rPr lang="en-US" sz="2000" b="1" dirty="0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WASCAL </a:t>
            </a:r>
            <a:r>
              <a:rPr lang="en-US" sz="2000" dirty="0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 a key </a:t>
            </a:r>
            <a:r>
              <a:rPr lang="en-US" sz="2000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success factor </a:t>
            </a:r>
            <a:r>
              <a:rPr lang="en-US" sz="2000" dirty="0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strengthen </a:t>
            </a:r>
            <a:r>
              <a:rPr lang="en-US" sz="2000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research, teaching, political decision-making ability and competence of the West African </a:t>
            </a:r>
            <a:r>
              <a:rPr lang="en-US" sz="2000" dirty="0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countries</a:t>
            </a:r>
          </a:p>
          <a:p>
            <a:pPr marL="342900" lvl="0" indent="-342900">
              <a:buClr>
                <a:srgbClr val="002569"/>
              </a:buClr>
              <a:buSzPts val="2200"/>
              <a:buFont typeface="Arial"/>
              <a:buChar char="•"/>
            </a:pPr>
            <a:endParaRPr lang="en-US" sz="2000" dirty="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342900">
              <a:buClr>
                <a:srgbClr val="002569"/>
              </a:buClr>
              <a:buSzPts val="2200"/>
              <a:buFont typeface="Arial"/>
              <a:buChar char="•"/>
            </a:pPr>
            <a:r>
              <a:rPr lang="en-GB" sz="2000" b="1" dirty="0" smtClean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Short Term </a:t>
            </a:r>
            <a:r>
              <a:rPr lang="en-US" sz="2000" b="1" dirty="0" smtClean="0">
                <a:solidFill>
                  <a:srgbClr val="002569"/>
                </a:solidFill>
                <a:latin typeface="Helvetica Neue"/>
                <a:sym typeface="Helvetica Neue"/>
              </a:rPr>
              <a:t>Sustainability: </a:t>
            </a:r>
            <a:r>
              <a:rPr lang="en-US" sz="2000" dirty="0" smtClean="0">
                <a:solidFill>
                  <a:srgbClr val="002569"/>
                </a:solidFill>
                <a:latin typeface="Helvetica Neue"/>
                <a:sym typeface="Helvetica Neue"/>
              </a:rPr>
              <a:t>The</a:t>
            </a:r>
            <a:r>
              <a:rPr lang="en-US" sz="2000" b="1" dirty="0" smtClean="0">
                <a:solidFill>
                  <a:srgbClr val="002569"/>
                </a:solidFill>
                <a:latin typeface="Helvetica Neue"/>
                <a:sym typeface="Helvetica Neue"/>
              </a:rPr>
              <a:t> </a:t>
            </a:r>
            <a:r>
              <a:rPr lang="en-US" sz="2000" dirty="0" smtClean="0">
                <a:solidFill>
                  <a:srgbClr val="002569"/>
                </a:solidFill>
                <a:latin typeface="Helvetica Neue"/>
                <a:sym typeface="Helvetica Neue"/>
              </a:rPr>
              <a:t>CEOS </a:t>
            </a:r>
            <a:r>
              <a:rPr lang="en-US" sz="2000" dirty="0" err="1" smtClean="0">
                <a:solidFill>
                  <a:srgbClr val="002569"/>
                </a:solidFill>
                <a:latin typeface="Helvetica Neue"/>
                <a:sym typeface="Helvetica Neue"/>
              </a:rPr>
              <a:t>WgCapD</a:t>
            </a:r>
            <a:r>
              <a:rPr lang="en-US" sz="2000" dirty="0" smtClean="0">
                <a:solidFill>
                  <a:srgbClr val="002569"/>
                </a:solidFill>
                <a:latin typeface="Helvetica Neue"/>
                <a:sym typeface="Helvetica Neue"/>
              </a:rPr>
              <a:t>  Summer schools in Zambia , </a:t>
            </a:r>
            <a:r>
              <a:rPr lang="en-US" sz="2000" dirty="0" err="1" smtClean="0">
                <a:solidFill>
                  <a:srgbClr val="002569"/>
                </a:solidFill>
                <a:latin typeface="Helvetica Neue"/>
                <a:sym typeface="Helvetica Neue"/>
              </a:rPr>
              <a:t>SouthAfrica</a:t>
            </a:r>
            <a:r>
              <a:rPr lang="en-US" sz="2000" dirty="0" smtClean="0">
                <a:solidFill>
                  <a:srgbClr val="002569"/>
                </a:solidFill>
                <a:latin typeface="Helvetica Neue"/>
                <a:sym typeface="Helvetica Neue"/>
              </a:rPr>
              <a:t> and Gabon (2015-17)  already resulted in important contacts for future cooperation's as:</a:t>
            </a:r>
          </a:p>
          <a:p>
            <a:pPr marL="895350" lvl="3" indent="-533400">
              <a:buClr>
                <a:srgbClr val="002569"/>
              </a:buClr>
              <a:buSzPts val="2200"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002569"/>
                </a:solidFill>
                <a:latin typeface="Helvetica Neue"/>
                <a:sym typeface="Helvetica Neue"/>
              </a:rPr>
              <a:t>Project partners (SALDI)</a:t>
            </a:r>
          </a:p>
          <a:p>
            <a:pPr marL="895350" lvl="3" indent="-533400">
              <a:buClr>
                <a:srgbClr val="002569"/>
              </a:buClr>
              <a:buSzPts val="2200"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002569"/>
                </a:solidFill>
                <a:latin typeface="Helvetica Neue"/>
                <a:sym typeface="Helvetica Neue"/>
              </a:rPr>
              <a:t> PHD’s through  the German Academic Exchange Service (at FSU Jena)</a:t>
            </a:r>
          </a:p>
          <a:p>
            <a:pPr marL="895350" lvl="3" indent="-533400">
              <a:buClr>
                <a:srgbClr val="002569"/>
              </a:buClr>
              <a:buSzPts val="2200"/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002569"/>
              </a:solidFill>
              <a:latin typeface="Helvetica Neue"/>
              <a:sym typeface="Helvetica Neue"/>
            </a:endParaRPr>
          </a:p>
          <a:p>
            <a:pPr marL="361950" lvl="2" indent="-361950" defTabSz="361950">
              <a:buClr>
                <a:srgbClr val="002569"/>
              </a:buClr>
              <a:buSzPts val="2200"/>
              <a:buFont typeface="Courier New" panose="02070309020205020404" pitchFamily="49" charset="0"/>
              <a:buChar char="o"/>
            </a:pPr>
            <a:r>
              <a:rPr lang="en-US" sz="2000" b="1" dirty="0" smtClean="0">
                <a:solidFill>
                  <a:srgbClr val="002569"/>
                </a:solidFill>
                <a:latin typeface="Helvetica Neue"/>
                <a:sym typeface="Helvetica Neue"/>
              </a:rPr>
              <a:t>Build up on existing networks</a:t>
            </a:r>
            <a:r>
              <a:rPr lang="en-US" sz="2000" dirty="0" smtClean="0">
                <a:solidFill>
                  <a:srgbClr val="002569"/>
                </a:solidFill>
                <a:latin typeface="Helvetica Neue"/>
                <a:sym typeface="Helvetica Neue"/>
              </a:rPr>
              <a:t>: The cooperation with UN-SPIDER eases trusted access to national and regional stakeholders </a:t>
            </a:r>
            <a:endParaRPr lang="en-US" sz="2000" dirty="0" smtClean="0">
              <a:solidFill>
                <a:srgbClr val="002569"/>
              </a:solidFill>
              <a:latin typeface="Helvetica Neue"/>
              <a:sym typeface="Helvetica Neue"/>
            </a:endParaRPr>
          </a:p>
          <a:p>
            <a:pPr marL="361950" lvl="2" indent="-361950" defTabSz="361950">
              <a:buClr>
                <a:srgbClr val="002569"/>
              </a:buClr>
              <a:buSzPts val="2200"/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002569"/>
              </a:solidFill>
              <a:latin typeface="Helvetica Neue"/>
              <a:sym typeface="Helvetica Neue"/>
            </a:endParaRPr>
          </a:p>
          <a:p>
            <a:pPr marL="361950" lvl="2" indent="-361950" defTabSz="361950">
              <a:buClr>
                <a:srgbClr val="002569"/>
              </a:buClr>
              <a:buSzPts val="2200"/>
              <a:buFont typeface="Courier New" panose="02070309020205020404" pitchFamily="49" charset="0"/>
              <a:buChar char="o"/>
            </a:pPr>
            <a:r>
              <a:rPr lang="en-US" sz="2000" b="1" dirty="0" smtClean="0">
                <a:solidFill>
                  <a:srgbClr val="002569"/>
                </a:solidFill>
                <a:latin typeface="Helvetica Neue"/>
                <a:sym typeface="Helvetica Neue"/>
              </a:rPr>
              <a:t>Collaborations are welcome</a:t>
            </a:r>
            <a:endParaRPr lang="en-US" sz="2000" b="1" dirty="0" smtClean="0">
              <a:solidFill>
                <a:srgbClr val="002569"/>
              </a:solidFill>
              <a:latin typeface="Helvetica Neue"/>
              <a:sym typeface="Helvetica Neue"/>
            </a:endParaRPr>
          </a:p>
          <a:p>
            <a:pPr marL="342900" lvl="6" indent="-342900">
              <a:buClr>
                <a:srgbClr val="002569"/>
              </a:buClr>
              <a:buSzPts val="2200"/>
              <a:buFont typeface="Arial"/>
              <a:buChar char="•"/>
            </a:pPr>
            <a:endParaRPr lang="en-GB" sz="2000" dirty="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4894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359</Words>
  <Application>Microsoft Office PowerPoint</Application>
  <PresentationFormat>Benutzerdefiniert</PresentationFormat>
  <Paragraphs>75</Paragraphs>
  <Slides>6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7" baseType="lpstr">
      <vt:lpstr>Arial</vt:lpstr>
      <vt:lpstr>Arial Bold</vt:lpstr>
      <vt:lpstr>Avenir</vt:lpstr>
      <vt:lpstr>Wingdings</vt:lpstr>
      <vt:lpstr>Helvetica Neue</vt:lpstr>
      <vt:lpstr>Proxima Nova Regular</vt:lpstr>
      <vt:lpstr>Calibri</vt:lpstr>
      <vt:lpstr>Noto Sans Symbols</vt:lpstr>
      <vt:lpstr>Courier New</vt:lpstr>
      <vt:lpstr>Symbol</vt:lpstr>
      <vt:lpstr>Default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Asam, Sarah</dc:creator>
  <cp:lastModifiedBy>Bock, Michael (RD-RE )</cp:lastModifiedBy>
  <cp:revision>36</cp:revision>
  <dcterms:modified xsi:type="dcterms:W3CDTF">2020-03-10T07:47:35Z</dcterms:modified>
</cp:coreProperties>
</file>